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Ex1.xml" ContentType="application/vnd.ms-office.chartex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66FF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Excel-Project\Call%20Centre%20Dashboar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Excel-Project\Call%20Centre%20Dashboard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Excel-Project\Call%20Centre%20Dashboard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Excel-Project\Call%20Centre%20Dashboard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Python\For%20Class%20Projects\Excel_Practice_Project\Call_Center_data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Python\For%20Class%20Projects\Excel_Practice_Project\Call_Center_data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Python\For%20Class%20Projects\Excel_Practice_Project\Call_Center_data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Excel-Project\Call%20Centre%20Dashboar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Excel-Project\Call%20Centre%20Dashboard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Excel-Project\Call%20Centre%20Dashboard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Excel-Project\Call%20Centre%20Dashboard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Excel-Project\Call%20Centre%20Dashboard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oleObject" Target="file:///C:\Users\BIGWIG%20DIGITALS\Desktop\Excel-Project\Call%20Centre%20Dashboar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[Call Centre Dashboard.xlsx]Pivot Tables!PivotTable1</c:name>
    <c:fmtId val="2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Customer</a:t>
            </a:r>
            <a:r>
              <a:rPr lang="en-US" sz="1400" baseline="0"/>
              <a:t> Sentiments</a:t>
            </a:r>
            <a:endParaRPr lang="en-US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tint val="98000"/>
                    <a:satMod val="110000"/>
                    <a:lumMod val="104000"/>
                  </a:schemeClr>
                </a:gs>
                <a:gs pos="69000">
                  <a:schemeClr val="accent6">
                    <a:shade val="88000"/>
                    <a:satMod val="130000"/>
                    <a:lumMod val="92000"/>
                  </a:schemeClr>
                </a:gs>
                <a:gs pos="100000">
                  <a:schemeClr val="accent6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8085082266929005"/>
              <c:y val="-2.400782466045945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2275493446550002"/>
              <c:y val="-1.440469479627564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25820394757240001"/>
              <c:y val="-1.440469479627573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9688051002395501"/>
              <c:y val="-9.603129864183854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6460501657740503"/>
              <c:y val="-9.603129864183766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6460501657740503"/>
              <c:y val="-9.603129864183766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9688051002395501"/>
              <c:y val="-9.603129864183854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25820394757240001"/>
              <c:y val="-1.440469479627573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2275493446550002"/>
              <c:y val="-1.440469479627564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8085082266929005"/>
              <c:y val="-2.400782466045945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6460501657740503"/>
              <c:y val="-9.603129864183766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9688051002395501"/>
              <c:y val="-9.603129864183854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25820394757240001"/>
              <c:y val="-1.440469479627573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2275493446550002"/>
              <c:y val="-1.440469479627564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8085082266929005"/>
              <c:y val="-2.400782466045945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'Pivot Tables'!$C$4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satMod val="110000"/>
                    <a:lumMod val="104000"/>
                  </a:schemeClr>
                </a:gs>
                <a:gs pos="69000">
                  <a:schemeClr val="accent6">
                    <a:shade val="88000"/>
                    <a:satMod val="130000"/>
                    <a:lumMod val="92000"/>
                  </a:schemeClr>
                </a:gs>
                <a:gs pos="100000">
                  <a:schemeClr val="accent6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6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6"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6"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1-1493-4E34-A81D-E3A551E1F930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6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6"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6"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3-1493-4E34-A81D-E3A551E1F93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5-1493-4E34-A81D-E3A551E1F93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7-1493-4E34-A81D-E3A551E1F93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9-1493-4E34-A81D-E3A551E1F930}"/>
              </c:ext>
            </c:extLst>
          </c:dPt>
          <c:dLbls>
            <c:dLbl>
              <c:idx val="0"/>
              <c:layout>
                <c:manualLayout>
                  <c:x val="0.16460501657740503"/>
                  <c:y val="-9.603129864183766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493-4E34-A81D-E3A551E1F930}"/>
                </c:ext>
              </c:extLst>
            </c:dLbl>
            <c:dLbl>
              <c:idx val="1"/>
              <c:layout>
                <c:manualLayout>
                  <c:x val="0.19688051002395501"/>
                  <c:y val="-9.603129864183854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493-4E34-A81D-E3A551E1F930}"/>
                </c:ext>
              </c:extLst>
            </c:dLbl>
            <c:dLbl>
              <c:idx val="2"/>
              <c:layout>
                <c:manualLayout>
                  <c:x val="0.25820394757240001"/>
                  <c:y val="-1.44046947962757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493-4E34-A81D-E3A551E1F930}"/>
                </c:ext>
              </c:extLst>
            </c:dLbl>
            <c:dLbl>
              <c:idx val="3"/>
              <c:layout>
                <c:manualLayout>
                  <c:x val="0.32275493446550002"/>
                  <c:y val="-1.440469479627564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493-4E34-A81D-E3A551E1F930}"/>
                </c:ext>
              </c:extLst>
            </c:dLbl>
            <c:dLbl>
              <c:idx val="4"/>
              <c:layout>
                <c:manualLayout>
                  <c:x val="0.38085082266929005"/>
                  <c:y val="-2.40078246604594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493-4E34-A81D-E3A551E1F9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'Pivot Tables'!$B$5:$B$10</c:f>
              <c:strCache>
                <c:ptCount val="5"/>
                <c:pt idx="0">
                  <c:v>Very Positive</c:v>
                </c:pt>
                <c:pt idx="1">
                  <c:v>Positive</c:v>
                </c:pt>
                <c:pt idx="2">
                  <c:v>Very Negative</c:v>
                </c:pt>
                <c:pt idx="3">
                  <c:v>Neutral</c:v>
                </c:pt>
                <c:pt idx="4">
                  <c:v>Negative</c:v>
                </c:pt>
              </c:strCache>
            </c:strRef>
          </c:cat>
          <c:val>
            <c:numRef>
              <c:f>'Pivot Tables'!$C$5:$C$10</c:f>
              <c:numCache>
                <c:formatCode>General</c:formatCode>
                <c:ptCount val="5"/>
                <c:pt idx="0">
                  <c:v>3170</c:v>
                </c:pt>
                <c:pt idx="1">
                  <c:v>3928</c:v>
                </c:pt>
                <c:pt idx="2">
                  <c:v>6026</c:v>
                </c:pt>
                <c:pt idx="3">
                  <c:v>8754</c:v>
                </c:pt>
                <c:pt idx="4">
                  <c:v>11063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493-4E34-A81D-E3A551E1F93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box"/>
        <c:axId val="1379881855"/>
        <c:axId val="1552724559"/>
        <c:axId val="0"/>
      </c:bar3DChart>
      <c:catAx>
        <c:axId val="137988185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2724559"/>
        <c:crosses val="autoZero"/>
        <c:auto val="1"/>
        <c:lblAlgn val="ctr"/>
        <c:lblOffset val="100"/>
        <c:noMultiLvlLbl val="0"/>
      </c:catAx>
      <c:valAx>
        <c:axId val="155272455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9881855"/>
        <c:crosses val="autoZero"/>
        <c:crossBetween val="between"/>
        <c:majorUnit val="3000"/>
        <c:min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[Call Centre Dashboard.xlsx]Pivot Tables!PivotTable6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500" b="1"/>
              <a:t>Root</a:t>
            </a:r>
            <a:r>
              <a:rPr lang="en-US" sz="1500" b="1" baseline="0"/>
              <a:t> Cause</a:t>
            </a:r>
            <a:endParaRPr lang="en-US" sz="1500" b="1"/>
          </a:p>
        </c:rich>
      </c:tx>
      <c:layout>
        <c:manualLayout>
          <c:xMode val="edge"/>
          <c:yMode val="edge"/>
          <c:x val="5.1341495761193304E-2"/>
          <c:y val="2.38685137467494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9.022080524921039E-2"/>
              <c:y val="0.1481481481481479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9.5688732840071733E-2"/>
              <c:y val="0.1018518518518518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3669818977153109"/>
              <c:y val="-0.1111111111111111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3669818977153109"/>
              <c:y val="-0.1111111111111111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9.022080524921039E-2"/>
              <c:y val="0.1481481481481479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9.5688732840071733E-2"/>
              <c:y val="0.1018518518518518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5628090312685675"/>
              <c:y val="-0.1279741537386231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9.022080524921039E-2"/>
              <c:y val="0.1481481481481479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1527136157763482"/>
              <c:y val="0.1085971588976247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5628090312685675"/>
              <c:y val="-0.1279741537386231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9.022080524921039E-2"/>
              <c:y val="0.1481481481481479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1527136157763482"/>
              <c:y val="0.1085971588976247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5628090312685675"/>
              <c:y val="-0.1279741537386231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9.022080524921039E-2"/>
              <c:y val="0.1481481481481479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1527136157763482"/>
              <c:y val="0.1085971588976247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560979771751174"/>
          <c:y val="0.14887864010764673"/>
          <c:w val="0.72140978908262565"/>
          <c:h val="0.74546047947619165"/>
        </c:manualLayout>
      </c:layout>
      <c:doughnutChart>
        <c:varyColors val="1"/>
        <c:ser>
          <c:idx val="0"/>
          <c:order val="0"/>
          <c:tx>
            <c:strRef>
              <c:f>'Pivot Tables'!$C$14</c:f>
              <c:strCache>
                <c:ptCount val="1"/>
                <c:pt idx="0">
                  <c:v>Total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C9-4604-A31D-87E38883F01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BC9-4604-A31D-87E38883F01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BC9-4604-A31D-87E38883F01A}"/>
              </c:ext>
            </c:extLst>
          </c:dPt>
          <c:dLbls>
            <c:dLbl>
              <c:idx val="0"/>
              <c:layout>
                <c:manualLayout>
                  <c:x val="-0.21011174487088519"/>
                  <c:y val="-3.4316919338572976E-2"/>
                </c:manualLayout>
              </c:layout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BC9-4604-A31D-87E38883F01A}"/>
                </c:ext>
              </c:extLst>
            </c:dLbl>
            <c:dLbl>
              <c:idx val="1"/>
              <c:layout>
                <c:manualLayout>
                  <c:x val="0.2064270283894247"/>
                  <c:y val="-2.0434990219449375E-2"/>
                </c:manualLayout>
              </c:layout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BC9-4604-A31D-87E38883F01A}"/>
                </c:ext>
              </c:extLst>
            </c:dLbl>
            <c:dLbl>
              <c:idx val="2"/>
              <c:layout>
                <c:manualLayout>
                  <c:x val="0.22795609838739239"/>
                  <c:y val="0.1085971132165567"/>
                </c:manualLayout>
              </c:layout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BC9-4604-A31D-87E38883F01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1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'Pivot Tables'!$B$15:$B$18</c:f>
              <c:strCache>
                <c:ptCount val="3"/>
                <c:pt idx="0">
                  <c:v>Billing Question</c:v>
                </c:pt>
                <c:pt idx="1">
                  <c:v>Payments</c:v>
                </c:pt>
                <c:pt idx="2">
                  <c:v>Service Outage</c:v>
                </c:pt>
              </c:strCache>
            </c:strRef>
          </c:cat>
          <c:val>
            <c:numRef>
              <c:f>'Pivot Tables'!$C$15:$C$18</c:f>
              <c:numCache>
                <c:formatCode>General</c:formatCode>
                <c:ptCount val="3"/>
                <c:pt idx="0">
                  <c:v>23462</c:v>
                </c:pt>
                <c:pt idx="1">
                  <c:v>4749</c:v>
                </c:pt>
                <c:pt idx="2">
                  <c:v>4730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BC9-4604-A31D-87E38883F01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91"/>
        <c:holeSize val="5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pivotSource>
    <c:name>[Call Centre Dashboard.xlsx]Pivot Tables!PivotTable18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Average Call Duration (minutes)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tint val="98000"/>
                    <a:satMod val="110000"/>
                    <a:lumMod val="104000"/>
                  </a:schemeClr>
                </a:gs>
                <a:gs pos="69000">
                  <a:schemeClr val="accent4">
                    <a:shade val="88000"/>
                    <a:satMod val="130000"/>
                    <a:lumMod val="92000"/>
                  </a:schemeClr>
                </a:gs>
                <a:gs pos="100000">
                  <a:schemeClr val="accent4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-1.2731334408019993E-17"/>
              <c:y val="-0.14814814814814822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"/>
              <c:y val="-0.25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"/>
              <c:y val="-0.31018518518518517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-2.7777777777778798E-3"/>
              <c:y val="-0.32870370370370378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-1.2731334408019993E-17"/>
              <c:y val="-0.14814814814814822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"/>
              <c:y val="-0.25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"/>
              <c:y val="-0.31018518518518517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-2.7777777777778798E-3"/>
              <c:y val="-0.32870370370370378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00B050"/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"/>
              <c:y val="-0.17814803149606298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"/>
              <c:y val="-0.25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-2.7442821692534947E-3"/>
              <c:y val="-0.326851968503937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-3.3493207577503281E-5"/>
              <c:y val="-0.3387036745406824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00B050"/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"/>
              <c:y val="-0.17814803149606298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"/>
              <c:y val="-0.25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-2.7442821692534947E-3"/>
              <c:y val="-0.326851968503937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-3.3493207577503281E-5"/>
              <c:y val="-0.3387036745406824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rgbClr val="00B050"/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"/>
              <c:y val="-0.17814803149606298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"/>
              <c:y val="-0.25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-2.7442821692534947E-3"/>
              <c:y val="-0.326851968503937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-3.3493207577503281E-5"/>
              <c:y val="-0.3387036745406824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0555555555555555E-2"/>
          <c:y val="0.14460666375036454"/>
          <c:w val="0.94444444444444442"/>
          <c:h val="0.6449150627004958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'Pivot Tables'!$P$14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8000"/>
                    <a:satMod val="110000"/>
                    <a:lumMod val="104000"/>
                  </a:schemeClr>
                </a:gs>
                <a:gs pos="69000">
                  <a:schemeClr val="accent4">
                    <a:shade val="88000"/>
                    <a:satMod val="130000"/>
                    <a:lumMod val="92000"/>
                  </a:schemeClr>
                </a:gs>
                <a:gs pos="100000">
                  <a:schemeClr val="accent4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1-C1D0-419B-AB21-58A1EFDC5021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4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4"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4"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3-C1D0-419B-AB21-58A1EFDC5021}"/>
              </c:ext>
            </c:extLst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4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4"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4"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5-C1D0-419B-AB21-58A1EFDC5021}"/>
              </c:ext>
            </c:extLst>
          </c:dPt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4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4"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4"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7-C1D0-419B-AB21-58A1EFDC5021}"/>
              </c:ext>
            </c:extLst>
          </c:dPt>
          <c:dLbls>
            <c:dLbl>
              <c:idx val="0"/>
              <c:layout>
                <c:manualLayout>
                  <c:x val="0"/>
                  <c:y val="-0.1781480314960629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1D0-419B-AB21-58A1EFDC5021}"/>
                </c:ext>
              </c:extLst>
            </c:dLbl>
            <c:dLbl>
              <c:idx val="1"/>
              <c:layout>
                <c:manualLayout>
                  <c:x val="0"/>
                  <c:y val="-0.2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1D0-419B-AB21-58A1EFDC5021}"/>
                </c:ext>
              </c:extLst>
            </c:dLbl>
            <c:dLbl>
              <c:idx val="2"/>
              <c:layout>
                <c:manualLayout>
                  <c:x val="-2.7442821692534947E-3"/>
                  <c:y val="-0.32685196850393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D0-419B-AB21-58A1EFDC5021}"/>
                </c:ext>
              </c:extLst>
            </c:dLbl>
            <c:dLbl>
              <c:idx val="3"/>
              <c:layout>
                <c:manualLayout>
                  <c:x val="-3.3493207577503281E-5"/>
                  <c:y val="-0.338703674540682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D0-419B-AB21-58A1EFDC5021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'Pivot Tables'!$O$15:$O$19</c:f>
              <c:strCache>
                <c:ptCount val="4"/>
                <c:pt idx="0">
                  <c:v>Baltimore/MD</c:v>
                </c:pt>
                <c:pt idx="1">
                  <c:v>Denver/CO</c:v>
                </c:pt>
                <c:pt idx="2">
                  <c:v>Los Angeles/CA</c:v>
                </c:pt>
                <c:pt idx="3">
                  <c:v>Chicago/IL</c:v>
                </c:pt>
              </c:strCache>
            </c:strRef>
          </c:cat>
          <c:val>
            <c:numRef>
              <c:f>'Pivot Tables'!$P$15:$P$19</c:f>
              <c:numCache>
                <c:formatCode>General</c:formatCode>
                <c:ptCount val="4"/>
                <c:pt idx="0">
                  <c:v>24.961950599346167</c:v>
                </c:pt>
                <c:pt idx="1">
                  <c:v>25.016570605187319</c:v>
                </c:pt>
                <c:pt idx="2">
                  <c:v>25.053225571574195</c:v>
                </c:pt>
                <c:pt idx="3">
                  <c:v>25.062557667466322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1D0-419B-AB21-58A1EFDC502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100"/>
        <c:axId val="1600107775"/>
        <c:axId val="648170703"/>
      </c:barChart>
      <c:catAx>
        <c:axId val="16001077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accent3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>
                    <a:solidFill>
                      <a:schemeClr val="accent3">
                        <a:lumMod val="50000"/>
                      </a:schemeClr>
                    </a:solidFill>
                  </a:rPr>
                  <a:t>Call Center</a:t>
                </a:r>
              </a:p>
            </c:rich>
          </c:tx>
          <c:layout>
            <c:manualLayout>
              <c:xMode val="edge"/>
              <c:yMode val="edge"/>
              <c:x val="0.44550481189851271"/>
              <c:y val="0.888078521434820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accent3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8170703"/>
        <c:crosses val="autoZero"/>
        <c:auto val="1"/>
        <c:lblAlgn val="ctr"/>
        <c:lblOffset val="100"/>
        <c:noMultiLvlLbl val="0"/>
      </c:catAx>
      <c:valAx>
        <c:axId val="64817070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001077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[Call Centre Dashboard.xlsx]Pivot Tables!PivotTable19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spc="2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Complaints per Call Center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spc="20" baseline="0">
              <a:solidFill>
                <a:schemeClr val="accent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5">
                  <a:tint val="54000"/>
                  <a:alpha val="100000"/>
                  <a:satMod val="105000"/>
                  <a:lumMod val="110000"/>
                </a:schemeClr>
              </a:gs>
              <a:gs pos="100000">
                <a:schemeClr val="accent5">
                  <a:tint val="78000"/>
                  <a:alpha val="92000"/>
                  <a:satMod val="109000"/>
                  <a:lumMod val="100000"/>
                </a:schemeClr>
              </a:gs>
            </a:gsLst>
            <a:lin ang="5400000" scaled="0"/>
          </a:gradFill>
          <a:ln w="9525" cap="flat" cmpd="sng" algn="ctr">
            <a:solidFill>
              <a:schemeClr val="accent5">
                <a:shade val="95000"/>
              </a:schemeClr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5">
                    <a:tint val="54000"/>
                    <a:alpha val="100000"/>
                    <a:satMod val="105000"/>
                    <a:lumMod val="110000"/>
                  </a:schemeClr>
                </a:gs>
                <a:gs pos="100000">
                  <a:schemeClr val="accent5">
                    <a:tint val="78000"/>
                    <a:alpha val="92000"/>
                    <a:satMod val="109000"/>
                    <a:lumMod val="100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5">
                  <a:tint val="54000"/>
                  <a:alpha val="100000"/>
                  <a:satMod val="105000"/>
                  <a:lumMod val="110000"/>
                </a:schemeClr>
              </a:gs>
              <a:gs pos="100000">
                <a:schemeClr val="accent5">
                  <a:tint val="78000"/>
                  <a:alpha val="92000"/>
                  <a:satMod val="109000"/>
                  <a:lumMod val="100000"/>
                </a:schemeClr>
              </a:gs>
            </a:gsLst>
            <a:lin ang="5400000" scaled="0"/>
          </a:gradFill>
          <a:ln w="9525" cap="flat" cmpd="sng" algn="ctr">
            <a:solidFill>
              <a:schemeClr val="accent5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5">
                  <a:tint val="54000"/>
                  <a:alpha val="100000"/>
                  <a:satMod val="105000"/>
                  <a:lumMod val="110000"/>
                </a:schemeClr>
              </a:gs>
              <a:gs pos="100000">
                <a:schemeClr val="accent5">
                  <a:tint val="78000"/>
                  <a:alpha val="92000"/>
                  <a:satMod val="109000"/>
                  <a:lumMod val="100000"/>
                </a:schemeClr>
              </a:gs>
            </a:gsLst>
            <a:lin ang="5400000" scaled="0"/>
          </a:gradFill>
          <a:ln w="9525" cap="flat" cmpd="sng" algn="ctr">
            <a:solidFill>
              <a:schemeClr val="accent5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5">
                  <a:tint val="54000"/>
                  <a:alpha val="100000"/>
                  <a:satMod val="105000"/>
                  <a:lumMod val="110000"/>
                </a:schemeClr>
              </a:gs>
              <a:gs pos="100000">
                <a:schemeClr val="accent5">
                  <a:tint val="78000"/>
                  <a:alpha val="92000"/>
                  <a:satMod val="109000"/>
                  <a:lumMod val="100000"/>
                </a:schemeClr>
              </a:gs>
            </a:gsLst>
            <a:lin ang="5400000" scaled="0"/>
          </a:gradFill>
          <a:ln w="9525" cap="flat" cmpd="sng" algn="ctr">
            <a:solidFill>
              <a:schemeClr val="accent5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5">
                  <a:tint val="54000"/>
                  <a:alpha val="100000"/>
                  <a:satMod val="105000"/>
                  <a:lumMod val="110000"/>
                </a:schemeClr>
              </a:gs>
              <a:gs pos="100000">
                <a:schemeClr val="accent5">
                  <a:tint val="78000"/>
                  <a:alpha val="92000"/>
                  <a:satMod val="109000"/>
                  <a:lumMod val="100000"/>
                </a:schemeClr>
              </a:gs>
            </a:gsLst>
            <a:lin ang="5400000" scaled="0"/>
          </a:gradFill>
          <a:ln w="9525" cap="flat" cmpd="sng" algn="ctr">
            <a:solidFill>
              <a:schemeClr val="accent5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'Pivot Tables'!$P$23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54000"/>
                    <a:alpha val="100000"/>
                    <a:satMod val="105000"/>
                    <a:lumMod val="110000"/>
                  </a:schemeClr>
                </a:gs>
                <a:gs pos="100000">
                  <a:schemeClr val="accent5">
                    <a:tint val="78000"/>
                    <a:alpha val="92000"/>
                    <a:satMod val="109000"/>
                    <a:lumMod val="100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'Pivot Tables'!$O$24:$O$28</c:f>
              <c:strCache>
                <c:ptCount val="4"/>
                <c:pt idx="0">
                  <c:v>Los Angeles/CA</c:v>
                </c:pt>
                <c:pt idx="1">
                  <c:v>Baltimore/MD</c:v>
                </c:pt>
                <c:pt idx="2">
                  <c:v>Chicago/IL</c:v>
                </c:pt>
                <c:pt idx="3">
                  <c:v>Denver/CO</c:v>
                </c:pt>
              </c:strCache>
            </c:strRef>
          </c:cat>
          <c:val>
            <c:numRef>
              <c:f>'Pivot Tables'!$P$24:$P$28</c:f>
              <c:numCache>
                <c:formatCode>General</c:formatCode>
                <c:ptCount val="4"/>
                <c:pt idx="0">
                  <c:v>13734</c:v>
                </c:pt>
                <c:pt idx="1">
                  <c:v>11012</c:v>
                </c:pt>
                <c:pt idx="2">
                  <c:v>5419</c:v>
                </c:pt>
                <c:pt idx="3">
                  <c:v>2776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96-484E-A14E-6F43FFB8494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65271616"/>
        <c:axId val="648134991"/>
      </c:barChart>
      <c:catAx>
        <c:axId val="2652716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8134991"/>
        <c:crosses val="autoZero"/>
        <c:auto val="1"/>
        <c:lblAlgn val="ctr"/>
        <c:lblOffset val="100"/>
        <c:noMultiLvlLbl val="0"/>
      </c:catAx>
      <c:valAx>
        <c:axId val="648134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271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[Call_Center_data.csv]Root Cause!PivotTable3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Root Cause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layout>
            <c:manualLayout>
              <c:x val="-0.18572536741512652"/>
              <c:y val="-0.1289528627926034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3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layout>
            <c:manualLayout>
              <c:x val="0.11034019486436598"/>
              <c:y val="0.1529853564684505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layout>
            <c:manualLayout>
              <c:x val="0.16849505829575456"/>
              <c:y val="3.967007517725434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layout>
            <c:manualLayout>
              <c:x val="-0.18572536741512652"/>
              <c:y val="-0.1289528627926034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layout>
            <c:manualLayout>
              <c:x val="0.16849505829575456"/>
              <c:y val="3.967007517725434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layout>
            <c:manualLayout>
              <c:x val="0.11034019486436598"/>
              <c:y val="0.1529853564684505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layout>
            <c:manualLayout>
              <c:x val="-0.18572536741512652"/>
              <c:y val="-0.1289528627926034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layout>
            <c:manualLayout>
              <c:x val="0.16849505829575456"/>
              <c:y val="3.967007517725434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layout>
            <c:manualLayout>
              <c:x val="0.11034019486436598"/>
              <c:y val="0.1529853564684505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6108928809446919E-2"/>
          <c:y val="8.7567707769731759E-2"/>
          <c:w val="0.79565637622928231"/>
          <c:h val="0.91243229223026823"/>
        </c:manualLayout>
      </c:layout>
      <c:pieChart>
        <c:varyColors val="1"/>
        <c:ser>
          <c:idx val="0"/>
          <c:order val="0"/>
          <c:tx>
            <c:strRef>
              <c:f>'Root Cause'!$B$3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c:spPr>
          <c:explosion val="21"/>
          <c:dPt>
            <c:idx val="0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8A9-4D0F-8C3B-96956811022A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8A9-4D0F-8C3B-96956811022A}"/>
              </c:ext>
            </c:extLst>
          </c:dPt>
          <c:dPt>
            <c:idx val="2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8A9-4D0F-8C3B-96956811022A}"/>
              </c:ext>
            </c:extLst>
          </c:dPt>
          <c:dLbls>
            <c:dLbl>
              <c:idx val="0"/>
              <c:layout>
                <c:manualLayout>
                  <c:x val="-0.21129859660302233"/>
                  <c:y val="-0.20071878291042225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8A9-4D0F-8C3B-96956811022A}"/>
                </c:ext>
              </c:extLst>
            </c:dLbl>
            <c:dLbl>
              <c:idx val="1"/>
              <c:layout>
                <c:manualLayout>
                  <c:x val="0.12961642335844464"/>
                  <c:y val="3.9996555579949959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8A9-4D0F-8C3B-96956811022A}"/>
                </c:ext>
              </c:extLst>
            </c:dLbl>
            <c:dLbl>
              <c:idx val="2"/>
              <c:layout>
                <c:manualLayout>
                  <c:x val="0.14776546327638915"/>
                  <c:y val="0.18019508511282875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8A9-4D0F-8C3B-96956811022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'Root Cause'!$A$4:$A$7</c:f>
              <c:strCache>
                <c:ptCount val="3"/>
                <c:pt idx="0">
                  <c:v>Billing Question</c:v>
                </c:pt>
                <c:pt idx="1">
                  <c:v>Payments</c:v>
                </c:pt>
                <c:pt idx="2">
                  <c:v>Service Outage</c:v>
                </c:pt>
              </c:strCache>
            </c:strRef>
          </c:cat>
          <c:val>
            <c:numRef>
              <c:f>'Root Cause'!$B$4:$B$7</c:f>
              <c:numCache>
                <c:formatCode>General</c:formatCode>
                <c:ptCount val="3"/>
                <c:pt idx="0">
                  <c:v>23462</c:v>
                </c:pt>
                <c:pt idx="1">
                  <c:v>4749</c:v>
                </c:pt>
                <c:pt idx="2">
                  <c:v>4730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8A9-4D0F-8C3B-96956811022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[Call_Center_data.csv]Service Response Time!PivotTable5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Service Response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3.6111111111111108E-2"/>
              <c:y val="-4.166666666666658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3.888888888888889E-2"/>
              <c:y val="-2.777777777777786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2.7777777777777676E-2"/>
              <c:y val="-3.703703703703707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3.6111111111111108E-2"/>
              <c:y val="-4.166666666666658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3.888888888888889E-2"/>
              <c:y val="-2.777777777777786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2.7777777777777676E-2"/>
              <c:y val="-3.703703703703707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3.6111111111111108E-2"/>
              <c:y val="-4.166666666666658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3.888888888888889E-2"/>
              <c:y val="-2.777777777777786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2.7777777777777676E-2"/>
              <c:y val="-3.703703703703707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'Service Response Time'!$B$3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'Service Response Time'!$A$4:$A$7</c:f>
              <c:strCache>
                <c:ptCount val="3"/>
                <c:pt idx="0">
                  <c:v>Above SLA</c:v>
                </c:pt>
                <c:pt idx="1">
                  <c:v>Below SLA</c:v>
                </c:pt>
                <c:pt idx="2">
                  <c:v>Within SLA</c:v>
                </c:pt>
              </c:strCache>
            </c:strRef>
          </c:cat>
          <c:val>
            <c:numRef>
              <c:f>'Service Response Time'!$B$4:$B$7</c:f>
              <c:numCache>
                <c:formatCode>0.00%</c:formatCode>
                <c:ptCount val="3"/>
                <c:pt idx="0">
                  <c:v>0.12652924926383535</c:v>
                </c:pt>
                <c:pt idx="1">
                  <c:v>0.24735132509638444</c:v>
                </c:pt>
                <c:pt idx="2">
                  <c:v>0.62611942563978018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78A-4BF0-96C5-BE7430DE55B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869115056"/>
        <c:axId val="443243504"/>
        <c:axId val="0"/>
      </c:bar3DChart>
      <c:catAx>
        <c:axId val="86911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243504"/>
        <c:crosses val="autoZero"/>
        <c:auto val="1"/>
        <c:lblAlgn val="ctr"/>
        <c:lblOffset val="100"/>
        <c:noMultiLvlLbl val="0"/>
      </c:catAx>
      <c:valAx>
        <c:axId val="443243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9115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[Call_Center_data.csv]Demographic Data!PivotTable4</c:name>
    <c:fmtId val="19"/>
  </c:pivotSource>
  <c:chart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'Demographic Data'!$C$3:$C$4</c:f>
              <c:strCache>
                <c:ptCount val="1"/>
                <c:pt idx="0">
                  <c:v>Billing Question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'Demographic Data'!$B$5:$B$15</c:f>
              <c:strCache>
                <c:ptCount val="10"/>
                <c:pt idx="0">
                  <c:v>California</c:v>
                </c:pt>
                <c:pt idx="1">
                  <c:v>Texas</c:v>
                </c:pt>
                <c:pt idx="2">
                  <c:v>Florida</c:v>
                </c:pt>
                <c:pt idx="3">
                  <c:v>New York</c:v>
                </c:pt>
                <c:pt idx="4">
                  <c:v>Virginia</c:v>
                </c:pt>
                <c:pt idx="5">
                  <c:v>Ohio</c:v>
                </c:pt>
                <c:pt idx="6">
                  <c:v>District of Columbia</c:v>
                </c:pt>
                <c:pt idx="7">
                  <c:v>Pennsylvania</c:v>
                </c:pt>
                <c:pt idx="8">
                  <c:v>Georgia</c:v>
                </c:pt>
                <c:pt idx="9">
                  <c:v>Illinois</c:v>
                </c:pt>
              </c:strCache>
            </c:strRef>
          </c:cat>
          <c:val>
            <c:numRef>
              <c:f>'Demographic Data'!$C$5:$C$15</c:f>
              <c:numCache>
                <c:formatCode>General</c:formatCode>
                <c:ptCount val="10"/>
                <c:pt idx="0">
                  <c:v>2588</c:v>
                </c:pt>
                <c:pt idx="1">
                  <c:v>2551</c:v>
                </c:pt>
                <c:pt idx="2">
                  <c:v>2015</c:v>
                </c:pt>
                <c:pt idx="3">
                  <c:v>1267</c:v>
                </c:pt>
                <c:pt idx="4">
                  <c:v>854</c:v>
                </c:pt>
                <c:pt idx="5">
                  <c:v>819</c:v>
                </c:pt>
                <c:pt idx="6">
                  <c:v>806</c:v>
                </c:pt>
                <c:pt idx="7">
                  <c:v>701</c:v>
                </c:pt>
                <c:pt idx="8">
                  <c:v>653</c:v>
                </c:pt>
                <c:pt idx="9">
                  <c:v>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02-4E85-BEA5-697B4FF96433}"/>
            </c:ext>
          </c:extLst>
        </c:ser>
        <c:ser>
          <c:idx val="1"/>
          <c:order val="1"/>
          <c:tx>
            <c:strRef>
              <c:f>'Demographic Data'!$D$3:$D$4</c:f>
              <c:strCache>
                <c:ptCount val="1"/>
                <c:pt idx="0">
                  <c:v>Payments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'Demographic Data'!$B$5:$B$15</c:f>
              <c:strCache>
                <c:ptCount val="10"/>
                <c:pt idx="0">
                  <c:v>California</c:v>
                </c:pt>
                <c:pt idx="1">
                  <c:v>Texas</c:v>
                </c:pt>
                <c:pt idx="2">
                  <c:v>Florida</c:v>
                </c:pt>
                <c:pt idx="3">
                  <c:v>New York</c:v>
                </c:pt>
                <c:pt idx="4">
                  <c:v>Virginia</c:v>
                </c:pt>
                <c:pt idx="5">
                  <c:v>Ohio</c:v>
                </c:pt>
                <c:pt idx="6">
                  <c:v>District of Columbia</c:v>
                </c:pt>
                <c:pt idx="7">
                  <c:v>Pennsylvania</c:v>
                </c:pt>
                <c:pt idx="8">
                  <c:v>Georgia</c:v>
                </c:pt>
                <c:pt idx="9">
                  <c:v>Illinois</c:v>
                </c:pt>
              </c:strCache>
            </c:strRef>
          </c:cat>
          <c:val>
            <c:numRef>
              <c:f>'Demographic Data'!$D$5:$D$15</c:f>
              <c:numCache>
                <c:formatCode>General</c:formatCode>
                <c:ptCount val="10"/>
                <c:pt idx="0">
                  <c:v>501</c:v>
                </c:pt>
                <c:pt idx="1">
                  <c:v>507</c:v>
                </c:pt>
                <c:pt idx="2">
                  <c:v>418</c:v>
                </c:pt>
                <c:pt idx="3">
                  <c:v>267</c:v>
                </c:pt>
                <c:pt idx="4">
                  <c:v>150</c:v>
                </c:pt>
                <c:pt idx="5">
                  <c:v>166</c:v>
                </c:pt>
                <c:pt idx="6">
                  <c:v>164</c:v>
                </c:pt>
                <c:pt idx="7">
                  <c:v>150</c:v>
                </c:pt>
                <c:pt idx="8">
                  <c:v>132</c:v>
                </c:pt>
                <c:pt idx="9">
                  <c:v>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02-4E85-BEA5-697B4FF96433}"/>
            </c:ext>
          </c:extLst>
        </c:ser>
        <c:ser>
          <c:idx val="2"/>
          <c:order val="2"/>
          <c:tx>
            <c:strRef>
              <c:f>'Demographic Data'!$E$3:$E$4</c:f>
              <c:strCache>
                <c:ptCount val="1"/>
                <c:pt idx="0">
                  <c:v>Service Outage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'Demographic Data'!$B$5:$B$15</c:f>
              <c:strCache>
                <c:ptCount val="10"/>
                <c:pt idx="0">
                  <c:v>California</c:v>
                </c:pt>
                <c:pt idx="1">
                  <c:v>Texas</c:v>
                </c:pt>
                <c:pt idx="2">
                  <c:v>Florida</c:v>
                </c:pt>
                <c:pt idx="3">
                  <c:v>New York</c:v>
                </c:pt>
                <c:pt idx="4">
                  <c:v>Virginia</c:v>
                </c:pt>
                <c:pt idx="5">
                  <c:v>Ohio</c:v>
                </c:pt>
                <c:pt idx="6">
                  <c:v>District of Columbia</c:v>
                </c:pt>
                <c:pt idx="7">
                  <c:v>Pennsylvania</c:v>
                </c:pt>
                <c:pt idx="8">
                  <c:v>Georgia</c:v>
                </c:pt>
                <c:pt idx="9">
                  <c:v>Illinois</c:v>
                </c:pt>
              </c:strCache>
            </c:strRef>
          </c:cat>
          <c:val>
            <c:numRef>
              <c:f>'Demographic Data'!$E$5:$E$15</c:f>
              <c:numCache>
                <c:formatCode>General</c:formatCode>
                <c:ptCount val="10"/>
                <c:pt idx="0">
                  <c:v>542</c:v>
                </c:pt>
                <c:pt idx="1">
                  <c:v>514</c:v>
                </c:pt>
                <c:pt idx="2">
                  <c:v>401</c:v>
                </c:pt>
                <c:pt idx="3">
                  <c:v>252</c:v>
                </c:pt>
                <c:pt idx="4">
                  <c:v>160</c:v>
                </c:pt>
                <c:pt idx="5">
                  <c:v>175</c:v>
                </c:pt>
                <c:pt idx="6">
                  <c:v>140</c:v>
                </c:pt>
                <c:pt idx="7">
                  <c:v>166</c:v>
                </c:pt>
                <c:pt idx="8">
                  <c:v>141</c:v>
                </c:pt>
                <c:pt idx="9">
                  <c:v>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02-4E85-BEA5-697B4FF96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52542896"/>
        <c:axId val="564286208"/>
        <c:axId val="0"/>
      </c:bar3DChart>
      <c:catAx>
        <c:axId val="552542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286208"/>
        <c:crosses val="autoZero"/>
        <c:auto val="1"/>
        <c:lblAlgn val="ctr"/>
        <c:lblOffset val="100"/>
        <c:noMultiLvlLbl val="0"/>
      </c:catAx>
      <c:valAx>
        <c:axId val="564286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2542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489812532359911"/>
          <c:y val="4.912393185318592E-2"/>
          <c:w val="0.19766361040828384"/>
          <c:h val="0.293282398464776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[Call Centre Dashboard.xlsx]Pivot Tables!PivotTable9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Complaint's Trend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accent5"/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tint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tint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tint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accent3">
                <a:lumMod val="60000"/>
                <a:lumOff val="4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tx2">
                <a:lumMod val="40000"/>
                <a:lumOff val="6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hade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shade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accent5"/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pPr>
            <a:gradFill rotWithShape="1">
              <a:gsLst>
                <a:gs pos="0">
                  <a:schemeClr val="accent5"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accent5"/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tint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tint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tint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accent3">
                <a:lumMod val="60000"/>
                <a:lumOff val="4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tx2">
                <a:lumMod val="40000"/>
                <a:lumOff val="6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hade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shade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5">
                  <a:tint val="96000"/>
                  <a:lumMod val="104000"/>
                </a:schemeClr>
              </a:gs>
              <a:gs pos="100000">
                <a:schemeClr val="accent5">
                  <a:shade val="98000"/>
                  <a:lumMod val="94000"/>
                </a:schemeClr>
              </a:gs>
            </a:gsLst>
            <a:lin ang="5400000" scaled="0"/>
          </a:gradFill>
          <a:ln w="34925" cap="rnd">
            <a:solidFill>
              <a:schemeClr val="accent5"/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tint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tint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tint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5">
                  <a:tint val="96000"/>
                  <a:lumMod val="104000"/>
                </a:schemeClr>
              </a:gs>
              <a:gs pos="100000">
                <a:schemeClr val="accent5">
                  <a:shade val="98000"/>
                  <a:lumMod val="94000"/>
                </a:schemeClr>
              </a:gs>
            </a:gsLst>
            <a:lin ang="5400000" scaled="0"/>
          </a:gradFill>
          <a:ln w="34925" cap="rnd">
            <a:solidFill>
              <a:schemeClr val="accent3">
                <a:lumMod val="60000"/>
                <a:lumOff val="4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5">
                  <a:tint val="96000"/>
                  <a:lumMod val="104000"/>
                </a:schemeClr>
              </a:gs>
              <a:gs pos="100000">
                <a:schemeClr val="accent5">
                  <a:shade val="98000"/>
                  <a:lumMod val="94000"/>
                </a:schemeClr>
              </a:gs>
            </a:gsLst>
            <a:lin ang="5400000" scaled="0"/>
          </a:gradFill>
          <a:ln w="34925" cap="rnd">
            <a:solidFill>
              <a:schemeClr val="tx2">
                <a:lumMod val="40000"/>
                <a:lumOff val="6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hade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shade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2532508389741613E-2"/>
          <c:y val="0.28673435565982525"/>
          <c:w val="0.77678598900201612"/>
          <c:h val="0.60235035247898094"/>
        </c:manualLayout>
      </c:layout>
      <c:lineChart>
        <c:grouping val="standard"/>
        <c:varyColors val="0"/>
        <c:ser>
          <c:idx val="0"/>
          <c:order val="0"/>
          <c:tx>
            <c:strRef>
              <c:f>'Pivot Tables'!$J$14:$J$15</c:f>
              <c:strCache>
                <c:ptCount val="1"/>
                <c:pt idx="0">
                  <c:v>Billing Question</c:v>
                </c:pt>
              </c:strCache>
            </c:strRef>
          </c:tx>
          <c:spPr>
            <a:ln w="34925" cap="rnd">
              <a:solidFill>
                <a:schemeClr val="accent5">
                  <a:tint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tint val="65000"/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5">
                      <a:tint val="65000"/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5">
                      <a:tint val="65000"/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 w="9525">
                <a:solidFill>
                  <a:schemeClr val="accent5">
                    <a:tint val="65000"/>
                  </a:schemeClr>
                </a:solidFill>
                <a:round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</c:marker>
          <c:cat>
            <c:strRef>
              <c:f>'Pivot Tables'!$I$16:$I$46</c:f>
              <c:strCach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strCache>
            </c:strRef>
          </c:cat>
          <c:val>
            <c:numRef>
              <c:f>'Pivot Tables'!$J$16:$J$46</c:f>
              <c:numCache>
                <c:formatCode>General</c:formatCode>
                <c:ptCount val="30"/>
                <c:pt idx="0">
                  <c:v>774</c:v>
                </c:pt>
                <c:pt idx="1">
                  <c:v>782</c:v>
                </c:pt>
                <c:pt idx="2">
                  <c:v>791</c:v>
                </c:pt>
                <c:pt idx="3">
                  <c:v>742</c:v>
                </c:pt>
                <c:pt idx="4">
                  <c:v>772</c:v>
                </c:pt>
                <c:pt idx="5">
                  <c:v>791</c:v>
                </c:pt>
                <c:pt idx="6">
                  <c:v>759</c:v>
                </c:pt>
                <c:pt idx="7">
                  <c:v>726</c:v>
                </c:pt>
                <c:pt idx="8">
                  <c:v>818</c:v>
                </c:pt>
                <c:pt idx="9">
                  <c:v>779</c:v>
                </c:pt>
                <c:pt idx="10">
                  <c:v>750</c:v>
                </c:pt>
                <c:pt idx="11">
                  <c:v>779</c:v>
                </c:pt>
                <c:pt idx="12">
                  <c:v>757</c:v>
                </c:pt>
                <c:pt idx="13">
                  <c:v>812</c:v>
                </c:pt>
                <c:pt idx="14">
                  <c:v>774</c:v>
                </c:pt>
                <c:pt idx="15">
                  <c:v>817</c:v>
                </c:pt>
                <c:pt idx="16">
                  <c:v>783</c:v>
                </c:pt>
                <c:pt idx="17">
                  <c:v>800</c:v>
                </c:pt>
                <c:pt idx="18">
                  <c:v>777</c:v>
                </c:pt>
                <c:pt idx="19">
                  <c:v>782</c:v>
                </c:pt>
                <c:pt idx="20">
                  <c:v>836</c:v>
                </c:pt>
                <c:pt idx="21">
                  <c:v>822</c:v>
                </c:pt>
                <c:pt idx="22">
                  <c:v>792</c:v>
                </c:pt>
                <c:pt idx="23">
                  <c:v>770</c:v>
                </c:pt>
                <c:pt idx="24">
                  <c:v>751</c:v>
                </c:pt>
                <c:pt idx="25">
                  <c:v>771</c:v>
                </c:pt>
                <c:pt idx="26">
                  <c:v>787</c:v>
                </c:pt>
                <c:pt idx="27">
                  <c:v>786</c:v>
                </c:pt>
                <c:pt idx="28">
                  <c:v>762</c:v>
                </c:pt>
                <c:pt idx="29">
                  <c:v>819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86-4D32-82A0-54E3A505F6AB}"/>
            </c:ext>
          </c:extLst>
        </c:ser>
        <c:ser>
          <c:idx val="1"/>
          <c:order val="1"/>
          <c:tx>
            <c:strRef>
              <c:f>'Pivot Tables'!$K$14:$K$15</c:f>
              <c:strCache>
                <c:ptCount val="1"/>
                <c:pt idx="0">
                  <c:v>Payments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5"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5"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 w="9525">
                <a:solidFill>
                  <a:schemeClr val="accent5"/>
                </a:solidFill>
                <a:round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</c:marker>
          <c:cat>
            <c:strRef>
              <c:f>'Pivot Tables'!$I$16:$I$46</c:f>
              <c:strCach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strCache>
            </c:strRef>
          </c:cat>
          <c:val>
            <c:numRef>
              <c:f>'Pivot Tables'!$K$16:$K$46</c:f>
              <c:numCache>
                <c:formatCode>General</c:formatCode>
                <c:ptCount val="30"/>
                <c:pt idx="0">
                  <c:v>153</c:v>
                </c:pt>
                <c:pt idx="1">
                  <c:v>155</c:v>
                </c:pt>
                <c:pt idx="2">
                  <c:v>165</c:v>
                </c:pt>
                <c:pt idx="3">
                  <c:v>151</c:v>
                </c:pt>
                <c:pt idx="4">
                  <c:v>141</c:v>
                </c:pt>
                <c:pt idx="5">
                  <c:v>213</c:v>
                </c:pt>
                <c:pt idx="6">
                  <c:v>149</c:v>
                </c:pt>
                <c:pt idx="7">
                  <c:v>177</c:v>
                </c:pt>
                <c:pt idx="8">
                  <c:v>139</c:v>
                </c:pt>
                <c:pt idx="9">
                  <c:v>155</c:v>
                </c:pt>
                <c:pt idx="10">
                  <c:v>154</c:v>
                </c:pt>
                <c:pt idx="11">
                  <c:v>154</c:v>
                </c:pt>
                <c:pt idx="12">
                  <c:v>184</c:v>
                </c:pt>
                <c:pt idx="13">
                  <c:v>138</c:v>
                </c:pt>
                <c:pt idx="14">
                  <c:v>152</c:v>
                </c:pt>
                <c:pt idx="15">
                  <c:v>138</c:v>
                </c:pt>
                <c:pt idx="16">
                  <c:v>185</c:v>
                </c:pt>
                <c:pt idx="17">
                  <c:v>144</c:v>
                </c:pt>
                <c:pt idx="18">
                  <c:v>167</c:v>
                </c:pt>
                <c:pt idx="19">
                  <c:v>141</c:v>
                </c:pt>
                <c:pt idx="20">
                  <c:v>162</c:v>
                </c:pt>
                <c:pt idx="21">
                  <c:v>169</c:v>
                </c:pt>
                <c:pt idx="22">
                  <c:v>165</c:v>
                </c:pt>
                <c:pt idx="23">
                  <c:v>165</c:v>
                </c:pt>
                <c:pt idx="24">
                  <c:v>164</c:v>
                </c:pt>
                <c:pt idx="25">
                  <c:v>148</c:v>
                </c:pt>
                <c:pt idx="26">
                  <c:v>156</c:v>
                </c:pt>
                <c:pt idx="27">
                  <c:v>168</c:v>
                </c:pt>
                <c:pt idx="28">
                  <c:v>155</c:v>
                </c:pt>
                <c:pt idx="29">
                  <c:v>142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86-4D32-82A0-54E3A505F6AB}"/>
            </c:ext>
          </c:extLst>
        </c:ser>
        <c:ser>
          <c:idx val="2"/>
          <c:order val="2"/>
          <c:tx>
            <c:strRef>
              <c:f>'Pivot Tables'!$L$14:$L$15</c:f>
              <c:strCache>
                <c:ptCount val="1"/>
                <c:pt idx="0">
                  <c:v>Service Outage</c:v>
                </c:pt>
              </c:strCache>
            </c:strRef>
          </c:tx>
          <c:spPr>
            <a:ln w="34925" cap="rnd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hade val="65000"/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5">
                      <a:shade val="65000"/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5">
                      <a:shade val="65000"/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 w="9525">
                <a:solidFill>
                  <a:schemeClr val="accent5">
                    <a:shade val="65000"/>
                  </a:schemeClr>
                </a:solidFill>
                <a:round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</c:marker>
          <c:cat>
            <c:strRef>
              <c:f>'Pivot Tables'!$I$16:$I$46</c:f>
              <c:strCach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strCache>
            </c:strRef>
          </c:cat>
          <c:val>
            <c:numRef>
              <c:f>'Pivot Tables'!$L$16:$L$46</c:f>
              <c:numCache>
                <c:formatCode>General</c:formatCode>
                <c:ptCount val="30"/>
                <c:pt idx="0">
                  <c:v>162</c:v>
                </c:pt>
                <c:pt idx="1">
                  <c:v>147</c:v>
                </c:pt>
                <c:pt idx="2">
                  <c:v>133</c:v>
                </c:pt>
                <c:pt idx="3">
                  <c:v>156</c:v>
                </c:pt>
                <c:pt idx="4">
                  <c:v>177</c:v>
                </c:pt>
                <c:pt idx="5">
                  <c:v>148</c:v>
                </c:pt>
                <c:pt idx="6">
                  <c:v>137</c:v>
                </c:pt>
                <c:pt idx="7">
                  <c:v>164</c:v>
                </c:pt>
                <c:pt idx="8">
                  <c:v>166</c:v>
                </c:pt>
                <c:pt idx="9">
                  <c:v>158</c:v>
                </c:pt>
                <c:pt idx="10">
                  <c:v>183</c:v>
                </c:pt>
                <c:pt idx="11">
                  <c:v>155</c:v>
                </c:pt>
                <c:pt idx="12">
                  <c:v>176</c:v>
                </c:pt>
                <c:pt idx="13">
                  <c:v>140</c:v>
                </c:pt>
                <c:pt idx="14">
                  <c:v>179</c:v>
                </c:pt>
                <c:pt idx="15">
                  <c:v>177</c:v>
                </c:pt>
                <c:pt idx="16">
                  <c:v>155</c:v>
                </c:pt>
                <c:pt idx="17">
                  <c:v>153</c:v>
                </c:pt>
                <c:pt idx="18">
                  <c:v>158</c:v>
                </c:pt>
                <c:pt idx="19">
                  <c:v>154</c:v>
                </c:pt>
                <c:pt idx="20">
                  <c:v>172</c:v>
                </c:pt>
                <c:pt idx="21">
                  <c:v>176</c:v>
                </c:pt>
                <c:pt idx="22">
                  <c:v>154</c:v>
                </c:pt>
                <c:pt idx="23">
                  <c:v>163</c:v>
                </c:pt>
                <c:pt idx="24">
                  <c:v>148</c:v>
                </c:pt>
                <c:pt idx="25">
                  <c:v>135</c:v>
                </c:pt>
                <c:pt idx="26">
                  <c:v>119</c:v>
                </c:pt>
                <c:pt idx="27">
                  <c:v>190</c:v>
                </c:pt>
                <c:pt idx="28">
                  <c:v>136</c:v>
                </c:pt>
                <c:pt idx="29">
                  <c:v>159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986-4D32-82A0-54E3A505F6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2683343"/>
        <c:axId val="1112147663"/>
      </c:lineChart>
      <c:catAx>
        <c:axId val="1562683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1"/>
                  <a:t>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147663"/>
        <c:crosses val="autoZero"/>
        <c:auto val="1"/>
        <c:lblAlgn val="ctr"/>
        <c:lblOffset val="100"/>
        <c:noMultiLvlLbl val="0"/>
      </c:catAx>
      <c:valAx>
        <c:axId val="1112147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/>
                  <a:t>Complaints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2683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303232206967648"/>
          <c:y val="2.4175931871045622E-2"/>
          <c:w val="0.25057646345144691"/>
          <c:h val="0.205117292321897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[Call Centre Dashboard.xlsx]Pivot Tables!PivotTable9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Complaint's Trend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accent5"/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tint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tint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tint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accent3">
                <a:lumMod val="60000"/>
                <a:lumOff val="4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tx2">
                <a:lumMod val="40000"/>
                <a:lumOff val="6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hade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shade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accent5"/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pPr>
            <a:gradFill rotWithShape="1">
              <a:gsLst>
                <a:gs pos="0">
                  <a:schemeClr val="accent5"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accent5"/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tint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tint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tint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accent3">
                <a:lumMod val="60000"/>
                <a:lumOff val="4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tx2">
                <a:lumMod val="40000"/>
                <a:lumOff val="6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hade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shade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5">
                  <a:tint val="96000"/>
                  <a:lumMod val="104000"/>
                </a:schemeClr>
              </a:gs>
              <a:gs pos="100000">
                <a:schemeClr val="accent5">
                  <a:shade val="98000"/>
                  <a:lumMod val="94000"/>
                </a:schemeClr>
              </a:gs>
            </a:gsLst>
            <a:lin ang="5400000" scaled="0"/>
          </a:gradFill>
          <a:ln w="34925" cap="rnd">
            <a:solidFill>
              <a:schemeClr val="accent5"/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tint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tint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tint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5">
                  <a:tint val="96000"/>
                  <a:lumMod val="104000"/>
                </a:schemeClr>
              </a:gs>
              <a:gs pos="100000">
                <a:schemeClr val="accent5">
                  <a:shade val="98000"/>
                  <a:lumMod val="94000"/>
                </a:schemeClr>
              </a:gs>
            </a:gsLst>
            <a:lin ang="5400000" scaled="0"/>
          </a:gradFill>
          <a:ln w="34925" cap="rnd">
            <a:solidFill>
              <a:schemeClr val="accent3">
                <a:lumMod val="60000"/>
                <a:lumOff val="4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5">
                  <a:tint val="96000"/>
                  <a:lumMod val="104000"/>
                </a:schemeClr>
              </a:gs>
              <a:gs pos="100000">
                <a:schemeClr val="accent5">
                  <a:shade val="98000"/>
                  <a:lumMod val="94000"/>
                </a:schemeClr>
              </a:gs>
            </a:gsLst>
            <a:lin ang="5400000" scaled="0"/>
          </a:gradFill>
          <a:ln w="34925" cap="rnd">
            <a:solidFill>
              <a:schemeClr val="tx2">
                <a:lumMod val="40000"/>
                <a:lumOff val="6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hade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shade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5411946308025909E-2"/>
          <c:y val="0.19042420758828307"/>
          <c:w val="0.77678598900201612"/>
          <c:h val="0.60235035247898094"/>
        </c:manualLayout>
      </c:layout>
      <c:lineChart>
        <c:grouping val="standard"/>
        <c:varyColors val="0"/>
        <c:ser>
          <c:idx val="0"/>
          <c:order val="0"/>
          <c:tx>
            <c:strRef>
              <c:f>'Pivot Tables'!$J$14:$J$15</c:f>
              <c:strCache>
                <c:ptCount val="1"/>
                <c:pt idx="0">
                  <c:v>Billing Question</c:v>
                </c:pt>
              </c:strCache>
            </c:strRef>
          </c:tx>
          <c:spPr>
            <a:ln w="34925" cap="rnd">
              <a:solidFill>
                <a:schemeClr val="accent5">
                  <a:tint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tint val="65000"/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5">
                      <a:tint val="65000"/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5">
                      <a:tint val="65000"/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 w="9525">
                <a:solidFill>
                  <a:schemeClr val="accent5">
                    <a:tint val="65000"/>
                  </a:schemeClr>
                </a:solidFill>
                <a:round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</c:marker>
          <c:cat>
            <c:strRef>
              <c:f>'Pivot Tables'!$I$16:$I$46</c:f>
              <c:strCach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strCache>
            </c:strRef>
          </c:cat>
          <c:val>
            <c:numRef>
              <c:f>'Pivot Tables'!$J$16:$J$46</c:f>
              <c:numCache>
                <c:formatCode>General</c:formatCode>
                <c:ptCount val="30"/>
                <c:pt idx="0">
                  <c:v>774</c:v>
                </c:pt>
                <c:pt idx="1">
                  <c:v>782</c:v>
                </c:pt>
                <c:pt idx="2">
                  <c:v>791</c:v>
                </c:pt>
                <c:pt idx="3">
                  <c:v>742</c:v>
                </c:pt>
                <c:pt idx="4">
                  <c:v>772</c:v>
                </c:pt>
                <c:pt idx="5">
                  <c:v>791</c:v>
                </c:pt>
                <c:pt idx="6">
                  <c:v>759</c:v>
                </c:pt>
                <c:pt idx="7">
                  <c:v>726</c:v>
                </c:pt>
                <c:pt idx="8">
                  <c:v>818</c:v>
                </c:pt>
                <c:pt idx="9">
                  <c:v>779</c:v>
                </c:pt>
                <c:pt idx="10">
                  <c:v>750</c:v>
                </c:pt>
                <c:pt idx="11">
                  <c:v>779</c:v>
                </c:pt>
                <c:pt idx="12">
                  <c:v>757</c:v>
                </c:pt>
                <c:pt idx="13">
                  <c:v>812</c:v>
                </c:pt>
                <c:pt idx="14">
                  <c:v>774</c:v>
                </c:pt>
                <c:pt idx="15">
                  <c:v>817</c:v>
                </c:pt>
                <c:pt idx="16">
                  <c:v>783</c:v>
                </c:pt>
                <c:pt idx="17">
                  <c:v>800</c:v>
                </c:pt>
                <c:pt idx="18">
                  <c:v>777</c:v>
                </c:pt>
                <c:pt idx="19">
                  <c:v>782</c:v>
                </c:pt>
                <c:pt idx="20">
                  <c:v>836</c:v>
                </c:pt>
                <c:pt idx="21">
                  <c:v>822</c:v>
                </c:pt>
                <c:pt idx="22">
                  <c:v>792</c:v>
                </c:pt>
                <c:pt idx="23">
                  <c:v>770</c:v>
                </c:pt>
                <c:pt idx="24">
                  <c:v>751</c:v>
                </c:pt>
                <c:pt idx="25">
                  <c:v>771</c:v>
                </c:pt>
                <c:pt idx="26">
                  <c:v>787</c:v>
                </c:pt>
                <c:pt idx="27">
                  <c:v>786</c:v>
                </c:pt>
                <c:pt idx="28">
                  <c:v>762</c:v>
                </c:pt>
                <c:pt idx="29">
                  <c:v>819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E1-4A02-8A0B-76FB923CE48B}"/>
            </c:ext>
          </c:extLst>
        </c:ser>
        <c:ser>
          <c:idx val="1"/>
          <c:order val="1"/>
          <c:tx>
            <c:strRef>
              <c:f>'Pivot Tables'!$K$14:$K$15</c:f>
              <c:strCache>
                <c:ptCount val="1"/>
                <c:pt idx="0">
                  <c:v>Payments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5"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5"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 w="9525">
                <a:solidFill>
                  <a:schemeClr val="accent5"/>
                </a:solidFill>
                <a:round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</c:marker>
          <c:cat>
            <c:strRef>
              <c:f>'Pivot Tables'!$I$16:$I$46</c:f>
              <c:strCach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strCache>
            </c:strRef>
          </c:cat>
          <c:val>
            <c:numRef>
              <c:f>'Pivot Tables'!$K$16:$K$46</c:f>
              <c:numCache>
                <c:formatCode>General</c:formatCode>
                <c:ptCount val="30"/>
                <c:pt idx="0">
                  <c:v>153</c:v>
                </c:pt>
                <c:pt idx="1">
                  <c:v>155</c:v>
                </c:pt>
                <c:pt idx="2">
                  <c:v>165</c:v>
                </c:pt>
                <c:pt idx="3">
                  <c:v>151</c:v>
                </c:pt>
                <c:pt idx="4">
                  <c:v>141</c:v>
                </c:pt>
                <c:pt idx="5">
                  <c:v>213</c:v>
                </c:pt>
                <c:pt idx="6">
                  <c:v>149</c:v>
                </c:pt>
                <c:pt idx="7">
                  <c:v>177</c:v>
                </c:pt>
                <c:pt idx="8">
                  <c:v>139</c:v>
                </c:pt>
                <c:pt idx="9">
                  <c:v>155</c:v>
                </c:pt>
                <c:pt idx="10">
                  <c:v>154</c:v>
                </c:pt>
                <c:pt idx="11">
                  <c:v>154</c:v>
                </c:pt>
                <c:pt idx="12">
                  <c:v>184</c:v>
                </c:pt>
                <c:pt idx="13">
                  <c:v>138</c:v>
                </c:pt>
                <c:pt idx="14">
                  <c:v>152</c:v>
                </c:pt>
                <c:pt idx="15">
                  <c:v>138</c:v>
                </c:pt>
                <c:pt idx="16">
                  <c:v>185</c:v>
                </c:pt>
                <c:pt idx="17">
                  <c:v>144</c:v>
                </c:pt>
                <c:pt idx="18">
                  <c:v>167</c:v>
                </c:pt>
                <c:pt idx="19">
                  <c:v>141</c:v>
                </c:pt>
                <c:pt idx="20">
                  <c:v>162</c:v>
                </c:pt>
                <c:pt idx="21">
                  <c:v>169</c:v>
                </c:pt>
                <c:pt idx="22">
                  <c:v>165</c:v>
                </c:pt>
                <c:pt idx="23">
                  <c:v>165</c:v>
                </c:pt>
                <c:pt idx="24">
                  <c:v>164</c:v>
                </c:pt>
                <c:pt idx="25">
                  <c:v>148</c:v>
                </c:pt>
                <c:pt idx="26">
                  <c:v>156</c:v>
                </c:pt>
                <c:pt idx="27">
                  <c:v>168</c:v>
                </c:pt>
                <c:pt idx="28">
                  <c:v>155</c:v>
                </c:pt>
                <c:pt idx="29">
                  <c:v>142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E1-4A02-8A0B-76FB923CE48B}"/>
            </c:ext>
          </c:extLst>
        </c:ser>
        <c:ser>
          <c:idx val="2"/>
          <c:order val="2"/>
          <c:tx>
            <c:strRef>
              <c:f>'Pivot Tables'!$L$14:$L$15</c:f>
              <c:strCache>
                <c:ptCount val="1"/>
                <c:pt idx="0">
                  <c:v>Service Outage</c:v>
                </c:pt>
              </c:strCache>
            </c:strRef>
          </c:tx>
          <c:spPr>
            <a:ln w="34925" cap="rnd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hade val="65000"/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5">
                      <a:shade val="65000"/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5">
                      <a:shade val="65000"/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 w="9525">
                <a:solidFill>
                  <a:schemeClr val="accent5">
                    <a:shade val="65000"/>
                  </a:schemeClr>
                </a:solidFill>
                <a:round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</c:marker>
          <c:cat>
            <c:strRef>
              <c:f>'Pivot Tables'!$I$16:$I$46</c:f>
              <c:strCach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strCache>
            </c:strRef>
          </c:cat>
          <c:val>
            <c:numRef>
              <c:f>'Pivot Tables'!$L$16:$L$46</c:f>
              <c:numCache>
                <c:formatCode>General</c:formatCode>
                <c:ptCount val="30"/>
                <c:pt idx="0">
                  <c:v>162</c:v>
                </c:pt>
                <c:pt idx="1">
                  <c:v>147</c:v>
                </c:pt>
                <c:pt idx="2">
                  <c:v>133</c:v>
                </c:pt>
                <c:pt idx="3">
                  <c:v>156</c:v>
                </c:pt>
                <c:pt idx="4">
                  <c:v>177</c:v>
                </c:pt>
                <c:pt idx="5">
                  <c:v>148</c:v>
                </c:pt>
                <c:pt idx="6">
                  <c:v>137</c:v>
                </c:pt>
                <c:pt idx="7">
                  <c:v>164</c:v>
                </c:pt>
                <c:pt idx="8">
                  <c:v>166</c:v>
                </c:pt>
                <c:pt idx="9">
                  <c:v>158</c:v>
                </c:pt>
                <c:pt idx="10">
                  <c:v>183</c:v>
                </c:pt>
                <c:pt idx="11">
                  <c:v>155</c:v>
                </c:pt>
                <c:pt idx="12">
                  <c:v>176</c:v>
                </c:pt>
                <c:pt idx="13">
                  <c:v>140</c:v>
                </c:pt>
                <c:pt idx="14">
                  <c:v>179</c:v>
                </c:pt>
                <c:pt idx="15">
                  <c:v>177</c:v>
                </c:pt>
                <c:pt idx="16">
                  <c:v>155</c:v>
                </c:pt>
                <c:pt idx="17">
                  <c:v>153</c:v>
                </c:pt>
                <c:pt idx="18">
                  <c:v>158</c:v>
                </c:pt>
                <c:pt idx="19">
                  <c:v>154</c:v>
                </c:pt>
                <c:pt idx="20">
                  <c:v>172</c:v>
                </c:pt>
                <c:pt idx="21">
                  <c:v>176</c:v>
                </c:pt>
                <c:pt idx="22">
                  <c:v>154</c:v>
                </c:pt>
                <c:pt idx="23">
                  <c:v>163</c:v>
                </c:pt>
                <c:pt idx="24">
                  <c:v>148</c:v>
                </c:pt>
                <c:pt idx="25">
                  <c:v>135</c:v>
                </c:pt>
                <c:pt idx="26">
                  <c:v>119</c:v>
                </c:pt>
                <c:pt idx="27">
                  <c:v>190</c:v>
                </c:pt>
                <c:pt idx="28">
                  <c:v>136</c:v>
                </c:pt>
                <c:pt idx="29">
                  <c:v>159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CE1-4A02-8A0B-76FB923CE4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2683343"/>
        <c:axId val="1112147663"/>
      </c:lineChart>
      <c:catAx>
        <c:axId val="1562683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1"/>
                  <a:t>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147663"/>
        <c:crosses val="autoZero"/>
        <c:auto val="1"/>
        <c:lblAlgn val="ctr"/>
        <c:lblOffset val="100"/>
        <c:noMultiLvlLbl val="0"/>
      </c:catAx>
      <c:valAx>
        <c:axId val="1112147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/>
                  <a:t>Complaints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2683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863493329872053"/>
          <c:y val="2.4175931871045622E-2"/>
          <c:w val="0.13619308558615872"/>
          <c:h val="0.68956663110660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[Call Centre Dashboard.xlsx]Pivot Tables!PivotTable1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Customer</a:t>
            </a:r>
            <a:r>
              <a:rPr lang="en-US" sz="1400" baseline="0"/>
              <a:t> Sentiments</a:t>
            </a:r>
            <a:endParaRPr lang="en-US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tint val="98000"/>
                    <a:satMod val="110000"/>
                    <a:lumMod val="104000"/>
                  </a:schemeClr>
                </a:gs>
                <a:gs pos="69000">
                  <a:schemeClr val="accent6">
                    <a:shade val="88000"/>
                    <a:satMod val="130000"/>
                    <a:lumMod val="92000"/>
                  </a:schemeClr>
                </a:gs>
                <a:gs pos="100000">
                  <a:schemeClr val="accent6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8085082266929005"/>
              <c:y val="-2.400782466045945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2275493446550002"/>
              <c:y val="-1.440469479627564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25820394757240001"/>
              <c:y val="-1.440469479627573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9688051002395501"/>
              <c:y val="-9.603129864183854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6460501657740503"/>
              <c:y val="-9.603129864183766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6460501657740503"/>
              <c:y val="-9.603129864183766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9688051002395501"/>
              <c:y val="-9.603129864183854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25820394757240001"/>
              <c:y val="-1.440469479627573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2275493446550002"/>
              <c:y val="-1.440469479627564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8085082266929005"/>
              <c:y val="-2.400782466045945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6460501657740503"/>
              <c:y val="-9.603129864183766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9688051002395501"/>
              <c:y val="-9.603129864183854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25820394757240001"/>
              <c:y val="-1.440469479627573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2275493446550002"/>
              <c:y val="-1.440469479627564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8085082266929005"/>
              <c:y val="-2.400782466045945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'Pivot Tables'!$C$4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satMod val="110000"/>
                    <a:lumMod val="104000"/>
                  </a:schemeClr>
                </a:gs>
                <a:gs pos="69000">
                  <a:schemeClr val="accent6">
                    <a:shade val="88000"/>
                    <a:satMod val="130000"/>
                    <a:lumMod val="92000"/>
                  </a:schemeClr>
                </a:gs>
                <a:gs pos="100000">
                  <a:schemeClr val="accent6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6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6"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6"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1-1CEF-4369-AD68-01A36BD39C49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6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6"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6"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3-1CEF-4369-AD68-01A36BD39C4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5-1CEF-4369-AD68-01A36BD39C4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7-1CEF-4369-AD68-01A36BD39C4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9-1CEF-4369-AD68-01A36BD39C49}"/>
              </c:ext>
            </c:extLst>
          </c:dPt>
          <c:dLbls>
            <c:dLbl>
              <c:idx val="0"/>
              <c:layout>
                <c:manualLayout>
                  <c:x val="0.16460501657740503"/>
                  <c:y val="-9.603129864183766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CEF-4369-AD68-01A36BD39C49}"/>
                </c:ext>
              </c:extLst>
            </c:dLbl>
            <c:dLbl>
              <c:idx val="1"/>
              <c:layout>
                <c:manualLayout>
                  <c:x val="0.19688051002395501"/>
                  <c:y val="-9.603129864183854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CEF-4369-AD68-01A36BD39C49}"/>
                </c:ext>
              </c:extLst>
            </c:dLbl>
            <c:dLbl>
              <c:idx val="2"/>
              <c:layout>
                <c:manualLayout>
                  <c:x val="0.25820394757240001"/>
                  <c:y val="-1.44046947962757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CEF-4369-AD68-01A36BD39C49}"/>
                </c:ext>
              </c:extLst>
            </c:dLbl>
            <c:dLbl>
              <c:idx val="3"/>
              <c:layout>
                <c:manualLayout>
                  <c:x val="0.32275493446550002"/>
                  <c:y val="-1.440469479627564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CEF-4369-AD68-01A36BD39C49}"/>
                </c:ext>
              </c:extLst>
            </c:dLbl>
            <c:dLbl>
              <c:idx val="4"/>
              <c:layout>
                <c:manualLayout>
                  <c:x val="0.38085082266929005"/>
                  <c:y val="-2.40078246604594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CEF-4369-AD68-01A36BD39C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'Pivot Tables'!$B$5:$B$10</c:f>
              <c:strCache>
                <c:ptCount val="5"/>
                <c:pt idx="0">
                  <c:v>Very Positive</c:v>
                </c:pt>
                <c:pt idx="1">
                  <c:v>Positive</c:v>
                </c:pt>
                <c:pt idx="2">
                  <c:v>Very Negative</c:v>
                </c:pt>
                <c:pt idx="3">
                  <c:v>Neutral</c:v>
                </c:pt>
                <c:pt idx="4">
                  <c:v>Negative</c:v>
                </c:pt>
              </c:strCache>
            </c:strRef>
          </c:cat>
          <c:val>
            <c:numRef>
              <c:f>'Pivot Tables'!$C$5:$C$10</c:f>
              <c:numCache>
                <c:formatCode>General</c:formatCode>
                <c:ptCount val="5"/>
                <c:pt idx="0">
                  <c:v>3170</c:v>
                </c:pt>
                <c:pt idx="1">
                  <c:v>3928</c:v>
                </c:pt>
                <c:pt idx="2">
                  <c:v>6026</c:v>
                </c:pt>
                <c:pt idx="3">
                  <c:v>8754</c:v>
                </c:pt>
                <c:pt idx="4">
                  <c:v>11063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CEF-4369-AD68-01A36BD39C4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box"/>
        <c:axId val="1379881855"/>
        <c:axId val="1552724559"/>
        <c:axId val="0"/>
      </c:bar3DChart>
      <c:catAx>
        <c:axId val="137988185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2724559"/>
        <c:crosses val="autoZero"/>
        <c:auto val="1"/>
        <c:lblAlgn val="ctr"/>
        <c:lblOffset val="100"/>
        <c:noMultiLvlLbl val="0"/>
      </c:catAx>
      <c:valAx>
        <c:axId val="155272455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9881855"/>
        <c:crosses val="autoZero"/>
        <c:crossBetween val="between"/>
        <c:majorUnit val="3000"/>
        <c:min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[Call Centre Dashboard.xlsx]Pivot Tables!PivotTable4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baseline="0"/>
              <a:t>Service Response </a:t>
            </a:r>
            <a:endParaRPr lang="en-US" b="1"/>
          </a:p>
        </c:rich>
      </c:tx>
      <c:layout>
        <c:manualLayout>
          <c:xMode val="edge"/>
          <c:yMode val="edge"/>
          <c:x val="0.32153983269431397"/>
          <c:y val="1.66469502983670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c:spPr>
      </c:pivotFmt>
      <c:pivotFmt>
        <c:idx val="23"/>
        <c:spPr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</c:spPr>
      </c:pivotFmt>
      <c:pivotFmt>
        <c:idx val="24"/>
        <c:spPr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c:spP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</c:spP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c:spP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</c:spP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6477215110624366"/>
          <c:y val="0.12914425224125486"/>
          <c:w val="0.78133423804497648"/>
          <c:h val="0.707546224297781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'Pivot Tables'!$G$4:$G$5</c:f>
              <c:strCache>
                <c:ptCount val="1"/>
                <c:pt idx="0">
                  <c:v>Billing Question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2">
                      <a:lumMod val="89000"/>
                    </a:schemeClr>
                  </a:gs>
                  <a:gs pos="23000">
                    <a:schemeClr val="accent2">
                      <a:lumMod val="89000"/>
                    </a:schemeClr>
                  </a:gs>
                  <a:gs pos="69000">
                    <a:schemeClr val="accent2">
                      <a:lumMod val="75000"/>
                    </a:schemeClr>
                  </a:gs>
                  <a:gs pos="97000">
                    <a:schemeClr val="accent2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078-40A0-BDCA-F4D41B2BCDC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Tables'!$F$6:$F$9</c:f>
              <c:strCache>
                <c:ptCount val="3"/>
                <c:pt idx="0">
                  <c:v>Within SLA</c:v>
                </c:pt>
                <c:pt idx="1">
                  <c:v>Below SLA</c:v>
                </c:pt>
                <c:pt idx="2">
                  <c:v>Above SLA</c:v>
                </c:pt>
              </c:strCache>
            </c:strRef>
          </c:cat>
          <c:val>
            <c:numRef>
              <c:f>'Pivot Tables'!$G$6:$G$9</c:f>
              <c:numCache>
                <c:formatCode>General</c:formatCode>
                <c:ptCount val="3"/>
                <c:pt idx="0">
                  <c:v>14705</c:v>
                </c:pt>
                <c:pt idx="1">
                  <c:v>5760</c:v>
                </c:pt>
                <c:pt idx="2">
                  <c:v>2997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078-40A0-BDCA-F4D41B2BCDCF}"/>
            </c:ext>
          </c:extLst>
        </c:ser>
        <c:ser>
          <c:idx val="1"/>
          <c:order val="1"/>
          <c:tx>
            <c:strRef>
              <c:f>'Pivot Tables'!$H$4:$H$5</c:f>
              <c:strCache>
                <c:ptCount val="1"/>
                <c:pt idx="0">
                  <c:v>Payments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078-40A0-BDCA-F4D41B2BCDC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Tables'!$F$6:$F$9</c:f>
              <c:strCache>
                <c:ptCount val="3"/>
                <c:pt idx="0">
                  <c:v>Within SLA</c:v>
                </c:pt>
                <c:pt idx="1">
                  <c:v>Below SLA</c:v>
                </c:pt>
                <c:pt idx="2">
                  <c:v>Above SLA</c:v>
                </c:pt>
              </c:strCache>
            </c:strRef>
          </c:cat>
          <c:val>
            <c:numRef>
              <c:f>'Pivot Tables'!$H$6:$H$9</c:f>
              <c:numCache>
                <c:formatCode>General</c:formatCode>
                <c:ptCount val="3"/>
                <c:pt idx="0">
                  <c:v>2959</c:v>
                </c:pt>
                <c:pt idx="1">
                  <c:v>1221</c:v>
                </c:pt>
                <c:pt idx="2">
                  <c:v>569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078-40A0-BDCA-F4D41B2BCDCF}"/>
            </c:ext>
          </c:extLst>
        </c:ser>
        <c:ser>
          <c:idx val="2"/>
          <c:order val="2"/>
          <c:tx>
            <c:strRef>
              <c:f>'Pivot Tables'!$I$4:$I$5</c:f>
              <c:strCache>
                <c:ptCount val="1"/>
                <c:pt idx="0">
                  <c:v>Service Outage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078-40A0-BDCA-F4D41B2BCDC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Tables'!$F$6:$F$9</c:f>
              <c:strCache>
                <c:ptCount val="3"/>
                <c:pt idx="0">
                  <c:v>Within SLA</c:v>
                </c:pt>
                <c:pt idx="1">
                  <c:v>Below SLA</c:v>
                </c:pt>
                <c:pt idx="2">
                  <c:v>Above SLA</c:v>
                </c:pt>
              </c:strCache>
            </c:strRef>
          </c:cat>
          <c:val>
            <c:numRef>
              <c:f>'Pivot Tables'!$I$6:$I$9</c:f>
              <c:numCache>
                <c:formatCode>General</c:formatCode>
                <c:ptCount val="3"/>
                <c:pt idx="0">
                  <c:v>2961</c:v>
                </c:pt>
                <c:pt idx="1">
                  <c:v>1167</c:v>
                </c:pt>
                <c:pt idx="2">
                  <c:v>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078-40A0-BDCA-F4D41B2BCDC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5"/>
        <c:overlap val="-10"/>
        <c:axId val="1600080895"/>
        <c:axId val="1552691823"/>
      </c:barChart>
      <c:catAx>
        <c:axId val="1600080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2691823"/>
        <c:crosses val="autoZero"/>
        <c:auto val="1"/>
        <c:lblAlgn val="ctr"/>
        <c:lblOffset val="100"/>
        <c:noMultiLvlLbl val="0"/>
      </c:catAx>
      <c:valAx>
        <c:axId val="1552691823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0080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343646556307639"/>
          <c:y val="8.622598613017482E-2"/>
          <c:w val="0.27656353443692372"/>
          <c:h val="0.388750864179055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[Call Centre Dashboard.xlsx]Pivot Tables!PivotTable10</c:name>
    <c:fmtId val="2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Channel</a:t>
            </a:r>
            <a:r>
              <a:rPr lang="en-US" sz="1400" baseline="0"/>
              <a:t> Share (percent)</a:t>
            </a:r>
            <a:endParaRPr lang="en-US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5">
              <a:shade val="58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dLbl>
          <c:idx val="0"/>
          <c:layout>
            <c:manualLayout>
              <c:x val="-3.0137714469640944E-2"/>
              <c:y val="2.451034001824442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5">
              <a:tint val="86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"/>
        <c:spPr>
          <a:solidFill>
            <a:schemeClr val="accent5">
              <a:shade val="86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6"/>
        <c:spPr>
          <a:solidFill>
            <a:schemeClr val="accent5">
              <a:tint val="58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7"/>
        <c:spPr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5">
              <a:tint val="58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9"/>
        <c:spPr>
          <a:solidFill>
            <a:schemeClr val="accent5">
              <a:tint val="86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0"/>
        <c:spPr>
          <a:solidFill>
            <a:schemeClr val="accent5">
              <a:shade val="86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1"/>
        <c:spPr>
          <a:solidFill>
            <a:schemeClr val="accent5">
              <a:shade val="58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dLbl>
          <c:idx val="0"/>
          <c:layout>
            <c:manualLayout>
              <c:x val="-3.0137714469640944E-2"/>
              <c:y val="2.451034001824442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5">
              <a:tint val="58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4"/>
        <c:spPr>
          <a:solidFill>
            <a:schemeClr val="accent5">
              <a:tint val="86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5"/>
        <c:spPr>
          <a:solidFill>
            <a:schemeClr val="accent5">
              <a:shade val="86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6"/>
        <c:spPr>
          <a:solidFill>
            <a:schemeClr val="accent5">
              <a:shade val="58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dLbl>
          <c:idx val="0"/>
          <c:layout>
            <c:manualLayout>
              <c:x val="-3.0137714469640944E-2"/>
              <c:y val="2.451034001824442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</c:pivotFmts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0430971889648806E-2"/>
          <c:y val="0.14802218925585064"/>
          <c:w val="0.93956902811035115"/>
          <c:h val="0.72624169639858827"/>
        </c:manualLayout>
      </c:layout>
      <c:pie3DChart>
        <c:varyColors val="1"/>
        <c:ser>
          <c:idx val="0"/>
          <c:order val="0"/>
          <c:tx>
            <c:strRef>
              <c:f>'Pivot Tables'!$P$5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58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9FEE-4DBA-AD8A-803F31D4B6A1}"/>
              </c:ext>
            </c:extLst>
          </c:dPt>
          <c:dPt>
            <c:idx val="1"/>
            <c:bubble3D val="0"/>
            <c:spPr>
              <a:solidFill>
                <a:schemeClr val="accent5">
                  <a:tint val="86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9FEE-4DBA-AD8A-803F31D4B6A1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9FEE-4DBA-AD8A-803F31D4B6A1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9FEE-4DBA-AD8A-803F31D4B6A1}"/>
              </c:ext>
            </c:extLst>
          </c:dPt>
          <c:dLbls>
            <c:dLbl>
              <c:idx val="3"/>
              <c:layout>
                <c:manualLayout>
                  <c:x val="-0.10703852987432919"/>
                  <c:y val="0.1612290155979606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FEE-4DBA-AD8A-803F31D4B6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'Pivot Tables'!$O$6:$O$10</c:f>
              <c:strCache>
                <c:ptCount val="4"/>
                <c:pt idx="0">
                  <c:v>Call-Center</c:v>
                </c:pt>
                <c:pt idx="1">
                  <c:v>Chatbot</c:v>
                </c:pt>
                <c:pt idx="2">
                  <c:v>Email</c:v>
                </c:pt>
                <c:pt idx="3">
                  <c:v>Web</c:v>
                </c:pt>
              </c:strCache>
            </c:strRef>
          </c:cat>
          <c:val>
            <c:numRef>
              <c:f>'Pivot Tables'!$P$6:$P$10</c:f>
              <c:numCache>
                <c:formatCode>0.00%</c:formatCode>
                <c:ptCount val="4"/>
                <c:pt idx="0">
                  <c:v>0.32329396691668022</c:v>
                </c:pt>
                <c:pt idx="1">
                  <c:v>0.24959416273770901</c:v>
                </c:pt>
                <c:pt idx="2">
                  <c:v>0.22747269546311552</c:v>
                </c:pt>
                <c:pt idx="3">
                  <c:v>0.19963917488249525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FEE-4DBA-AD8A-803F31D4B6A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'Pivot Tables'!$F$28:$F$37</cx:f>
        <cx:lvl ptCount="10">
          <cx:pt idx="0">California</cx:pt>
          <cx:pt idx="1">Texas</cx:pt>
          <cx:pt idx="2">Florida</cx:pt>
          <cx:pt idx="3">New York</cx:pt>
          <cx:pt idx="4">Virginia</cx:pt>
          <cx:pt idx="5">Ohio</cx:pt>
          <cx:pt idx="6">District of Columbia</cx:pt>
          <cx:pt idx="7">Pennsylvania</cx:pt>
          <cx:pt idx="8">Georgia</cx:pt>
          <cx:pt idx="9">Illinois</cx:pt>
        </cx:lvl>
      </cx:strDim>
      <cx:numDim type="colorVal">
        <cx:f>'Pivot Tables'!$G$28:$G$37</cx:f>
        <cx:lvl ptCount="10" formatCode="General">
          <cx:pt idx="0">3631</cx:pt>
          <cx:pt idx="1">3572</cx:pt>
          <cx:pt idx="2">2834</cx:pt>
          <cx:pt idx="3">1786</cx:pt>
          <cx:pt idx="4">1164</cx:pt>
          <cx:pt idx="5">1160</cx:pt>
          <cx:pt idx="6">1110</cx:pt>
          <cx:pt idx="7">1017</cx:pt>
          <cx:pt idx="8">926</cx:pt>
          <cx:pt idx="9">848</cx:pt>
        </cx:lvl>
      </cx:numDim>
    </cx:data>
  </cx:chartData>
  <cx:chart>
    <cx:title pos="t" align="ctr" overlay="0">
      <cx:tx>
        <cx:txData>
          <cx:v>Top 10 States</cx:v>
        </cx:txData>
      </cx:tx>
      <cx:txPr>
        <a:bodyPr vertOverflow="overflow" horzOverflow="overflow" wrap="square" lIns="0" tIns="0" rIns="0" bIns="0"/>
        <a:lstStyle/>
        <a:p>
          <a:pPr algn="ctr" rtl="0">
            <a:defRPr sz="1400" b="1" i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  <a:ea typeface="Gill Sans MT" panose="020B0502020104020203" pitchFamily="34" charset="0"/>
              <a:cs typeface="Gill Sans MT" panose="020B0502020104020203" pitchFamily="34" charset="0"/>
            </a:defRPr>
          </a:pPr>
          <a:r>
            <a:rPr lang="en-US" b="1">
              <a:solidFill>
                <a:schemeClr val="accent1">
                  <a:lumMod val="75000"/>
                </a:schemeClr>
              </a:solidFill>
            </a:rPr>
            <a:t>Top 10 States</a:t>
          </a:r>
        </a:p>
      </cx:txPr>
    </cx:title>
    <cx:plotArea>
      <cx:plotAreaRegion>
        <cx:series layoutId="regionMap" uniqueId="{2767A540-909B-4431-82BB-B4B7B5E7700C}"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b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defRPr>
                </a:pPr>
                <a:endParaRPr lang="en-US" sz="850" b="1" i="0" u="none" strike="noStrike" baseline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Gill Sans MT" panose="020B0502020104020203"/>
                </a:endParaRPr>
              </a:p>
            </cx:txPr>
            <cx:visibility seriesName="0" categoryName="1" value="1"/>
            <cx:separator>, </cx:separator>
          </cx:dataLabels>
          <cx:dataId val="0"/>
          <cx:layoutPr>
            <cx:parentLabelLayout val="overlapping"/>
            <cx:geography cultureLanguage="en-US" cultureRegion="IN" attribution="Powered by Bing">
              <cx:geoCache provider="{E9337A44-BEBE-4D9F-B70C-5C5E7DAFC167}">
                <cx:binary>1Ftpb9w4k/4rQT6vMqJIiuKLdxZYqU/34StOHH8RHNsRqYu6RenXb4ntuO0e72QWO1hg8oFhHaTU
KrJY9RT97wf9r4f06b76oLM0r//1oH//KJqm+Ndvv9UP4im7rz9l8qFStfrRfHpQ2W/qxw/58PTb
Y3Xfyzz6zbER+e1B3FfNk/74n/+G2aIntVUP941U+WX7VA1XT3WbNvWfyN4Vfbh/zGQ+k3VTyYcG
/f5xkapKPt5//PCUN7IZPg/F0+8f3yh9/PDb6VR/eOyHFN6saR9hrON9opxS5GD+8UOq8uiZb3nO
J+IxTBwP2+Yf/vnQ/X0GA//Cm5j3uH98rJ7qGn6J+f/VwDevDfztxw8Pqs2b6WtF8OF+/3iTy+bp
8cN1c9881R8/yFoFB4VATe9+c21+7G9vv/d//vuEAT//hPPKJKff6leiP1gkuE/lD1Xl8m80Cmaf
HEpclyN++PborW0Q4p9cxByGCOLm31vb/LV3et88r8eeWCj4r3+khT4/6XtYPX/XjsHoE3GxRzyE
3jUO558wxg5nzDnYxvv57MPG+eXrvG+X52EnJvl8+480ybmQ6udX+b/7MGJ/IohSTDh7cVUnrozZ
HFPPed4t4OoOq+FgkV+9zfsGOYw6scf56h9pj/1T/+GbqpKf3+VvsInziWPuENgJ79qE0U8uSKiL
yGGXuD+ffbDJX3mj9+1yHHlim/23f6Rtvsgqkn/38QIHPrc9Tt63jffJBfflEfJsO/rWNn/ljd63
zXHkiW2+/DOPlp+R2Qf140Og0jb7/reGAd4nbhPGGH0+SdjbMICxTzZyHc9j9LCHTuz0v3279232
/iwn9psF/8i9dfGU5/WQdvd/6/6C88jjEL15h91l2yfhG9jNw54HW8x+N0L4q2/1vr3ejj6x08U/
c58tnxQ4wfufbuj/fjxh55NLvGnrvL+1PPyJEIIZsZ+NiH8++3A8/YUXet86LwNPDLP8ZxpmnaYy
V/JvDK9h8yCHIELpcXO8Ceb4J0Q8F6K5Z6d3Esz9lTd63zTHkSe2Wf8zMtM/T55fpz9vNP+XgAHm
n6iNKYPQ7e1pBHmPjTxMkP1sGDitXkfZJ8n8//w+71vnZPibn/D/hBT8zyjCC8Iyu2/u5waaeQUk
/LnU/FzAi06GPn+7g6t782t/ftb1I8A3hLyy3zTFr7/5y7in+7r5/aPlup8gccKcccIdBMHExw/9
0yQBhOET4YRxd4pAHO7CVstV1YjfPzL0CVPCsIsdDzkwolbtxEcQsmCHQp6FAJ3gAFG84GEXKh0i
lb98jGf6Q95mF0rmTf37R4zg1xQHvektievB7DZ3EXaYyzE4bJA/3F8B6Abq6D9SFFc56hP6VGK1
o7mNb3SZOrNCjHyJOte56UnpzLKx4ksjtT0LHaROleODNE2TZ+l7Y81URvm9sYjfy0iJWdQV5cY0
XpqWhX+kuR7KDZuaE14cjcVPRaveunmjVxEZq+2xSQv+mpQkszYqWfGS469RkWZb7PIosCayHHJ7
3veCLR23JF8d1jwmedOfR3r0kRBzxap4kYz9cEeLMsgbxL92kV5QHjdN6NtsJLM0HMPNMJThxvTc
goebPIzcyj/SSYjwWdfFfjLY0ZywcPCbCsfRzOtHtNEpYuUC3DPaGFq47bmlQvt7kch4NcQk38aj
UNt0akSoWZDaBQlOBIY0jSsrtU2KxKp90y1WPOqTrZGlWlvzSOh4HkVDt9B49PZxXXWLqAi9vZh6
o9barzhVswItVY3rL9wurYsmVckysYTyddGpfTc1oZVAw8rBp0Xe+03TR23hk8zNZkUZ8SVumj2K
mnEfFRa5RnDizZ0ujBaVrui1iIp+FxX1TZll4cwWNu2ukiSuz7QImEvrq9ZOmyv4Hd0ql1IeeEYw
7RWfyzhaG9IdnejqzwaZiVLarXCl1LrXWJU+le2w6b3kdWN4hcP0K4HhdaS4eba5h/dD3K0I6tPz
CktxHYYWXdbERUFFXHGt6wH5XV/rWez0zbJMGrxByGnPCtZ3Kw+Vck917M5zb1RXjvZwQK1EfE1S
lvu95t2myEt7phydBnFfx19ML33p1b0lD7xjj2HHWcWpcOcorWSAWE6XXIStCAzd5x1dRhmPVh0a
2lk3itK36l5cM53kq7HqylWkbe+qqLvK76wsfhS6nzelyO6acEAzQSy5o40TbiOckFnYDOFCtYT6
WRFGyAecm/qw6NWiSB21F4NQe5tVaj9MTcl66mteFQsjqLxBINg3ILFEQ32vLB5Yq3dlmN45cdaL
oOCldTaRed51IlBstM5wq+5ge8IPeiGrnFSX9bhGeMw2I21w6ZOEoE2cp0k0axLVzHE/VgfmQR7X
6LtbZGLFMirnSlhu0HZW7C2p9WA1md4lLMT7TPPAi1k6funSPvXtUkZe7ntRk/qIFoMf0WS44CPV
hyYnMxghX3Mi7fmqrMZlSEBVpzrQxBmWKYvkpQqV4ztDlT3IPlrpuNVfaV3tWV4uk8mPmAa8Xrih
kx8xZGacyZEGA56HYy59VqF423Qo24mKsBkcN+NtFNpbt3bcRyHHazJS+TXzeD+3aRhv1VhlO8n5
s2qXj9uYZOrrq6PwndMFIQji35wu3AaEilOXTNkaHDTT6fPqdGEok61whfeUuDJdS57Eqe9wWZxZ
havOmsQB2nRP6VPVV/Qfuqdj62FMAqvRZE7waN+0ZXRV0kGfZ1LGN6oPwqzOglAN4TydzGwa5I4E
fFiWbPO0OfAzRwnsG6k3jdBWFc6N3nHYy4gjnzpjhH0z4tfPKPNqV+Z9fj14VeLXneovpVNV29AV
8Yy6TXEfJd1ZpHH0JeOWXBMvzBZR5RX33aaRUXJfZ6peQJHMW7lpUn+xrGydxYnfj821jsb8wnIb
epWJdhcNrL0dKBWr0XXJHLGmvc27MvOzqhbnGa2jVRUxFKAKZT6vBnHXhfUQZLatt13uDddZUl6w
iV97WsztbAzXpaT517G1A8NvecwWQxM7yzBLxB1qzvtBs9twyK1V11ZkbthRR9ZNXMibiHvNpiFj
Mgv7SN5hJ579YvV5zunqYwyDxyPYwxDhwFJ8u/rGGHu1a7vyMUYJTmQAR1dsJ+MdsUc36AcHYoYi
xFft6MFRroY7O+VuYEVNvR3rAV+JyPo6wIZdoF7FsyENk22F7WSbFdVzz/AsL7tI8jFanfCNrm5d
XftG7yiO3fKiwhV88XemMzy7jpeFaC8ZJWqu27bf2k1Gt0nlxfNMjdFt48bnbNrcNKQXpUvsr0bV
EeRZtRudV6qKpexRWfgiLjL01Q0HNUcFErNKNBERvkWsscgvvLZfw5Zc9DGJI3/q2SlJIj9qxXPv
rfRUz9JyoRMFI97qKa9GZ07VksDLub21hvF1wwu0jrFbrU/4R90kLOytIV2qto3OwpVMhqH1jyrH
sYZHVX7u9KlemaFGaPinwzJuX1mJ08+0ShbhmA6f4fCMA+Sh6tYdGunLxuu/R0WzG5NIRH6cNL6U
Viv9TBZ+Q3l1hWRWBRbNb1Cs43NH2M7NCzXyCN9IWd44XRafo4maZIZy4KQ6av6lceP0hJdZjs+L
4AmGepEdnzfJjtTLm9E8ZeukkK0fIyl2XhGRQFNHzTJGop3hmd6xSYwgSkngIv2s956y0GEINZyX
Gvo758iU+L4+RiB3gtITYY5DbYd7mJ1s5KIdFIPV6z1aUYqo5VNUOnOTUii0TFvH+myIJFn1tLA+
F9JV13K47zK2Ces42rluBfHEC1mENsQTcR8epFyy6pJHw8wGT0XH0tlikkarurCdLZ16eOKZnuEd
paoIreVRz/R62V+hfJTbnnGIXomjF01Z1efJGD03RqBariGd+MkzKiO458AICppq6lfTOKjLPU9j
tI0iTwbu//k3ZgAenH5jDLAPx1PBaEos3zpLLaTliApbjzK2r5ux8i49Fse7Ogm7wHhNCLse2hx7
lxBeyl35wveAX7/wu1H2gSqdYQrTHjST/JW+4eOIPaThvaz4FW/SsfXBgaJt+OIZDr2JZ491OY+l
S3wuahsUJ8dhxKYxO9r0jCJEIMR3MYEZDfMwuYfCPChHYc8sBYlHmSaFn3c835RT4pEpbC+FjeXM
kHbupZcNig+UmjRwGBW+1JnaSHo3NmnghQPdpGVTn/dOXwSNTLKHEkwUh66+yyAVmR81XPoY0rO6
89w1wzjxG+TCwjvSBf5FxOX+0YoMkkMAXjmBaizk9G+tGNFOWrYW+JHmTRTUUqJt+9K4tYSvaOim
IRAdFtEcN7I+O7LKHLZXKjs8HyUle0smZJ/UqR9jUe/I0JK9MzWGL2OSzvmASHAiMFLNU8hsHTlv
Wm41azVKlu5t1cUz6WS3pZZoTRWtz2vd1ud46k18RdxhddBNYpKckzbZdKRzbkZH8QvG5KbqC3yD
k8G7mGSl7b2S1RNFSP9ZqXSYK8cq13VfxBvTi/vhuZe+9I7SYy/qWbxJnLpa/vkO8/7gxagDkDil
nktdcGX4ZIc1rrTjIcnDh2TIZwgxV/ntWELOYkPi4iIv2xiypCHyaRWPMzVClOwb8Yli7AnGgoO6
UdLTHEbzqG6mNKSZ0ivoeergbCHjZthLggvHb8K03Rcbwxl7POwTw2ZFHC6i3tZ+ClvQ8Y9ywLFa
n7E0WY5IDvuD+HkWBHm1X1UZnatoXlRe20AO2VZbFKsym5muaWorDTdZNDeE3ZNq+0r5qDZMEgE1
1o2VzmVRwHSGdeiGrQTHynC4COtU7eo8HxYFRDE+AzRiZ3imoZBrad90vZ5tC3uo1q5oxDPvqCh4
8zyD4fGC8rM/XwAI/2EFYI95LnGpZ3PAA4n9dncKJsI0HuzqMWnysSZzVvBFJQZrl3rlRWHpbm2o
A4uhcPSrvB1mEfZ4kB7oSdvI40QOZz2r1kPuWTucCdotB65eTWMERle6Dpk1qm/8sKjiIFaj9Y06
+ZUqKhT5gJANDYP/I3yhnby868MiCtImt69tMep5rqxwVxZ2vHZkXq49V+BdAlHTHPVxdY2zPA6G
WkR304wiYfY0Iwmj5MrDoloSq8B+05fZA9TKl6Xuh1vZZeF8tFh/hlI3vDAaaeX2+zSOY78x/mry
T5q09pYZp9WXQ+FTHKWL9kVyVFROm85w1OVB3uP6kmvlp6UW16Tk4trpW2cmuVcvDO9Fo9FlMkM6
vConAIGOIl84YShn9UQankxZtig5BP/MQA7RC51Dqn5pFA3P4nE8G1FcXxrBca7MIBe5Q3xUW80Z
KcW8bLx830YaAJGpx5xM7Qua0w0qo/kJ32gY4TTSqB4H0WlkNY18mdZoGL5Rc6Q+TGtYJ8PfTltz
9YugDZGT5B8KGFBch/QL8n9YoNg7We0RH2PKi8b6ntTJvAHsAvtW5ZUzpFo9M2fE8SzxOq733p1h
yLwAVXOmDBkuZ8k4Pusbnhk5ylHvuwdYSNOs0yl1mOvt/IeHypj9YODyEp3Vl9nUdOxK2KS8OER+
U/gHKfiRE3lZclHEW9I6gQYvdJk0Kb3mVhfNaqLIMgo5vc5HN964pVP6RqqRptfTABLCMjAsQFxh
QD/6aV3nSxOhWjxpZ3BCqJUho6xsZ06K1MqewHQR/pQa5P0oNci7kdqT8slYlNj5jcr6bD0W+kc4
ONmFsEV+aKyoexyLBK0NywhbL+3WsVP9yFCdX6S2M840dzD8kkzl7SLG0aybopq4q5NgcAZ6Xg52
u2E1Lea0DqO7mllBFQp8O47hLIpKtQx1K2bgW8R1V2JxjRI951FjnRuWllpBkFWIWU9jcHFt78x5
0+YLYckuoEjx85Jw75xNvYJGkQ9oSro+CnTCya60xsCoHflmkrbJu1cCwApHH9sWBBsyJOOmq0pA
NxKIyeNCXdiW+9AMTN8OncoXDNFh6RbFcBu26txtvf4qEeIX+4BBDedNYA2omE2ITShiULbB7gkG
1vahV9nlqL/rCpB+28+1lfsu0XQHcdqlollYBKwhP3An+GaM7e4aYNt6lbCsDwxpmq747OZjeWUI
R8K6gXst4cKQAuV0F8X00lBtmHfXnQx/JGnZbpzOKvaArZIDzjUM1lz1vbUxGNYBq0o9LhaiS5Pg
qIcNisXbcF5yOrPSMxOEZRzynaRI7ZmJu9Rbkg88mzWsWEDZi+5wqq4NuG+aIskuoq4q9oYKwQTz
FDN3fqgGxJV71FdowEEHAeoZiTWemV7mau9zOVTbfsJpDJ8MCTnjTeh9brzilI97G07DWFZBj+wo
/EUkh+hUFYOQEaprpmrGEHIZ3FG14QoKwQTwzbcHuVc6dTPUrvpeD703y8OwWjdZu4/1kAy+zoXe
RarSO9NTSV6v3areQ65R0zOjPJFZH8aDz/FVaqdsx5XMVgXn4qyx+mzH4tGdszzT1xBHcb+SMrtn
md4kbVHD+Zp6PusS55ENQ+znNt07gAnuAMTPAeHyBqgrwYFUjrbn+W465Bc5S3zOxmWbhY4vOieR
Tw5cDZ/lg8iCcQq0jo0rZL31pubI6/LCt5GOfLjtgeYcTvfmSnXuOg+rVeZo/BXHQs2GgtA1TS38
tXG9bejw4qpNh/4qbsINuMDkS8HOGRuTLbxKsjU903hjNdR+3DUbVadoZXgV76BC5ET28pDSQeHp
c1rU4fKYBJq88UiapM/khC+6hmU0XKuYh7Rr1nURDZtjM3bFsMnSbJVljbPCOCpK/yg90ExAwcoN
xzWNe3I+uv2szbNyhyfKsBo4dTZ2o3eGAh/zzO+ULRdDbPfBkWdUoIZzh9qhXvaA8VbfY2zn877R
7hrnLqRfxRB9y3COA8Auh40asvwrquIDX4WhWg8ijueAzIlvWNWARbmIn5Msdy8RaW7ciU8heV8k
XIfL3GI5FJEGMfZ+WGo0bDrdu9c5VvKmUQsDPJEaGcLgR0R4YpIYIp3Uou6VWiQXZczF/M9jY2xD
SftkS4FvZI7LPGe6+uBOW+5VqUDjPi94PuLvmYD9Mt0b2prG8sZ4UQ5p4x95RDRD5zsAhB908jS1
t7Dz6Msoo3tCGn1qD7mfZvCTWNlcC2sczuKOAzA6NQO1A0IgEjmyXFnb/lA6+ap0FDmoCewmC9eu
vcDwcJ+gGS15ubC5p4NC19ka6ZJ/Ll3Lnru4gIruRBYjqVZJ4wmIOoGMhxzqgapofEO2HkXnnU12
hkrEqD5H9DDQcDK3W4VxzC4iLh9iO8s3mQugc0t06JsS2DDFnyc8e+Ilb/WOPItC5fpQazsZ12Jv
2NDeSfzRir61SZZ8qbvOmiNHwJEyROHOHe1ultLE/maP0dpGrfv4VjVhcPqQSZWWXTeTWvdLrxIM
Ki+d2HtTU9oA59q2CIRMxd6lZWb7Rmro3tN7iPXJ2qqc1PYNj3dU7CsraQIshnz+alxpOWyZenAP
oBQiPcdjczcybn+JXQjTSAbAjSGroidLloh8bsjaSeUce324PCinoQictKs2hoys8pZR0Z67UYW+
iKQOPEyf2rCFYiLF9HqgpdwVLro1p5hhQW1uA+mNPGeKs22UkCsyKKhzmngcZaPtFwgQwWOgfozK
jdQpARY8Cdet0FZrjaR3xscQvE/TDvFZKclaaDvzY8eDkvtQb/DURFlRQ8EQeqNKFHg7PjuyTM+o
GQ1DmsZuWL0JQ1Qvoeou/ThqvaUTMjxXSspbV6nBl+Mw7pI+Cr/w4VywTt7aIQ03Y5jngSEdnpEZ
c+1sbUjV5JsuR+FVXMXfwtq9T9DAZpEb6jMuVHbTiHRTpd1wZ/hy4jvEfpfPAFM/kxYefVMO1S5P
5oY0NVFTDTWCY9n0yGvHZlWM9tqqbbwLbaEWcPjZUPQG8tjwFzK0aebTksilkUaQ+g4H7ap04t0o
12FR4l3M43IeaZLP8Yi9nYYszI/6vvwGeeMYSOGGmw7w5ZuiDWGzy/IbSSyyjJ20WdSjXXwrHbKT
cLJfe0Tww/BxUjsZnrXWzPAhVCJzKuOtLD3r1fUHrIrYjzOGz8z1B4gE0Hk9IrADXJoYctYEdIQo
0Wuj5Jy1N1KHzPMBg4LkAIqNMy2tat7FUMAyPPhbAqhgsBveqjdqOb1Nesh8fFFY/JIMVyOAeypA
PLdmiYPlguJWXNu8DCdhOd19CDv3/M9PCEQnfOx10OUAYAVXpFwbYerC39SdYJsss/Kyy7virghJ
F2QQf23sTuaVjyWC9tB3Q0o3HSvswBEuCagRHRSM6NBUtFjGvUx9KH6Wyy7L00M5oZhID9bm3KRc
oXKLpbLqdG4SMrdTz9K4y9Qlh61q7i+Y+wym19btTcVauT7yj1ch+p9Co2/uRBzVuN3fxGN9pZzc
H/NE3iSxnrMuG28dlMKekpkFCEc13PJ+1D4HjHef8P6gZo2s22XacgIT8EB0YS9CiuShPmZ4x0jo
BG0/Kp+EUyfkcWY4p+QBYT9O6uhu2+DYO+e62Zu6ZCb7S2Ql/VdS0XJO4rTZcivhWysaxNyy4uy2
xtVe1lCmaQ1AnEdNdBXCWeqjoinPCYXYt3fsMzi1h1tc02xVDxVUfSbSqDlwlWlboC73VTiUAGvr
7OK4lqMhu+kKbZ8dFjN2C73CGeS4RsU0zbTwhatu2l7ZZ0f+UdfMedg0FlWH+WI1yKAeRRVAkppc
ARKNZrqmfF5wGl+Zxsnk3ZiRYWOosEfeRZjcGsKMESx01rjhNVyWgTHvzaPzxP5FiEWnW4MnGwj+
ag5QGbhkhCcQ+iRrSXRSZ6FQxV0jnOwMUGixSwmPdroesiCB5GNGa5rXM8N8T2wETUG/1TUpNibR
bPh560bdlSGSqqpnTuiJpSEt3aKdHeqrQ5KbJPZTqVi07SqPrgZEZRBqTftZzNtohstCzfpqcFdl
3H6VkPrMlRRwgWcc+TklPWKAluOvXk7iM8NzJ7ggHiyoE4Xl0lDjQNrprh3cbeq7AjygUjXx85CT
S0+Mc/NSmQPIg524Ym6y5VC14hIK2YGrov7aaFQkhTJcnqq1IUvmemf9BPQYEuGU+GUi+2VKxnxb
ED1rIFrau8Uw7MeyAVQdCbufR63VBMJrc3dmRLVl3/HCI6uBR2MQRZFYqSHvZpHW6EqwupuNAO5c
RcnQzfTUiyeeCj1nZ5mwnSWIwxkpoZSeigsqHCibTE09VQkNH5K+C0ON0p5DHZtvPDdhF6PVfTOu
o1bRuOgKK1uiqo82bRO7a5GHl02q6525stY4ebIWvAqhkAYu3TRWFl4mCat3hjpqmCtvZtTLHEZD
RnrwMex4/+gXjbNzUC12Tfh4wjYk6xyxA6jKEEeXafyjkYXt49FZml5Jdl3tVe5+OqwKL062GCqu
Z5A3wmWYmPY7Gym4LOOlGvA+IeGj0vhLK0jnZ02p7susueApCX+4zfcuH1y4BYGKuYIbhI91g+5y
l+ffosSNghzw7rPCgYTasTDbDU7MdjFr2E7SWq1zlFx6SY7HmZh4RpB7166AGLCzrSkB11Ec5J0T
LY/QnM7TheLdDlbBpRcJ8vDSSaP4wIl/diZRg9i5Jbpk49qpt7NE3Y5+XwG02FKrglQEmBzBDc5Z
2YTFIu+ZvJQxpWeFraUv2sZOg5rQaGbZCV+Y4AC8T3UZD+ep5S1LuMS2Pfo/Bl9jAfFeFhxcX1df
NcKz5gzBNcteJuln0L9FIWm/t9LN/A4B1k8Jr8+YXeB5WUEJgWW1bzRUi+Ssqapkl7Ut27shKYKk
ZM7a8hQcuh6nmwIy1001NYY8NlVpL3ucivWR1bpJv8RDJccvqKrbJZR35gC+ib0D1cgLDVXWC8+K
XUipRrbsGLFCX3lxtxClawdGTCZFqUUMmUcEhcwyXnoy5T7uMF/GaTWeoSzPt2nSoEWLKlg88Hcs
QU1D9rVk9EGPNH8qEuwzDtf4/DEaVlZZ6e+JBXcpnLYOZwOA4r7XqepaWcLnjuNeprVXXqu4lXO7
TZKFEWLZsPPQ4gsjNKwI5ZbfACC5NqRlp/2GRhQS/D5pCsBp0ps0xuluLIt8VlC4j7soazubywyK
fyKFUqINf/MOYdrUNUzTJJP40LMdqvwih1LjUceQ4G7dpUe0dZaEwmG+JpU8EzK+1Urz87DM+Hk3
9UpHWoGdFMPcCPpE6VVYRZYP2QsLklCCW/H0cOs4UDjR7GvROeEm0kUd5ADxlBmJxy9jbtuwcJ34
yjSRddOGZXhhAeh81dBcb9BQ3R3luCLevC+0MzM8x67vPaVjCBQYXDBbpoOEumBU3Dc0c2fcddRW
9jbbIzT0AayU7OEdjSKy0aIvyC2G9OwqAvwTQ5JxY6iYRq+oSQaRBpScJ02FrPmRmmSD6yZPGYC4
m1S18UULd+YO+61MAfTXgIQewnVz8Tivu01I4MJeWGT7oUHWF+rVQVWN3efQqrsrG+XwNzTK+kJy
qrclTpHfT1px0bNlXIpibqRpLOqZqAu4XVzARRAztaPS9AI17avkoOs7tazC+PkN4ghnyyb6b8q+
bElSXNn2i2SGGMUrQcxDZkaOVS9YZXcXAiTEIMavPwtFdkedOm173/siwwdJZASBJPe1PIs8agvm
nMbZvnYymAW+mUysex+ZPjqw9moapMsuY6W8tU7aB8+AKpoW+WCeaQTvF6zGTSkmT217G5m0JM2x
hPkEZzO7KB8rpy8BhSXDQ873RnNX31059eSjMQhJx8XVCki47StwI3aZsuw1YuRtBHSp+KsFuIyq
5K9AsgwZAq1fPRECsk+7+TRWlB4DEo3dCptEEt+AJiI7hP7cv1pp0Bz6lP2id0cnP6tZfcpUOlcs
PitLOOGLibQolqzCbKiuRsqT4IP2SXKLy9gIgq76rlYHY+xTHcZIO4utETPH19s8C+zYjOZPzXQI
bBJEHkvaTU9VjpBmiFRh0ngny0VmpQmoHw2J5p/47T31tEhfXQcLWGVLZ2Nlqj5PS4YLp+lt25Ds
z0A4MsIruHtO5pRsOz5NOyBk+quYWRcZl7xAtAUokO9iIPhGeg7wmi37/xIDd/9lMxlYQbAQkrBg
OPS305gDXGdKw0p8z7Ii8vu6e6QOaa+FtotD1RZ1BESNvhpdFbQUL33RbY1oDLMT/N5rJHQ3qVCT
Z8/vo3JesTGUReR29wuk1uWTY6X2GtEoZIQDR7dH0yTSqzfKs37MhLTHMg3GKrIDuz1aS2NcjOiW
Gv3M5b3zL33MOOPUgOr+nyBs1OT21S8pAzvAOgT2D3DQLlBWv39ebWO1fJDO8M3uS7mRKc0jZ9lP
0KUxVxUXWNYzS1+bLMj3Rpctm4qh9mBAHqDdBsTJI6Psioydpe0Ep6IPcARSKQ6jPn347aq3hX3T
jf9c/f/7DXaz0V46b02e0gMgOOIuAmvmWGzE1M2Lo0lMGrFwx/wX0Vjvzve+WvUs+s35LqZtg4kE
SVbWSIMTU0o9sKnYySW5bxrE652VDB1niwAsfxZzWD74gbMC8b7+bIqJRMAo6yfwNOxdVeAQyZlb
4FzgOFE+9v6fRRK1+Lb/9IuORFKM+aGieCX7VVtFbBTlRzrhlU/4SLdGLMfghaigfCptJOOAHLs4
oSM/MqHaHScdqAZGzOc58odkOg95P7055V+5nMuPQZTl0XHZ8mRjaDANslgxqz0Y6+SSVcjLBoBR
a8RxAndgBrNklm7MHdxEN3xRrEdVpLCsr23vXWTKvbXn5dm+AzwybsbAQ0qjSh6zfMHIFnX2iR/H
t4wp59mxcmfvZ5RvWi9vvrPgk+iAf/7WMeno+395/h3X+d9vDNBNbUMGRr0K0H4Z+z3Cb1l1qYKM
t0BsInXXjdJeySEjB2vw0o9MhsCeI5HNggawLxf7VqNP8y7YILRDNyQr+UdoKREBV+BfAB2ZXmUj
VsatVF55THk43kS8CLq4zQdr77MsX+lRV4fZGj6V7PKfsrqEntukUQnAS9Al7JuUbbWykYy/uglC
dNKq65MWfXCgbT1sdePOj6qmaWxP1H5fxul1kv2c569xbIIdpR+RtKrAceI+1mWV95fEmc8sLRQO
bRS6mrkd4B5pd57JazN03cV4GbURp66ed25v/TB6ozJG00x9jVCi9vzVbQajbJchWzr2UVeW6dbo
fpmMBXqLWHF7/EUn8fY5aauOvaEOvm7KTOWVnbW1RSNvN3rTGR/iNSruPdHHRvnbXTdDj4gxAE/b
sk3rfWq1j44Yg3KTuzRbDUwg+1Rg33nKK7s/1gVNqqjuSH80smIqXemUZmvmTGuBQLECWrOYVkPI
sl3ga/kcdDw4z27y4Lsc0qLqBCByrba8fRZ68tkaU/dIXPnz7jF41s+6zIM16ElYnpaeti+DvQZT
JjJjhMtAAjGjzu+8s/FwRV3samwqsYmC0ejAc1q3JeGPt5lkOG3kNM2IsMIjzOp9ks+A4jfbrC3G
q9HaLSvXNKTB+jaCSuonB1iu+6ABnfHLz9xqa0Z15yq5ZCI9MA8ZkZUOdL4Kq2TaIdFuOuk0cU+j
lu/G3ajGGZ+jZv0S+cWdJHivHQjFomdE09QpSI7Ct0+mV8pSsmsqfCfmrozOsctDGVjsYvwzN2u2
AB9y7KIx5DQm35f04omBgPDQ1EsS0EU+Y2mceURkmjrhWvseL8GNwW48C+STcWnnwMFKtUTCbVut
7dzV27DfTF4rfoBJJTbj7ILLQuzqTczJjoKd8MNtkjb2tbKPztCPV9L3n7ROih9pOQCLBrrlhaVh
8WAnMw53i6H0x599HZCnLFEFCBtaxGaC3pNHoIk+JtVPl0CQbh9g7VibSUTyoqrQ+TbqUWxFNYTb
FuCzD6DgVkDlJRtbtPkGcTD3SvRxyOu5XnVjjh2y8vI9BbTtmUz4yKqhRB5nzKwaXCIEXWlaPhkr
9bM+9jOSbo3ISeieWiW+34Zq8AzXgJBdWNhZz7Y1ZZvEntXaiGACWQ955u1uvnrkIqrprABvdP4w
owVVQLahO3grLML02Saje5XIIC63ddMgy7+SNS9ut8qILg+IzFuRs7g4YsZrIsT51sFubMzav++5
crs4T2a+NffRKcsF/r38uufBZw+6E+XtnpfHAew9D+yRZUjh1fPDHAQ7I5lZzH279jDc7us/3bPp
NLbk/9xzWjQWuBWKP+hy3Ayk8LZdE+6rAmDyNekq/0AI4DuRuZwEqEWrToOynAXeDiAtWBhRCg+N
oKubTDSSF7nHALCbU3RfxhgsXW6SjL0XDq++BrPKVvOTMd+0OL5aEbKgSUmKGDEke3KK57ytERpo
6jFurFw8Axgpnmv5zvA8PRmHLrCdtcVUszZiZRX2FZ2No+kixcTigQ/lxuhaQCoRv16BETLtVS9W
X90wbst1EftdLbeZ3YtnK/X0w0T97d1D1lOHP7NTOzMWEl4hYnkIOK3qqkKuFjdsujbpGETAhrd7
oytHazhNbv5truduz5xaxNRi+dbVo3ewilKe07FpV+kYJyXiEYVqXmerlJHg1fQXnzeiDNqfk5j/
GCxpvzE1BHHeJOUFdDC2B7Y12FJbp09jwqcl+CW/Y2t8LJdOCINs8Uawf+SeAyyqnuXVzDxOyjvk
OVAQoGNvK+Y328Keg6PO+V/OYNdr7hFr1/vMO2Mrk27cKqVrUiZePBV1uLISxl5Ju65dtwWCfaA/
WGpdlKx0Go3WI2cjPuR8rDc8s9WfpEv/qK3e//BHq1i5w5Q8t2lKEG0urAfmzF9zp6VdHX6bN+tS
9pR4c7gKOB/eugyBDZsmv8031FnAI9VWm3Cq6MbHwW3TaAS7E5EIMBBoEHtTT3+QjkZJb7ffwrYM
NryZxp1VKPUWuv6hlsuoTUhXYAh3Z2fs6UOZFV5067ng1ng9PSchrQ6BW/Rr00GWW3C/2HfX5mJD
9dDuFwjayxz6j8YO3GK5amg9XDjCg5eAINB36ximTzN1gxf87PR+tHixqe0m+Z40m1tHh/Vru5tx
9rW6+XngzcftRuTsRQQJi4diGvqzHdR0pZZbzwZyUFlXvs2MTzubIawoddd9Q/goMg7EaRh4GVQu
9Nb6GjLQzsxUrdfqqMWu4TFNh+7k95aIjYF47SbEW/O9w7l0y6pm2vJiJO/KxTe/zFnVqo5nzsQp
Tef8ySc9CN7LB40tPwJF2PZdfcK6Y0Ib5zZkk0v84Fr+Tc9+uh3nqtn5A5veZmXvTc9COh52qlIC
9EDCh7LI7WjGkvTqyfK1noYyylgtdyot9I3NYCgNntZllHBf7u40B5oGz2Rk9n5ZTRuSe9dqaZjA
3q52csSWlsU1A8rhWrE/OKiDtwW1ktm8RarXWZlOxqsX/HnCdvJsJH/swsPIlqCYUvYW21x6CEQf
BaLir8Il5KlIqyNN+vR9DBQ+nEL6UWZn6XvT0HHbWUi3GKsvUxETd+oRtIG1H9yfomLWxUjLiPbA
0tdyGbGfUZJhcfJqzDvLxkOOBEiOYu2ynp2QiWKnzuuxO+3r0d4NQfdgL4YmYaSOfzGTsdrhpe8D
v5oD10MLCfSYZ/99OXHEbvU8/pnS74Ob5ruk6+XKU6FTAHrANSg5rbOtgcIE7TcVW7sHM7/1lLzO
jcUBjbcevpxLAnDF2Mn4JtulM0Z2Xes90BoYrC2fU9/Kn0QWiuvgeenR4+FfnS9gszsm17Zu8ZiZ
iZAO/6OrNEU4ECCfrMuAWVR+/i5S4q8lCREVW8R6SDw8BUV1MuLo2LsM/J2rq5IFQoyEw1QW7ylH
fNyprH7ZSBfvzGNs21jJlzUXYwFuWjLtjbW3gh+u4s2D6UrS9exY41uDohmPAI68mnlk6dYHc1Ny
GR9Unn+/KWOVDb3dFCHFiM1CUSNTsTCtFg6WifUZsRyyKUpwkrnF/4yO8YWXxQyNy3imJAGzYnFC
5duFifXPQDcnM2a2OHlSLumKdD3N46qTYf6cenJ+BQxsjWB3dzWSNShs0TLvyUiMOnswuoubBJjc
yUnV8GhsCRKRYlLswUjADT4DLqpuUuI4790Y0Iuxlan8pNzLLsE8z69WArxxK1zUn1imZ1YjIvw2
kpOxUpk2URlO+nSbpFNjlFHBjsZaYp1H4Nttjjer7yX4TYngALyF9eojQwD+9Fn7TbEHJ0y9zH6Q
o26GRWMjpsLSZ9YkHwFwfniK6yJKp8S6GqOlMZVy2vBQtkS9jEWvNmU+tgu7TL0MiSNP4CiD+W/6
6jgomHgxrsheFBGC1Ni4L668G/q1A77nxljDFrFL4GJFM7QX4bg8FoWkMajE7cWrFSpWdMtlzlkf
AUCbbG7KmoPoFdUtfcwlGNx2Wk6od7KMYdVpJBECAcNyj6TLvC2LpHym4SAvdcYvFqFErRox48BG
nWBvrB7qMR+TCXHcRNbq2egQwP7uITl7MqosHJKdOQghwYsBJtruWlu1ePti9JFW/ibhcxcb0fSw
UVei6K2r0VCOvd7kCZB6lwn4VAyPXT/d3I3HMAZ47Cqv2BmRcd2fc9Vf52D8Xia9Phm1RkgnwgPa
H4yYtrV7SLDCREY0zdDYL44W4mxmCmfR7pAY1Ku7h+XF4yBjPCjicXBHa+1YXb/Gm6belFoFsenY
I7VwHf66/bUtMnLxBMTTxowCIrv9UIh8awP09mzcvXIuV7Y121+3z1IXZyDvHfyCFJmi2d+AJb4y
uS6T9SqAhQMAgx3uKnNVjODs26h4YaSbauhJFFbjuOV195VTa4vMAXJp6ldjigRxNQZr4abdDUp0
zxwmLbtaWZl8gS5kC6LDOJZffk7YDZsuCLp1yKssHoqUnqkn9NkruIyLUfA/kr1hCt3tltv/R7vp
j6VZ4vAn1Eb2AJnVmXKR3HbnyIBb76KhY99FA3BVi7P2LTgvhOy71fRtO6biBmibPRur8KF16M+a
O9OHzzjfkKbxt16FbRh2beepEeFVYxdqvJI8eJ0GClSYHMINoIzoY9PXvsv0E6pE1U/CEW9cFNNH
ladsE1RggnVYOj84PixEDiMeWAqAMWRS6iWTIkgjTxzHlqLIkAa6u2RLBqUYeR2PvB/X06CAgw3C
8jEhdr73kNc733R1yYazP2oANMKGd/tqbKy1DYTMtvcthg8tBwFldq0tK3sW66R3Xo21CFAGpWJ2
JID+24yoHrOqyKCSiNrKOvMiXNNGT4/O0kwymx6BKPyc7KY4GMnoWWd/dTU601g+GYEYzwKkl4oe
FFtwcidAHl68omuXmjPtZlhEl9Bg7+dptjJW5ebIQjYuqG8wGlUFeGnoWPTJSEnF+yicQNjN2/TX
0ZDxy9LGfzLpB1KcO7sERGnJWQwob7UPE239krPwU1KuwGVGQOifPEZYnHXT2UiVy8u9oz+NVmRE
09w7OqWHvDs6DctMWTJ/zWQ65LJMdgr1E8WlxD6hHJDAIm4a7AgpbVSNGvz/c4UdPqgVydtsaUSP
EElDlMK1rj5YykPdeycjdSPxjpw6P4xkmsCl0yq3SmfryIFe+56l1x7x1KWzGSbJNFl+3VkMxs8s
V8uImnveCUQRfvX5xiOiPCGD/GabPymfbD92uc/W1vLxmSZvmqNwHHI2ElgR8jQO9M1IDeodnRrF
5q0AAeaUpZzeGiDVv668LOy2uqi/GQ9B6y+9ESchVp5b5WewnnVkanDNANlHoSDBZahF+GAtBrkU
51Ju4kYoORlcuBqQtB7pV488D3/Olb3rE0/se1Tvvzp0dp/cYpvMdnuVZaevAV7t4P0jjGIcjG4Y
azDM3OqrUwsW+VMQbsrg7Hvjyi/s7OTp0r2YZghHkKPnPN30zYSbXgycFagjMy0Wt6fr0UFIzfgZ
Kxnal75M8G17xXguQx9lhXx2HHyUQgopKgxFxmDkxUqS9A/mpf0T56BcleFgP9+vUjLxuFp0JIXV
LcJfrXe/UXknJNo++QJZRXB2jAZ8/ZeQZva1rsIno29AmEfYrK12AJHU3ziOSXKs/Le+w4YHeToc
uRf9vXtZ9Sno2UHxqG3kbWZw895xkGDYIuGqWXTmyuiM1fgNfcN/t6JQ0Vdf1STNKhy4vSWzk56B
zQRojTfjYQIGwajuenOlfJ2eO+a229Ar5hdXJGdS1eOfy0UB+LS54PWXJmgcFoV52pPnBN9El3f8
QBr6KBKcITLzzZnLNpxrgIymAQESfKf+0hiDM9vAHP3dg+EvvfhSgvCOcnvNjgXA5Nhq1NuB1fQF
XyXZDiItYyOK1tMnD2GbyIjtWOCYhp1C2mR2t3KIvRmGPH8yxpCoJqrxyzsS7dAXM3CT1wisLiL3
MXBYItaeIML7Ys+gx3ug61XcHi+G5WjIjxYgQL0bEVGhdpfrvFt5Ph/bQlbA8gr3nfglorVA2e50
UjvvTdV+mzxHPKaIf778SydCJysule2fyy4mAHUW2CuBENjjgrhxZi6GOcaK5e98x/c2ktjldpKJ
RHwcmAojOq2Lk9Wy+BpR67BezZLXT9MkXGDdQrIyoE/L6hRS755ERYOpf6f0XLru9GG8eIXkWVOF
40fIJkTQFy+nJ8bLdP43L4fUNC6pzxENKfp3F8TqZYRKd1/TGvG3aeHVikFtajLQeLJt4Dj+aXJn
qxBTAUTsb7WkWMcjcN4A8vCqkzGAJlFe2k51J6vqUYRJ4reMdeY108Lfyan2NoVreR89oJSibbLP
PACCCiVo2CkPAvth7N0gQp2+7HPpmTR58YpqFF89KdLXpqdxAGX8q2dtS+fWU1HGP2uBlKjSuyzJ
6x8LTMVL+E9A+RB9qXr/1WvDdq36ITs3NSmODRntDeDY6hmRFuS2gh6FQHC2M70KNX3r+Jy9awTj
49Ib+IW7SXWgHuJ3SQBkWN6CVJFKUX9m4Mohdp/9LBIgA0jVfsxZWMe5hwpUqgv6PWvUN2z6ZVyP
LmJRIDKuUj2x79hw7rKpy35Sj56KvLG/lZIuTBIvA+YlsXeMFf5OORRJogyxQM8exm+ur85hiLWV
kuRbhwWho154SWqqXvogS1bVVIgdDZV6sZCq2mG1mFeVy6uXYRqsBw2wHX6y6sV4eCPbpfMkHo3K
b8J2lTPG98Z/TlFVr5ZUxMaKID5KHY7Bk5nKqBgfY5TN656MpLkTRkVmpQczdpY1ZOOr3IuN6Kco
xNmn1XfjOyrZXGTmWRED5QHYqky+IHR16UWpvjsZ4GYuSLyHhrH6jc7lpm2p+j4lqG2GpxgPRVVa
H5X1adwJZdl2ZNjYG5HRTaD08E05Xb1DQUkAVJZBp17E2s3le9lIe69sXq/NoD3xDgo/RtBQdbjO
HXdfNaq4FsoNVplbYgMR9H2xUn2CpbDGWo1o8rXSSjzwqV8jKj8UK/Bouh3rB4IE6SL/P3a+DbXM
9q8D0LTXUa7VHgEPhET1sMrtPnzNadmeO1p5kdGXgATGVTo4N7emHH9x00z86uZjs7RHKaLmPGUO
9hsRkoh/ZoUOozag3anTs/sOBD4iA232Zlkhf/D9mkfz8hLF/qDfhnmJCgeL6NeeFxUIFJyMmDiv
ferrNw5U22WUKYq+LYP1vhcFIH8XVd5Hvpy6P9q2iS27RHAC2/9jjnqw31FNO1/qFFrXyg9QsLPQ
5JiEYFk1iMltnKwiAHTSBvizIv/u9d3FNv3ngkXdkDV/ViXAf2Ogh9fRabJ1lYQoP1BN3Z5kGVBE
Sasf5ES6uCp48oYE0V8y7/nP1Np5toP7qKn9ygQbP4Llt0cq5TzmeU23jut3B81nfm770ltnKGb6
Yi0vCqQxx0/itxtSIybmpmG/Kxwr2U0EvHjd2s5SkZjtqhpBCCNODt6AqCyR30RiJ87ODtviJg4p
fqWyJCK2VO6+CmtEttwpS6yvELWXjxB9dXMOkK7e1X5e36x+k+odipPiM12cuQqwzxNc36yVj+wJ
inV2t75OMspd4gI8ZUaWni52HbOA817uOQyrbJdSMt2sYuFApz21btZZ5MkWKXYgwJaJmgCJkKx2
nJsV/HBviypb3k3kmeVsLe37NxFrG93OXctufctxmLe2l4Q3K+3tEbU7azcSU7tvWaV3gGC9Uj2i
Rmvdy/ZsGny9X1e5gwpx83j63cO4cY7iZkjkia0R26q1ViX3RKzGJHyQrg1A8axXoq+SBzAuANbi
SG5u6pTPN6XxM02q8s8g8+jeSKaHTxKEfuWwyZf+d9dcIBYF9CKOL8s090bb1otdiuFguht9O2fk
yDjKJ4HHD4DT0iHJyzCumwQVVZeBqcTLBwAfdZFe2h7vkyVKZ8eaqMcCB/JfphkKLKpA7edr43uf
LLCLPaCY1emu71IiD35C3szM97Gz0mYrBMbobYzgOQlohZh20d0akrndiYccVXYrVEn4Wy0E93Rk
ZLuy7pceUmkKCy8KaBAZW4CFnG6XxlVXgkRct+HN8h+G0yIDZS9FamGZclrG8dMOpyIjuxNhq7QM
UbMlZ9ibFTN4RDTc1ymeciP6XhHg3MTVGQSS9K0B2dHoKerS7uvGwjZ2mOYP2moU2WpZd+ZV575K
RAOMvpDhuJ85+Pq3wVG7GjmSbIgQA8GGFgz7k2kqnYenZmmMqDVQe1aCsj1GN9Q1ktTI8YNtjmKi
iEz9jbUvRBt3oTMfsQi7iI0tBj8J+jUCX1hXDADfYO+NhYLabrzvmPz7UGFCv7qZDre+TeodUNpj
FNgbtdtpsskJkAbBXInaPGgmNyvPw9KYK6PLkDCK08BCkYH/beBYkn/plhPUIrAqdfhNbwYxXZEm
TzYNtsu3Gf9tMtOXNiFwotYSmUPoVwBgtrEW8r6pi3SvnHQrpyR8Fu791Fo3phTT3WdwUmtlhWTY
2m2QRx6IOM/EbtJ9UEmxHXgq3rKkeHJAofpjbpMcj4X+1SPk+r94JKTW8TRr1PwMbXkKO43glU7L
k20FKMqau/u7KhC5D4TvPy73Ho1ddDsUaD6zZRCjvzkHkxXEvaytldd1+nGqsEIDfIlYI2InIdJ9
TbBTKAMV1ZOnH2/KqgTb3gaF0+jUYmgbkH9xxrZiM8zNQAPgUsFdXt/raI1kslZCJN3qrrsV4DLy
71W6fq/s9Yvd+LctKqb+NtzvAxn5P9f0MsW/TIkv/OqwsJsurKzHVb9BaSiAeJBxGSOUO0BhiIlK
ZHZUbR3rHMXKHQ7RWLqktbs4xb8MjDx8yxuj9BvfQVhkcvK4aLKocob2WgOXGqGcW7BnYYFwydAU
Tzb7MDajqcMkR+mGsFzddb6XuVFWigU84zVXDqzAVV2Nu2kAuca23WLBbQ6jc7mVr4qAtztbsWFH
pQUMjJRgPWSDOLeIfex4N73XiaIDnl2G1liMD1jmetXS3onp4m0MASgoG9U7E5LSwj4or+jbl0Tm
cu3VFhgDLH1GFejxG5UFjmme1MhD181mFKAXTvjnNoepLvwtNo7pIwpmNihk5tK3AkfnaADH708n
R/mW0BvSSKB8ajA6ITBLLo0KkXUvJEESr3cacRkCS+wtUeR7suy7LFWrtTNO40vVoiZM5gOESVmx
v42EGpIIriT6z77Dz0/I8pLMMlaOro6OZyOPG0yiQnbob9lcmabFv3jcua1zces0Pfv/NAitpWdw
KMhJZszeWqz9Zox3/W++81jzBdv2r2Pcu/KC9Qct7bUZ+643V3fdXLHslLHnu+bueteZmynms00Y
iHXLzRovUP6ybe2XAZIPXntmPFQRCVJnMzLZrlEoT8WzfAoD7T0TpdlLVdqPVTAVDxYSqS9tR+do
DrQ49oMMX+aka2PEXQJ8BrC67eBvHGz/QUWCGE5TuAdfTqzMSHnf0HPI+Q9j9MAiuyb4uWDPfWoK
r9rLKQXdpjBtkkmwaooeWAYjm0uJh+gARKs+euMYvsok+I4f5YC675Dsjj7L0hoebhJ3Edhi4+NN
8oOdnJX1ZKSwQITEF+61dIJ3y1bzWg56fjAN6MEoIZ84FiAK0JW1+2VogKhEyWPG1tryOj8SxkIb
HqWoPbi7j1AXOaBnKd+WKPx4uuu7oQrXpQP0ZTjUZQz8obvWqInzqAG6eXRVgP9I4AY2ylZXgJYs
jYOoyFlKJKoSnEawK4Wuc9Kt08wo7L5IxjfPXDtq/KzY+V3eP3Zd7OdkPFnZNMQSka3PPMbZ2f9s
Ot3FViFRkJVUwWXqkVYzhtrDm8lprW/94DlIIOu/Qgke29RqdZBJj3/k8Mtl7gGCi7RuO6/y1EbV
cepXaxxQkv1SMkKDS/Hoe031ggpIChmzEqV8Srd6kdjgbJvW17GxymD0zs0g3xCMFnrVgXvHuqxF
qXxkZ4eMz5EXDKhWlIZyq3pU3I3KrrQOLYr43ZqiHH4VP8nsy1VJSXpEVCg9mqtkVvwX0Rh+04ml
R8XKXEWmC531Gu8Wb9cgDzVyjozHJFErjlvNsU+z/Il6TR/xuq0/295/CUfLeSm60UV9KTfZiKpP
3lH1HGGBqvmsZ9kBrDXpC+qLOOcR2c4VuG3lw5hxq92CszqtS6C8Hv1hSPa0RaFnt7WTR3tpcGqq
L4PjxnWOcP8aGFhs0tvhYozGDUv0Xwhf5wczhmlQSRYg8HSDNBVwadyd35q53qSuM313qmpYd0ik
78egy7dZD0R4spT/yJ08u6iapysUI/MRiYB4N/BFlK4G9MmZAL34pwdBfZEzAXAzqEsU8ijb4MNJ
kwGnniY4gnNXvQ/dp7+oUfHV33dLcBBZgjoCgjndUUuSE9MDOVUo0XNqgbxeDynqlRiD0RmrR3HM
BcMOPoDD1qsQlUsIqHEPoQZCnAVu9mlN4trWNcoUA9q1a2cUGBd1ST5QeXVlHFBtpoi7unBPpmdS
AqqTdlggiFVeJf0fys5suVGla9NXRAQz5CloRLbkuew6IWpXuZinZObq/we8//YXX3Qf9AmhTJAs
SyKHtd71vCr53S+tjegs6jphm99S29JvRCTHQ1QoxX/0bWdlGjf+Gs44zGIesn3GzmiYJ5cfJs/d
DpbM9auoXraGUTFAeAWiv/NUOX8cOffZnnV3vjc7t9h9P6tZnx8Z9eC1c+gctxPbWwnRPnhkoBNv
w0EBUUGt2cZvc91lt6EGOklCn4CzXOaj07TOfrvMDUkR4CXAvLue/f9+FvDb5rXvW08x9OEBJ5jh
AX+Q4QEEz1mQSbr77u+TkkTxsrhsB7lsO5HlKrhJSlO3J239/L/zae7GNcTlGDfAGUTYR9f+oVrq
e5FX5t9UHEGSOZ9K1MZIQ9z6zWkVezcI9HVGFHfntnSHE8os42bV7b/P5hN9Rz3814j6T14uuodk
l46euz50miK+jy3p+kmYZ9jC0Pd9ohumG74W6koNRAzcuvcb9mdj+lDjcoxUqoK21ta/dm1XiSUO
j1+JX72sEPytkI561sNHpXhCJBw/bwfKZ5RdCpz3sDWRixIRCJv52KTUKFLNftdq3XyzlmJ46cm6
+y5KwPN2MsGi57DEkHW2s6qTT5eiNNakBU+VRR8/zei4tpNbF5UWSG3N+ba1rJAYQ9jehWxvSgyH
xiLYaAMDgtIdXH5iESuq4JtKAK2Pj2xrT+s1bUO9/RKapac67nSWkK6eXRdypK7o7oEl7/KsqGC7
XDG9zmtr61J1/a1sqvx+u77lJ3sE0sOss17hIiN6HGKTAD4vJiimkPoOpZjux5OeXG1QOWMxMfrU
+eOs2qwezeSevJS64w2Nj4uFwwfwU8bNx0kONeJKHaBiMYNLVIZ35NbvEQj5hyywGWweHYhC+TyT
bc0L52gSXT+4OEcdzCpHJFAriPRtxY9JT55Ix54VRyaPImRwx55g/OkS6DY7dQbRZBq7iq3sdXuk
WMiNmlrXDrrN15oCl/OlQf1wTlqf+BOzNKFYImdMyaMaVv7YhubOrXSiuNmqJD850+Ms1hWRAAIX
8fe9EqluYOhy8V/1JLy4aZoH3P9Uh8rs9wooe6pVIzqD0fwQQ/QrTiNxDBNNQONXiG2xHWaWTPgV
La9WMudHexU8uO10TmXN/yrsnZtckbdb3lzU8QMlXuIQ9w865cUUcmsvvaH9xG3E9VQUYTuzD4l2
UmQpMYfx1RnhD95D/jBy9xAlKOPd0rUpNiO9+iCEipELeUJPX8D5o67p9oieHSWowXbtyHRgAdUz
L6t5epmQLXpx1d33hOPxNEj+ZFapIRg0un1Uac0BtmnhjSYCU5hRvl4nCJ2SD83ul19d0x9DKzm3
i3UzaqleBBx6j8lp2ItElh7w5L9h/0uWReKz9/1MJ43Pov0osX9JRfljKBCT6HV/MKg61lGreaOs
K09XfkRl5ltUxnvsse9lFZu/KCWz6+xg8MmUQpKXcdpPlWXCzjLfqAZoAiTH7E5konom5WgHVVFG
X1/KHIGV9VNP9AXBN2tKkVRgzIf5A7bVvi6ZYOdiaM9NnV0TG2X1EpG3s7L2IKeKUs5w+KWMZfnS
h38bkRFIlO2rQnSUdcJyrWGN+BSuwbCbciaPxdmpmn5Fj8l/sjTpCZbvjERy/MzTSF612Rh3Q/7S
D4P2ajjBgILSV8L4RaMuZFeB1gJRaq8RT/OMVfzVXKaggmj6tGTFdYQ/vdcokdkvGV8Gid7hiDeK
DJLoLJpu7+i1eQ4raVD5Mj7CI5AsPrvmmNhx7Q1D/4D0Y2fKeUSFbAZa5SqeCm8RpV3/7CwVCcu5
WnbAP2QQp+NZ9mhzVawGgBX7qdKrp3GkxqwyS4Sv6LrCSpDtT5zXqKLsPe16NygGq2c4t6+uszRP
jrmP+8Y+dj31yWWiApKZ/Lh07dOyUMdgwmWBnVBqAdty1x8pTEQfDLWaijWz6WZUHGqQQsQPWEUk
+r6ZGwjumT1JOK08bKh7y73/OLfoKh1lZQ9H1JrnqibQhTqSS7dX0bbTXy8QlRKQve4V0zIeKfYo
g1GaEjcvKCcTyOogFol+sHr1pup1EyAkX7jDElfecvbHuxak3bHX508mMZsymUU8thiM+QorA4/Z
Lwps/ZApZeSHtbN349z981RO/UfqsoGbnSbxSv0fEIHPWFZ5Ojm9c2QATXDS4Xfd8vXEYnmoTTsJ
1BppKRl4KC0+sllxkzn+Lp17QP0av5TJ0uzzHiGy7D8LJyOEAUADZlhd7xclcW+DDM/F4q45fy8O
5+SiGf1raQE9TOv6oytzYBdhy5dXaGgewuFeteOBFD6Jaq2tnttk+BlJszvkVmIfM5uESj32h3CQ
pc/7zS5FMR1FwgdS1IXw9MIa7puKD0vL45diJK+vN2xdwviYpcVhIaB8suP2rigqecBG7XWEXhWn
YREsLsm1PBI1Gc3s0FXhnazl84yd217Vhoc61N4T3SFU08qLyn7D75dh2FO5aAWKDnwi1jLznMfq
uJNd8zfWqsozQeep8q+OUQ+Qh3TymzbfiTB67EpDO6VFIKPe2snGq5z2Wc3jt8ZUEyilE1tft7gm
jo1nmzECtI7QpkpRnCmJz3eZm713UgAkydzZd9q7Gpcs155tLxal7jlF7R4q0j3XHsmijNruWlLT
fFmK+hBOrKGou1E9oUDIIqafgii13o0qoiKLkNMtVsVpzP2OCH1QKfMnZos6Jmwf1lg8ZZYxnuEq
IMKPSRczOU/+bCHnq3AS8QlD4wFT8vN31or0vGgu6dgxBruTebBDW/d6ZRp3gBbe8rye0K6CLp9d
sUvrIffGjOLUeEwv22GIrfRCdvSSF9IOkEAVyHiHZzejwILIEhROxes7+Tc1rDdrnH9LvSMHlph3
iLEvNVWIwFrBS9oQsI1Q/mhBDUN4zV/cpLeucJBC7BJyeaqjtngoZnR4EEUeYwq/zb7I9wWLup1O
YdYOZBS2XdqIlrbAt0xri32jr4iays1OsnCjuzQmy9aORnJZRGGdQ1ZqsDwyLUhHgwrNpFwuVZqN
p3JKZ3xNbOOIweF8PyRFxGKWslbkMc1hGEcdSXWr7esUilDRRck+wq6qp6zHjG2SqXNvPYmaJXHZ
GOUpgQoBfSEXfpep5M1NJPFWHFsvtiFGf8Rr7rVtT4NiJ35Zpu5rR9Lel47Vv8k0UTyoivEPYx4s
L0VR/2Np2DlpzVC9Kw05UZF107m2TGtHyWvrdQyX75NFpU9CXcs7ZcUd4mS0D+hU4Wn2sKmZwHqv
o1TrfbL7HmZCrL5XidXDYkDAGVkF+uZqGd+Jp7Nhy5rhXRMhbCBUUu/CaoktLq58jyqGiCnMm3dK
yCZPG0z5EClGkMyskLApFAQknHC3NdN40a+lQhXRlLwvXbaCbrAkieaoOzTmxCRrmkFisycOI3O4
dl0yXlv+18vkygOCM/bKTEC7WhSUWuaOdc9am4iSeFAWqbx0GR/ZaPqDzbuswzTz+2wavVrRMrDx
xhoF7RFpxhLZb9TyC5lMzbeRjB9UVWkPuFr9coecFHMLWLdRgTOry3wY0qgDSF7bfkOIFJSPkd8a
a3S8Oc6MfUYI2DMwFtCrTDzCzBkPS30dsmY+9W0aXhf+F2g7d2gWX/MkjB8IpALgYhPBckNRb1rU
S2775cE2ZybsSgJHUYGKD/G6qA7ZyapD2vsUM3QHw7X8qMdLwFSN7GaPfXUWi+YGWrIYu7FeflZ9
dehktRybdmRFUYs3xMG7Xo4phS/c/+GC4ndu3Jh/xUYb4o4UjaDWhjIdZknkhTmBVlwtZ4Z8irHS
lJKhOKRkBf/GB7glV30duqOcwJVd9HKF/O6UWlpM3DGFDwQE/LIPLb8XheOpRUUikumhw/flaawF
QXWrOLS9UXtjRVCjEpG7y6rI9loyy/s2qe0dJm9DANvQvk9j8A91tqBbaAmXaSYDaskSGmxoelca
DSJd425WOms/WLiWUNvR4DPkWLyzmzJMzUmbs2ustOGl41b1nKj+bTpL71tkGU+DatwlSUoIeXa0
Pe6k1bGK4tw309fW1pqHaJ50j4jaT0ZvMsxjPAfgK4d5wOimjZQb6IH+OtmT4pWk6+/BVgBFxXWz
F6oIko56voowT9bJB6LdiBt6hD+VFOaptOrw6GgaHAbAGF5N+buqZVfKGw/8JKZr15JtzFAlBlHo
ln5RuPe5yiowUnJvcFWYf224N+x59rROCTpRvcax7dyVnfIpJ76oydKMe7Nuyn07Z39aA/2OxHVh
l/UPVS/Tu3wYJ09JZ/BFYrx1zPsOpefAEu0iKFQz3M/4MO7igUrpPgyDcqwLqF3KpzmZ4wVuv3Gc
6sRP+sny25jfSV+DyQO7RQmoQWB0nqqzOw8jRTpVcweR7qpKtlQGUhEDRJSupLD8qC7cx4V9kZOY
AjwIpafJoT1SZLtPJhigbhMvp8LKW6SV9UvXVo8K4Ezf7Uk7Om37ocW57htSM7nDcm4+AXG6n6iS
g7LrRs3VXmOiPaik/bjqlyidn4HNDH4tkjigRkkle7X8bFsDrRzLgh03BfYcM6PyMk3xzu7FRx6W
ptc5A7GO7jBOubxMrQ3TtZuuEyLDkgH2kLvRmwMmeT8JvfZTgJjLFNlshgc+INw4Dzb2kvvYyd+q
Ypp2DSGzfS5RlOcJasJKia5Lodd35ZQs+zZkiipsqFhOKPKDkg6O3xUpdLwwORKDy4NsKc+2qtsX
1viY01rdyQRlZ2iacqy5kagiesgRcIxFGj+27Gcji0QzhhPM+dSVdE3LjlUFDuno7OxqI5qORW1r
uxSBjRe7vmOlN4xuLZY3LeBQFJI7y8keExFfsGqR+050oNHMQj1gAmqdFkcVVPw2WKZgOevpQ1Yc
QE/tl96uDgmZZy9S+OTCWd23jis9ypXzA5YQjCRhHO27tPvQVr5g07fjs1YQFoIvSimlHnuqEKHf
GTaxpzCddrkun/mq3BXz94vwZ44lQr2LZmPn5GhkIoJyqPUduR9zme4mHfNHA3TZW0J8hjpXX0Eb
iKi9k/7AkuLQWBBNG0gQqMOr7qnJKeEySAQKcv5yQkGfT+bsqaykzV7L1/HnHzAL4yVO80clbBZ/
ULXwPm6ND9skD78MdZD2WXyGEm96poKcqyKbUTsXh10mpaeXwVB32kI4vGk0lXEvpHQuRKeUtUEH
xxRiWO4h3W+80LbUowq3LhgaS34drAUVhFkVww6GwGMosuVAjebkY8RbsJBV2KlPRYoQQDRnLR37
YBrjIdgefR8i2+wDHC+J2PTcmZNDuB19+3Euc/fIl1sHRq7WgU2869AtONFO2RLEDRNDWrBpE9Ql
+duruR3JgD6fjg0JRtMVF6IXrkeo/xprQgZZU75JtyCAUpqjPC0JLkdM1D91N58DYCNzMBp9uR9w
q/EqWyuACFulx4dgngclHwgvHKd5KQNmkZJN0BTurb56sxNUAR3ek7w+oZbWgt9sVr6SVNjQzG4Y
bAeWr6xDk+xqEXY/hIoqg6XHWCcfraNkOAwkVD9YCyxLvUZWL5gU/m67sv/6rLZH28eULJbGSiVc
XI/AY3wMAd2xo2WfsT1y1+bEjoPveyfrcuJNc7CncAzs6JWippqBbq/1lcHugqyscFLQNlGp+a3a
ZOeuW0i4LzvcxB81RaT7cuIfI/lmafVKgmAF37Zh6DNIrW+gASjXXjOF4SJOOZ/NIWQrNQTFnTen
sW1Wmm3oemBtxo66RIXFGjLYyQi2dwDMg7yws7yStqsDJoaVqrM+BGVfs/0NDbwbEVGCCqH8+6Uq
BVur0SRe07pagNBBD2JqzP3aoY6t+cdd8n+Iu7h8suHEL1e3XHbHtEt98PDGi4Hm8F3V+lQFcj1s
ze1gAvPgZ/7/Oh3WON1+X435X3uYsVx2UUJr9eg3g/3B5qQH0Jjr9t5WTAAjZXbCm1WQ1OGCqO6C
BYqhh4utJ4VEnxk7DZI7DgOKv8P8Jw7hRQE41JTuDkuv5JwrReLZt76GSt8nw2MZ1ncZ40BQFkbu
53Xxay6wc1BgjXmAGZVg0W9tIXAVWRR372QSop8dk06I0uUJ/F/J2L0UOKFGjw5ZsbB4TpzhVaqu
cRzWMIFqWUUwRcKbpNQvs7bsKOEXo/PcS+5hMbjoJYvqRWxlkA4hxIhCymE8K5WdcevAT43nBCiN
o7SsmogzCuANzZAHMLvVE1YyLKsoxrrw0ZxhwSiWt5B19pQJkZZr6F4mIvN5sryyrrNAVMsfvmzH
nxGtns0RWpWrp90uIUWmj524jvFiHAkq11SN+SlbiJ0l2+qmFhQ1Dmyj/DiHq93nUXWzUjLOVYVf
YF8eKbRfYGgiQhuqJPSMKdZ8tSV1vGTvqP7lJSwhyYawNXatsjR3GeAMQ4PnVzPMHpxJuue8o3ZD
KOyUF2vpfk9ZfHSW7jgglnl2nLg6cguUp5A4+ltVYh9fpsqvfoVmmq42oBiN86uisu9pxbCv8yT+
FeGlSyTJr5zJ/Bhghdph4nwWMfE05gW9VOxbHrJ8KaO08aQ6nxqztf8hMu8SC2CMctSuPxEseSI1
SI1L31BoRbRkV0VtdtYVcppOYS6nPhTLcSF1sEOlaewWpWv3LB93VT2mR7VZ4x0AQNuSSGsX9/YV
oT9gzHh4wtXh0Uir5CPEp5lKcJIJ+nNWq9VavAIQ07CXp3ZUP7pWey/HrrmEAwWTZPvJw1QFJc+p
gAM0lrsoo/I3TrOC4tZsZpDad3ORX5qihpK5Ru9mpL6jIZuTGKTyqs7pPhYGIVUq9nZhn+/hsEav
KAX/iTt3uTcltqGGit3hPIDrdfsCZaNVJYdcTu6HJH4thYu2vg3nC4HPCCoyOKWBDPLJmIlQl2yo
WjEavpM52o0dgHGWddIeW2rPnhOzo+qdTPinVE+mJdI/cuYHQ4jFeBRVXkNMKcyTwPLn0cDh3O+U
uPyd159gBRJypEntLdIWz6iN8eFLHAqGm6VkQZ0tN0IMf2a9Oy9z3D2Pbec+9oAtkhI98zwwLeSJ
ZDja8t85bzbYct4ZubTc+25/nd6u3Dq39nbYLv9+9nff//UlttP2Em7jfKgXyhl3Cofqj4RZ5eth
NWosotf29mibb4ZE5aKt/R8Pv89/X771bYf/6tteZ+ubta7cGWo9eezt8txDElwzqa4PVYclDOHU
/+01BpMFwXo+V5Ds7vX1/Nb+eurXMZ5JAyqWcoiyuAm2Q71Os6OJraS3tc12/t+2EgtWkQOe6rMe
PVmayu3gFoaPiCh62vrqwmZ0T83xuPVtB5XadDUZw7uvrsLOHiKGse8ndaMQZ1NH5vP9pLJdJPkd
Nvz/0ZcqkHa1QT1/97HjxFbLNm6VmWv7xK2jo1VHMK2VxrqqtaleQ4xKmfqm7pd0tbcCIfKzripT
sIRxsbfL2H6s5oXtUzR7EMarjwTFxTE16uxEYoSqZaoTR1Bzmi6G3SBzYilheW9XQ3sH9/noMsde
pD2xRFqy/Ezl2DFjy38ppdMegbu8ljJ3Vm8Pda+w7WJYiez7sZtSVvjqfTZ1ATCU4iJG1p4Nm5sT
KqoFsh6ozFkp4MdVy6/YMSKfD1o8E9C/LzupfsBbK3fxaJd7ddEgscY9W8y+9u0qm7BCbcqjKSsy
PSpAJk2nUI6l9y4bBvW1cUYEo122VlMQScoLCz28GRnvaf3HaPuWnTKCxj6y3pbRrHcFtXNPeQKk
oJ6qf4jlYyG0dslI768CWv/W2g4UCkeHltLv3Xb91tf1+quwBnm3tYakWsgwTfddNwt0al28q4ps
fCrjsKQMNhn3Cs4ST1tfUrHYRRx13Vqib5pL0hSfYGj+vWCZLAccxoAGZX2N7VDof5PRih+3lxH1
kpxVLGy97wuGvl6X9zI/b30N9+1dp4RXge9rNeMSQfXug7YUWGVDVDw4brSGJxi2tz74xI9FSQZ1
67KqYYEtXP3exvWtKxmX2VdrTT9uzXRuqyeotf++QpkdFB2h0qZ53USuyEEf0jp1TmnL+Aqy5X9F
t1+XtJjemFr447v/v68jxI+Hgmroh+31vi8ctOR5IhvHzgZvNQhO1T3IQPNsTCs/p8EndOvbDkOl
VvfdeohSBaNWfV4O/3Xi+2ItWxyQrerDd9f2CN/36v67z02LT1VIVj8yEZ4rWxC0OinjeEr+ffTd
ZysdIgIpgu0KhQzT12Vl1OQnRUcM0+kh6PzaDFd6S/caEQjah6wZDltTi4Gfsyeh7tqxWqwFw1Xk
s8YK14uTMS5OaQxGeGuOcV+fpwSdCagm9l6x/WqIHH0bdrxfTZOk+klvUe53Y2+/TqUcT9j3Nbvt
Yvjx2amT9byLTGrlh852glCyKLEzonOqosVA0nL7xRlKtmAifttaVqFlz2ueYGslbmi/4LUGJakr
Hreuqo9YTRT1crc1UUyZfjZZHw2ch50+4aFkJZgSKX2i7C0h3BeNpdFJLVnUbc0K1Av8NRY528UG
w8UDFQyX7WSIouPlh87PevDH2eC+qusHdX3RrGO52wlR3m0XNgBd/XDuBTeWnXtb38jMs4/h6R8E
+3uR1ANFNExx0zaxbXOTqzsh4c51e9UNlIv4hq0vJydvD/jj5Gg/o+RYQgt5icbHupbFQShNdsjH
lXs52s8ECSySv1q/r1BlvSrZQHQqV3/g5MLsPpfFq6VNM+t8Rjnh2DlrccO5LAnlzs7aHBScOHoR
voHdzV+RCONX0pvHrdXUo3xxjDOjY7K3l+booAoCVKwLyrcy7TSVYfzaTkSy8oaUFGU0+kkDqevH
5ATWKJ/jDyhd9klu9gfCWGtszGU5DzOwN0rYq0V0EvrOXqtQbXWQj9tBz0+GqdyMUv7odSWBzN/M
N940GI5qIl6ds3dRDMoiU5LHfmTXlBrqMAShZlW/unJ4CMNGfUkjSJMobjxpivC5IK6VNazVVaXh
85k11EXrYXsUr2sMuzLvozLKv7q0KUwCxRie0jb/XduucWoNg1JxCz7czBL3UjTFO2vv9rdrxtdh
KrRPCb8hE63FZunWzovHgrwkh911yCUsXPV06FPRqr8G3epFrma9mml7ThDy/tYKwHDKQy4s60m3
q4vU1PJQacRpSyUt9whYapLeyQ8WfZjQAKb1407EXkhl14MJQJ5AgJ38lvEvNVrso2i1VZ1fuhDm
iRGWOO5hWOsStFVRxuJbgP3jWL6MfbpWF+ZxsDXxgLwn9aLdUXlvP4T9TB6qHxtqNYzpIZHmWl+W
tgdUwempbWCEWEp5Moas9NPclieCfnJvrmXl7MyNJ5b+/PmFHCQJih0iqH2qkOgnqYVFuN4lBG9s
z9QfR6V7ihZGIIOh9hCFegUJt0T1hcfCq+507Q3e/6PFbu11WFztsWv1w3YOuKi49NjpepP9p2dw
fjVjRzzjauXZtm69DpYxPy9Q/bdzEyA4Ys2qv7VUeItPzUDkfn0ebprLU6mX+60FB75+akV2iMPa
wt2uUR6J7x+3c72w1EcHJ8OvVm02j924nE01U8Fa6KesyZdrsR46dcShs9MJ19Cq+3Y4DK5iwzLS
7eukaw573rnwiOjADNg6sZyxr6nFHDPPxaXQsatQR42z4dwtezPBAPWrvZ3aDiQwzbYarlvj66WK
pgXi3laEUYsxPo0DWGwG4wqfAUvGFAxBDtua1foHSALYPHuVPZO1QE5Ec+p0rl5cdTnDDH/5am5n
NFkPQWJl1yIf3s0qrc4FEa/rMDT/HiBgOvs6sxv/v06Mqpjudd7K97Wd4WgGRGWt8RCQgxZZXyXp
CAZNegowAOPIm5G50yEeKKbUcjW6cSdRJGAPy3yXIK/a+rbr3LmOblvTbcwHKu6IMqzP/+5fmhZ8
kbQVuIyRZCkXart4DmMqTjmUaVciMKbEcsxrkshrX2IyegICipBz2N1LYZWvddjE160lxByu0sqS
zS4nxy5Vjspop2yky/5FtUv93q6dHyhGOkQvXIF1BCJPE9cYGrEkx1TIbLnbmlqHlINivBwrHM7W
c5mew1GgHF6bYDyL2zImX39467Kt2U9kHuGkwwVWMRJiHWGibM1kxA3KNtdA9Pa3bKsOqMWwsaTh
4lx3rAdJCe7W2t5fF+mn3C7kw/bei1XnNVmpgqMN1zersGjWsTvZmnWsLvw0y9XgZn1vdgEGKQUE
tba2V0vC4SGvCfGSWCa1Zmml6itNKwObZAGB5LlhrDZBYKs2maHI1vJXZ2KMTqPI+YWA+CJ5FFNh
8oCR0/KXuMXbTCT0o4Zh7ZOUj59LuG4elqqVN7BfuaLgyE91ZYdBZywx1nRKciIPWZ4qIJ43vUjf
cvBsf7DyxV8vnt4ct/5TFpXtVWY2BVqd2Dc3RX1D7Cf5cyYR3xLBZ2OgRW56zacyRYkTRRdSpMd0
Wl7spTQ8cJzIN+rcvu+Wvlq8otH4eXOnDnlx2w4KNgQ3oqEGgqpfDoRHf8ioQHfHhnxa1AwIrpCe
U0OnwtjsqWIR3XRBLL+cZdv8U7e5gqlxMb9YfcPPbnrQQqm/2Uv8u1xcPBCz+2Guw0Nsx59NX2S3
BCeBvZY7yoEyffWttlKNRWt30Fzdfo3tIymx/IexLOPBUJJ07yr5JVLEb5braoB9x6eZVP/0U2yS
3mmck4ZilCybu09rQGOTTHMITBQ/iNjIfo4kibBycJEiNSQrHW7srJnETo9JLzUIAZ6q6khEPiXl
h+dFV6bPeQedmCyB9qNZInGyBJlPhO/5vonBY5oOYqURLXzbDuGd9dOl6vs6ltqTAe6cQvQGm6YS
Yn1FRMwCd0ngZSLeq7I2l45xm6afesci6bHqbPc0Fz34wwmBsvSJMyonTSGvRk1Tc6B2XgcPEhrB
b6Qe6jUnAraDr2TvSrv0DGiVZ6ZHEJt29NEUrnxedCZtuvSbQ+IecbcTEzHloJhTfDeJ9PdcKsn9
NMLOXZb670IZTN3p4mfUR61v4abwSPJWAzdvxUFklUTlk9rdRaVqvKH8/AeL6/qvCQWTXNBn0vfY
gzsxwfqqBg4xdr2nAqnDNzcan9RKSx4aVCpbazs0Fq4zFM4THFuv2A5hraN0mcTqHDI+gVHRkP2l
J7QR+9QeWfBopvo8k1rdC51c99a0AClei1Tcb60BdeHzaFCMPdnD3dZlUH1wdBK72bVupj2LwehQ
eSIgWltbFyZ8AN+6PAu2J6yzz9lgZmbtkpwqLVxpn3X/PIdIWs2kftxaVaFF+9wNy8PWnNjZkK/u
8BrjUqFr/XOi5CgEnGH+6tNnoZ0HUdooeblkO7AoOXBrFA/bEyJXmfdZgx3adpJVNS4rOtmH9dWU
9TCNBP4UigbO2xWEuscgrKBAfb8kLlAB8NXs6z3jTVf5iZif55Rwx2xp+nMbOrDlZBzkRcxMV3Xp
X7uz4UqzdnpyYvspH//UYjFeiGn6s2FNT8wTxks91b/jDNDEdo4QreoDpxQnFKPmi6116LkGMe63
a0tDj4IGR01/OzuqZHrUNrGOofnAfF8jhpFzEYiYFQSlaMnTdgCOUu2bLKz22f/p0+ek8KJGAO+2
9eRpjiZUXqGA/W0e8zgxnt2qN56zRWHQR9Ny3pqpIvqztiAP2S7RRtt4ZgKbnSL5ur5sSSNPUFpP
9vr0JpIH5O4hQHRq2xqld562Q5a2jHbtOJ2dKHWeOtjo1ylVKDPHWA0VZER1dLEQ51mfQUQwfoQl
x54m7Eof1W+75wOa9gib/3092f+tCiXcU9mPMEqflSdq6fSDorX9V3Pr60y5kxrz2dZSo7Y6Lg0C
u6+mHvKspTiGCDduWxdeWKTz+lT18bWPnre+eQkDreTG2FqyU4ZTZ8mKK/ij22Gw51uNOOT+q4sq
yPPI+t8znDJ5cFxu8w52lj3rpkdul0yxMUZP20Go8VGtjOW6taYQ+5xEusdKz5PMX9o1Ciwbx9vO
VgmzfG7phM7aLD189xki+xSqyqQ31O2jllBb9un0B+t/GDuv5kpxcF3/IqrI4XblbC+ndvcN1ZGc
M79+P4iZwdtn5tS+UUlCsGwQQvr0hr6Sn0RCP0LBo2W3eqlz9e61xDHigqKP/NR6bngpFfN9aRCx
TkF5o6r2S529Iezfzxet2g7BCmSE1kZvDheMtB5rjFdufAMTHM2TUwsJ4iRKJvZSWDdNB5zYf1Jq
vT5+qBOnGVX2o6xdb6PkRQLIJ7XuIrFLooQWhAAY6tTlsgRIl72YsttEcFSfy9DNn90oJ7zmhMFe
1CVBSqwyBGLup1m+HgoXL+YgcY+isa7Z37wMlWJNB/6Ty2a9jRlmcd4LyudyzJ9qAoVX9F5x4ooQ
udX9yUgEOiheD93ZavSWG8BBH/jUho1UkFKKWT7LQxk+VKF9FAdFFSY4CsH7yjkqQ5ffBr0/m6WP
7crYaa+V3uUnpy8bUEGDl1xLL9+m+VaSu3xTVVa5UTBOAXiEA5A+eb20k3FL2LrRJdHlrWEWXyrN
zeDDtxc3b69G66HY7rMnBS/hh9uEO8NH8CAyWOlkzACcXCkOfYDdsp2CYCuPcuvBnJB8MN1yq25q
5iDritlH6nyrQjVZjaCE1zi9QiR1+ZqL3T7wMbDrdTDostSdQEy8KqUV7D0+CAS4ZSDpgJTbVj3L
I1pzWFBpbC7ATrKlfdyrb6y7GGxAL2xyTb4lTXwcJEu6FE0OPbbt7GPSQoDTtNew6kKWfzbrZNCe
Sevbz2NiKKeBHW3iHTXBRC1bJelQw5layb3WoElDtB46UbVx8jZa1SPfSBbDV7m9K37lPE4ifAMk
BnModHiPnnbRK/xOpQ654Cx4Q9P1hR2hTVAr+S4za/vcJriAEQgguyRDhwK8qRVnRMu+gLDoj65c
t7vc8t0VSA331qa/uIx/Qm5FW6H73K0tjJl2QyYpl4S5amL08l2LuXJXJCM2bfIzNizqNpHGbRap
cPLwqamUrjyVjVtuZd3uNpWF+WVsl+NGrtUvXo9/AIipZuvh2FvIY343gH/cC1V/lcKgOCSoNV6Q
SQRXwjdlG1dWfcmzjCiJ2sHfGt21VwztBSDBoSkRZKzLaJ2W+d5JeueYakOBPzeAKLPVfSxy4UaU
bXMwigkR6DXKVu9wMQcg/AOppu+McslBZ5d8zd1q18DhmjXqbETw6DdmJQHXi+r6rJCikwBcCy0J
VuyNxtdeM2HbyD+KSB3g1enluQNocJSmgIdW3cWMWpmm1UxR6EYN+yB4UxZosSIZEXS1/Kom31tT
usUxPF/EUdZxeAe9/Ge0teLE/pvMlzAq0VyTT0NWKE86DA+dbs92r1l2Efgbq1hrqR9cmrTwTl7P
DCNReH8HP1tD78yR2+um3ptjlcfUA00KK3gd8AfYahExVLMoy71vDj/syT6+t3EXJxRY+4RCZ7BD
BcGtbE3r6LU+jhAeZBoFXU4lK6dIyReIAOm6C4NfVZKfCCPrB77lbQRiBXmrcscN/VPGWMT0hOHZ
fcCUoy6MRwIj6ioEXbZxw+oZvzU4Znal8RJr2dEvGQdDScfzr63WeUNMoEwf0TSVL20QKJd6Six9
MNiqh9qRrnzVc7d6A1LPV1RWKJLVMPYa1daLInsNKGsXZN4viZ0HlBgCFIUIZfxsjS5/q5E156N9
aFIX3xMbTpPqsQci99BTHabHV68CyDPeWZHUa/Y9i1y/lX2crGRikHEo+/y8ZUwQ6s0Aufihdwiw
l2ozsCvsPSGswuezLkAouShF5yhLXXqQl1hJg80iGAtgXIbDo9cEr8fY25nOpD5btL88200QKNOA
N9pqDIhBTwEeunt/tNDbhzC/ahSoTPXvDtJgAOx3WznA+UrTIupsrfD5ktcITWdbOWtAKDcSBiyK
LCEfiV6M57lsLOT281AMT71vVhdCjcl6bAZE0ZL6AfbyE5HmamWgJ390Blz8AtU1jpMVrOS2zkmK
XPtkTDgd3Gq/V7ZzyQOGWb2SGMbiojiMKCzViv+tA4i6L5rmG94HGpxg09tKeTRcO7yKLhbB42wi
EHux+hxb9hn8w8Asu3e5g923nlU70Q0P+FKIc5zWYFaVQaJIwoJARe3p7LrlxqGwi2xlRFjPAV3P
AMU5BqAbPgY7yMwnK2VTSs3Q3EI69jk3GpsoT6ZsojDc50Ot79uycN5j5wUuUyPX7s/RLDdw3vmW
OhNERvoZaO06NRLvpPZev1YLudqwUncOLcCzvQEOFNwJW1KSy+KtgXBvYQnYuLK+YQZ4dTD4fYw7
NIosSojJRNta917SRDLPS1J0mTUXTWb+R7OEIlaOxs1wmTs6nQGO0U4AehaOs3M911n7DuprCkPf
miXzSpU9XkVX185jGbJtyuzjV5yq2xQ33ZM8It+EUNQd+9LfxuQQBVXnggW66IyszvgQT8kknqOn
PXbCelnfu7YebnU4jdyUnNyr72XAVLco433uWbK/ji0eI5iwo1Sz/mjamJmHEbxFsYrOoZ49Glpv
7vo0YP09Ja59HZ0GHlqthNuqucdWFZ18lgen2LWCjZZBAICNHZwNU7+rngZ7w+npUVi4dyCuiO+F
204q76PqElwjBkP/R+BMSQ4CA2ZOO9JQhYEl6sbkdQUC859Eatgvwrz8kDnYZWg+klpuDlKjT5ya
MAt+DRay59NGgDRise2epALDLTgSzTZy4Fh7LWiswesGVpwu5xIauSAofaSjZudKHx5lf+yhdrjm
pkeVZj1MRWQKhnWr87D02AZoZvkxvJIG6clRAV3k6NkZRMahG2CkAFe6NXpzl2r8n3B4jjZqU+AA
KDBz/kTgN8Cfba1uSOEUjPatjxWFqWCTPDhszZ3CqngbgRu94rUB2jD77mPu/iqneME49S87c+nc
IkpgTaGCclRZ6cR0KMuxlatIBj5hAKwcaeOK1miAe0wqRSoB9nRBCgxlqp/EZbJReQlKLz0mYc6Q
3TfWpjRC4CFsKQCCy8Z1hmJaYGW4E0vmGjM8/dopUHpLgAJSA7Aqqvg9JEfca0iA9RCN/puPFBzi
o7vBc/ONZWE0OSHnNgC0N5HC00X/N5ZQ3yr/sK6pz3WX7Mu+5DMJKjCyIncv4y1L2BGqYHm0/K9Z
mmtfkJBHkbN/UiPPOMSd9DQSBJjorfK+0CfjgfCb3GiH0Ol9dus3Tjg6mM0bt5CttHWsIl9ayynC
fxqIcfNs6+pwUeLwpZdZpfqFh4yiD2V4MmkqXHRtoorfAwr0NitAeEnZ7Ew2vMFy5eYsHBEPf5rO
Up6B7dpIY0sDCwGdcVqZcPVp3FabLDadR1gA1oM8vIwg+B41wAhm6uF3G0ZfciYGyFcGQCtzNlNF
cYzVhDlfngDQlKR91Ng+8yctBv5ibFKv0dbYi7cH2BHZS6OX1aGHLbIWRRVva/DGpbHyK6nCXLfg
/6kbc6Pm3q/BlIZ9FsbjGeGPx3YE7K1jqv3gIeXy4FVKyc4wUphWa8VbozSLfQ4NXPNgZ0gREnMJ
f97E1LA7pIItn03GzFtZY59sWUU/aMQ5GMU3SfLQ+IDF8LR6wbSsPiYTZiafcHU+CIujbj0EE260
1Ab5CDDCn5CkIhnU4E2SNHcb/lMl6kXzZHrtylPucV+dGjrdKsliUgH0rFSQ00pZeBt3N8gaE0P/
JaxACrjPfeXFOw86r1lrcIu6/hmhctQN8bybdTUERkjghhKdBYMdWih5T9ob4kDjxpAk+x+DXXkn
cFnGuGWyyl8isuKNNgq4ZAeRjUYiSLCw+Pe6MgPta9cqCkK5tB8mSCFzWYBDLXBrr8LrwV1FkjLF
Eaj1wGJt2VX5aknpJsLj9T780tsOFPN046rpiiK34BNNJZLHrYAqisp+TIbkIFpiqcmdQRYRb3Zx
rJ4uInK4uQ8r00rijfgrI7Sm2YBF+Gxy9dt7lbwXCiOWs4bk3h3BcP5spufX64F1SFGjFnvAIonE
/RfZkCUyW1oY34likhR7P5dU/GemvykF9+nhnXEQPyn+DMd78IOiQ5ykLbZOnv8S58W9B8d8eozz
ExaVAi+F633I6hLS6FLX52qzR2oFTyZAHzP2V/QGaLfsUPdD3G9ltfwu8MAi6YBRNyX8OuKpSI4k
RWdiRlRYMWO8XW3FpveM8/Jl71sLc3HrVD5P1ERCdFdH1bN49mZkP3TEfXZjqTGsG7iIHwnHTTtl
2Sm2WP7VOAsDmvz7oYEdVoFQV95GPC7xNEQOe062dUVW9ALDV132lZuVk7XpCV9HB/SZyE4JRAT6
hrQvFFZR6AtGI0AEYM4xK5px+yErzrZwpACJbGvpac6OcQsaygwO4vf6qiJGXW3COvoy9upJ3Ln5
LkEtXWVGPGzEvRZ3Jaoz1v+1gvjKhAEQz0ScIXKibu4OoiwSLcYxpGp8IJqIPnbNk3jwc9cUt2bp
DeJISeRzVYBh34hbIf5ItS25P7WXqWsi6MxyjeJHPdmGIHc53189tdoR4JW2S5gN0OuelSKtYdr6
u3SE6Fyrw5M6DR3is52EprUfvREkMK57Kxk6J0q4FXpCRpRm/88Pf/gbRBbbK8juqq/OLeenh5pM
CtJEUzdiCBDf9wa58YMJIKt/iuHyzjd3hlN8eGs+gCo+30GNbbwsgDU5Vth3p8q4DW3/m9Qk8na5
wwyCJ9WyoXQvg4vcPiaYWO7E39K6xUNsjvIOjcZ2XFeJf6k7VQLmMY1D02stzhS5/6xzmnxEOMCP
NqIntGG8YwrD0mXqCGqPtJMOx3rpPlMDsxhpoKvrDgm2g+jBfWN0hyE1WJYU29TqMD6yJ3Dlf/6u
mcVH1wcr7KQacIUJkLL0vTG82uoEYNQys5zkbRjepmFZ9CRRXOoyoj/TiGSoo7V1raIDsxI/Wp7E
GCnai2R5Wz900Tkrjo+F0x2cSl+LnjCfgq3AXnqrKzYIxFjIgr3ao9B9XN7wpS+LOlH0pl4ot+2u
AqS3961gJ47porOLFsv5n7ugKIunJnLzOaI8Zz8dF8VPdXO3zQu83uehB1s5Nvhj/ejBlVvFwGOy
GJBba4Jwnj4cqgPR1FNZqA7qDh8K9umZF4gn3pkqxqDWQzrWd4u5AevDi0rEYpSzVQ11IgWU0pXN
2ZiwqmOf39PObna6PjKVqFR5I3sZsZsWgZkVG7w7wSwY0skuUh+7cuMF+YOVFB8evPhV0Q/m12kp
i8qlmyx9RTTJurg+tNgPis4oknIarkVOjaAv6SGcJ3H3xUUy8IwDmBW6XetCq1+LtwRWO7Ui+6G2
s7X31EBESaxbBsfRtpDqvpqCS+Fzw5pQio/EwaGGhBO+oY/U16AF7o6MyVbcY5GIxx5O0xOEclkj
D/GPdFBPTqglO3nsz5GeI1DmNAcxyCiM2jWc3Rz13I2fefMXQKt/QcpPjuKC4smLHCN9PbFhzKD7
NXbOI/Zy9oxZdiPz2cXzbJeKHrEMBrIiW0fOW/4+te6VTTtAvF/uYp5YjKTR9JlJ7MTYuAZ0IUEq
gRfwDi5ZYybuID8qmrC3BuVEQxelV4ztrGMmJlvgdYv9YFvHAWAO+7l76JFoFAfmOsExbJ5dzauo
QPEy9txUZR6E4VLfSi3SduL64u9yzaA/1urDqKX1Tta1u3iqy6MVubRpfobaEKz6LEPpHwr5Xwu0
ZeCQxLdflOeJHcvTHEcalg9g/LdKYqaw8+u0uyLIrh+AphUnwdrpgqY40Rf+5H6SzM9XPIlljFke
DB/o3zH0TH1wyo0BQRpZDCy/QznjJbAZwTcoBG5zbpl4MqJbezKxRwN4sJvhG/LPYC4aLCP68iTn
Dj2N98tNWI6KnGjy/78Uc7Ue9tJVvE9ipiD+GFGc5+JLWeTmyjHA9oMJLcIMYqIrNeZBxmNRNBE/
O0+5RBaHTV61Ocu+9l+w+vlDKf7OD7OM+dw8tdfAAi5sCGKPwYdezF/ZHCF0LV6TMUMOZu0N+je0
Vogn+210yCrfl7ei+Zx1py9oABgE7/B5Hid6qpjRLclSN4wJWw4KSpEKMLFpEib+nSWZUZKi/GEu
O//1+djDxLn2GbpuLfkKePrOZJdqXKPXm7EJ9cMWf4henlRblY/iZotJncgt936pYyMIzWsPAsjS
WPz6UlzOFbnlMS4Hlut9OjdIXxuEOhjDGDPFwImEG9giURZvHnc8Yhk/HZ//+DFXslUgdfKHaaR4
hHPPG797EO2PorsGqmwBmp6egd80SG6InvLvWXH2PFQByqkOdh5vPlNBPJgiyxLuEydEEDzE0eXA
sgYUB0SytBPFzv3ZKWV6nP/6qSfPZI/lnZnnM3NnFrWOmjbsn/zz3onc3EpkP5fFSfNVP7T6/AOf
z5IUNjZq80UZkZoV48oyexDn/lvd0kQcnefZIrsk4nksRZET5/3nVT8sZ0Rr0fDTT/1b3aerfvol
bxrwMZorGx9G3/SK4+HMXkUxzmtV8cKLhFAK5ExoRCzepzDbkix1Y4InKPQ72hS1RnZuJIZbcfGl
6YcjIuvqHgghtuDnHi1eluWN//RSLS/Q8qKJuuU0ccZ/1n067d8uP7+uYzqR+7MQtF+/sXFoY1o7
zYXFh2tJ5pXsUv4Qq/i35p/q5vXEdNn5F8R1PrWZf6GLnIsidX/kxvHXYmgQa1CRW77RYgxZiiK3
TMiWxp/qPhVFO7dFMKD9qZRIIkSZCZGPl5O9d6a3ogvPWVEryiOhbJbVSZHsVCd7XoZ3wFTQxpey
NE40clEWIz9zIY+IkpEY9hw6cj2jHtdieCD6jyRrhTLwX3S1edAwZWIIYnTJ8hESJuJvG/EkRbIM
t6IouoIlFv1Lm6UbLHWfutBymd6rYkIWNkyvTh71TWOp8bgW698IgAHhoqh/8eou2M1vvLgpSzIP
q0tZ3K7/LIoDy6srih6BlL+Gb1H+dAVRNyYR2Akl4jVaBvt5Yj0fF89nObPCq4TFW3I0CIxoU4Tk
w8pxaSbOFYmYGCxFkfvUTgyiS92Hf1wc+XRK5xTSdtSuoAIfS6gUuAaIFkTKNQUkx/ThynHEq5/F
0OUmUZIcxJ3JozZNDqNsrarEMg7iCS9PdH73PwQzP0wVlqYiJx5+kLVE9OZGc5ArtRA90cIAmRQV
rexudHK2Y1BzUYabeEXnOKXoAf2ohtW7eJH/imqVsrfFOputk4rNwTRNjhESwbDEIa2JpKzYrVwt
ZdfwJPTPfGOVT7rD1mhgQMaAvEQ+DFXx9rrqngVn22ADIJDRrhF3VTyXMoHKpBbZSx7CMxF8cnV6
wGON6E49xzM/3X5xUz88onnpOt91sWYR2fk1D9icHB192Iq7LH52ScQfsBTFjf1UN6/qxJHPZM6l
pTi8/Euq76trE2u9FTaGWMV5qfvWZGG/1xAC3KowZilCPUOANDviM8lRQ2XvTLOQ6ZmOOg4wTzWK
8G4qvedASfbKdA05KpNr7pX1SrQam6Q/SGOub+Q2AaTXddmqCnjVReIktr42HQCeCpiiSxzZOznw
jXSLZBCGy6zst0QlQQ0P1rFSveoBThZ7zYjGQjxPLNyLQvkSu/3LhGh/8iClPMG/KTeoxvWoclAU
dQmCR0nE9kTZowIRmkX8FDoWyoJ6cx1CtBAsYAs7lb39vWO442NcVD/hOx5aXcnf+lTHVSt2v6U5
U/ISH/iT68kgxZPqpXVG47tDtJ6dXddjw0GpUcfpupVXleWXcgTTy5I8f1Xl2FyjqAO8KkC2S84m
WwCdUPKYGgX6TbKMlFHIJlOVg+PGiLG49dMRQkmYCXQ4CviRsq8yM7+NQ1TcRE4kSZZZ6J6lKcLC
BOGNLPQ2eYH8kDt0X3U2z/a1PEn5JXKhYUeCEsdmCgCvbJeVW5iFqF7LED41FyNRGQXDTZ1kYIKc
umM9XGX2CaQG22sOwfYa1a+hHYLHbkogugSPrhx9Q1ZTOoqqPMGkG91FVLkyhM80g90ay3usUMN+
lNkJfYwlRVkPfe+xguBAaDpAq2KTe5liKYqH7GrouuamRI3zME5JmQDbM+lbsKtpsRzw1SReK7mF
K1rH7ow+YDbX9yq6MO7vIQrG21wCzYHyr0WfW84vAsN5QGUmWBd+vUL3VNtaiqFvhqFK0XgDTJ9p
in4yLaDOwFqVjWqqUb3CCh4ZDBzAc8fPLwVUu0s1JUuR/rmPMmKoHdJGJty0XD2lox5ra0XXlJNI
ssH7uzJrC2k9OLDcHT8m2IyowUvrAhi1zb79GnXpu8ZWOrhw6P68Wzp8ZpCJoBWyApWYdvzNducX
P43Ur0MVgVZAEOfF6xNg1+hgPYwKe8nGEBnnwk7bk9qG9SGOw+zGI1Cg/NfyU9VLdK4k1q+y1r6U
qAZd7SB66MyigvoqlU9hy8aRhdjjVhTFAbZCX5FfT7dlv2ox7lgNU/NQiTHlC8FyTeexg02VJUG7
ZczYfDjZSL9Z8aifxaXKSlduluMfIIfh1Jkgi7bjg1Nslr+g9qI/vj9G83VLbawfqqbepjKyNmsX
i+XWS54xKhwJ2mcVa2VTP0O0qJ7gnrc3QsdHUcJot37CtA4yVNIj1jS1EHWWln8+KbJfZBs9LlwD
AWpD+yFiMWUlGHQX9NPaS9kRVs5j1E7EAQsliyMymBFoNm6Fqkv1HrFNZS2K4vYksTx9qiwwYdP9
MfseoEsxTfTCvdn/mf+dOErdvZmVcM6m+4fgNIi8ZHDwp6fP9J2OcorIiqTwRhjuS1n0tr5GQvJD
pTgsjjSQOzbdA8AZEHgeOtfE6r+jH8qgpJbvZen5h9bsPDTe/eJbnu/E8bDzy12sotpUjJJFwFqy
cQsnHnisvMC7NFPSReie2Jq7/3CgbWPsZN481wy3UBjCc94neBhOiciJOp1VdgYpAEW1UAkq/Ab/
o6E4ZW69nN30mAP+X06J7Q58hazsP1+mbjJEbu/9LZeJBq4//XWitfiRIcvV6hLXE4+CbUfdqGHA
okh5DaYkRWDiKoqD66JYGLgd5HU5JLg+Hc5llMtXSyORw0HvzIevYR+Zk0ObqIqfFw6eGIMknaw3
Ayg+ylLi6KdTRVH8cI3q6MFCCHw+VfzahzMSVd82OQCNzwemv2rIQ8iO9zEz32PsSUEujXZ8roci
Ptt9AOBEQXmzSdhnlNmt2EaZrzzLud9dbLX8kfqK/NyZmfys+uWtYYC9sTcN0wXRQb5+rYb+l1XW
6tkEWvJmJ1yKzZz8GqNm8BYU0hf4yN6DOKjn3tXNQvNRHAMpvI0h1D2lU8u+fIs6RX9R3CB7VaKj
aMI3J3mWqwr65c0v4+HSekp87acEcT+1W+lRSdasxhVjNmi8qSjaQDRlI8e1f8tRh3upTewS5lL8
ljglOtqKVq9FUWur7qDhmrrJdQNF/JVpNO0TpldIFxm9ug0gVL5VLbYIMny9/cSvfAMKlm/MxNUP
PZaZj7nZvwChab4a+ffRruwvhmTXpyQPkE4y1eZrNQKkkC0jfUREBy1dv/3jWWb9FciWuhlDXMTN
yn1RAJ+hYVt34D3JhX69HbGGhS/8dxW0yL8OfqpTDQtUbDJe8s4pt/i15SjMWdlLIhnmqYqbAc3t
NntRYUw/Yf2+EgclYGwvIDC+wOSVr6LKdCv2F+wu34tij5rEUXGGaC2KZWjrjyO7dKIkrth08lVG
602FEX32hhFcQmb42rlEKwZadOmiwmamV4LuYbMBi4esJ9Ky28LtrJM40taus9WVzqDf4XYyuow8
CMYEb61ctGs4PsFJFK1ANoEpBO1ZFE2MiPCBVN2LKI7S8N3mm38TpaFNHhmv00ctBN/j9t7BDzrp
Hie1fA1caMS+i11VlxaPAH22yE6099ypX6Owls+AFbq7qta8KiGq8kVkX0QDUY8u4i6XyuQmqkSi
o3IUmBAYykbFcDXDPTYxvbtoHkJHe0z1e1VlO7uxCwwLyy0y5vnZHKzsHDSQ5Sax4PwsySRVU9jI
zMrDJnRw0VLNoHrwFQsr8MF4QSEs/iobhbNFNzM/iCIcHSD1avaW6z2SlFoLlmBqprSDu0LTD1RN
2uOuLNcAxYv4KyjqZA8d39qp7H18NQ3tnNqS8az7iXXNIwOAxdSsHuTfA2jJI5825cq0TsGNiJw9
JaMSu2sieBX43b/rliYiZ0j176JVlf2/na/WAGAaM3wo+7G69VIBXDqzkb4D1aXzJfqdyu6r3nfm
W2X16AOlanZJfM1E2biIQcR145e2sO+iaa/FlzLQnPeySuWNXYbGNc4dDFjKErUUdGFfoSP9lBC/
2obZ2gY2dJFzXiq7D783CgAxQ7OrB0dvvJNkWtE+iH35GVWVciUub43vcu5UPxv2jYAR6SE6jIN2
IGabo7qbG3fHRHOc191C2FJJV1FSZijjolF1yRlTL2bub1pXDU8l4uR/HZjbiMP5UguPBPAzMv4b
efTkcCOO++AeL+JqoWVTaRbQCQtLP85FcVh1lKjf8WoHc0tPUe+GHhl72ezgbi+XMCz9bAIvP1m+
IW1jJVOxpeqsgwHe94jXTXVRNN3amVEyPA74uGzaWq5eeRtloD+29Y258x1tHulP5bzYXcSUtM+M
3f3ZrDP9J5xExCJ1xnl6Hy9tElmQVLxxWxZFeQvVujzoWtGdArs2cPd1c2wJGgt9LMCqDHwwM9Uc
WSy3db+GXv8aBbr0WwJpOf9QkipIxWXGryHuvvuSZL0rZpWgdqyMz76JNjhTFO8BCrW9TyZRcVly
43Mbh8aecED8YEMFAuNcGcTPGMhMd/S/MgB/g3wo/VI9fJBBJzHDZhIeebb+O0EZWW3aFw9rjqp+
ahswy+gUVy9OzZqwaQvlAdxGAzwHhyV4V9aG4JrrHlRVw4OqtyZJAzlOzqPSJGeRs6ySLUAkEK5N
hKwL/jVPitU5L2nsvCtDKF311nG4B8j3ln5cnkSx0VCeS62wOaphizCVwrzs2ORA3bLKdl49COmr
ovPla1vk7mtQjl9Vw1NvojROCHBLNR5EU0exzoFiuI+i5Lfevo7z+EnPVPfVHdlLzIzqOdcs69Xd
925ifQ35VO7rXq73Vt153zJ1X3al+S0HkYVlTlEeOq/L3rG5W7dGYD+xjrxg8pDdSldCPN+DvNG0
vrKa66YDQcaOM866E5Ol3yN2NPASIbymBdpvYXdoIKbmW17zujSotFLbFGZj7DosBW/NlNAxhk2F
N/JGFMUBNmyzWzXitoVl9RmwE7/sNQXoBgxHV8Tusps2JSZSvGdb0q6pVYxPRAHemzwYvg3BBPSo
4XOgA4XkXqy+h2M3fOvLwFj3U30w1f/v9jaSS0t713a5DvC0deXZCL79ff2l/r+u/7/bi99Viw7m
tqNv9dQI1x0L9nveDeVdtXR1b051yGWUd3EgZfE714kmCEVW93yq+3QuX07krCRnH6p8E0ViTGxL
p6jkHT0j+atOxj7aSfXd0kwc7EPHWZUlfAMvf5CS2oAwCeerV8rO21q865sWHZtN0ivZg0h6neeV
tW/qSqmKrepH8sUrIOIxSIkCCu3ypZ4SUTQ1CdL9XE6KTctyDa3Hv4+K+qUozhB1aNud0wBA21I1
X2kpxwx6Y28/5Nyu7y32HyiSOV8j+Ex0qjw9Oi5cUrW3ngazdb5rCNARLXS6B8O2MRyN0FvJYjlg
9xU2McTjY5VLO011xi8oMnT7hqsKwdM3aFlH8Rt+ApyvLWrjihO2c3MbhY2u6dqYVzyo3LVXcCMG
rgOatlOruj+ppY9m9z8OO7O5juFnkHNZfIkDImnR6t7agKxgorfWUY/1HHGd2r0nViTdEYhuNurB
wUYsGkc0XTS0YxAht/QVUxB4MWFf7qUiafcs/pDF1/4Uev0NiZHuSxDiBB81dfsQVK1ykMM6Obp9
rN98T8UTQ8rHt9iP/wA6TP5wso8d/EnSddSxsP694yez1/rGuxVZVd2zKdFkpod+hlzi1EBTJypS
BWTDqPObEsOLRzJZ3nZO1txEe9EMg6ctppEDBmiI00STJzuQebxk2+juIdaxxZcyfkR0CIMIA2M0
rZH7HT5o5c3wmmhfQK25RgmkCq3Xx4tlgyyGHW+eraQLjhlSxmdHD4wjYY/s5Axjd0qKvj9KcpCf
Ey3D2Mdtg0tUuUg8dZZ9ifIBr9eSIEnQRO4urGsZBwa53NlO1kN0RXQZAaj2kf2JfBuHVnN3UXtC
NxjsICMOaKCibZ/HBqsfzJ37l8BAHrnRV23jE5TyMvm1Yg967fey9tbbNlre6J5+wXumXRXB0F9d
fKiQoE7jTTH4AUpY6MfxbYLw4cbjj6iyty5+ZO/sXlfo2gQT134MnsGS/glMefwhRdoPAr/Qyw2P
QLlnq7uk5uPsdvq+na5gh/h3gAPLsXjoWVCZAyKdQEx+ZOAS1Ub/7oA1YAmYdGe0UfvHMrLUSY1/
RHStvDrG0CCFzBvAyig/JJWCkAziff0tRK2FSXl/SHUpeHElx7pZCmxaYQTv6y2UO8PtDm3cDe+6
ydpJUbwXO+NNUYY0QzZA7t8DAIBbL+/agzhLDaNjqXXKKbWUbkMsMTvBCApZqk7IYMPBkMOtV3OV
PiCIKJqI3IdKczoiKj8fWZr3idAn5AeW64i6orDhobGBt05wDLwZeY2VYy01bw0GlqfelRPkK7gl
CXrbxC07mB5TEUU7ZzvUGT6XU1HVB0hLupEdRdGNS2UFOzFcYfIASc60WBRMiZr6+D3l+pCfeycq
cLAgJ5KljciJOpzGaV2pQJS6FDTW/+G8EcGoHIL6/7q2KH74aQsfgSMzodWHuuUU8ft9kI+nJH6v
Bt9/Ycx1V1loGUfVhVvRptqz7FjuXut8aT2mPGbLycJHs8gOoiRO0jXnuW4S52oY0gHpovHmNBWU
wjqtv7S9Vay0zvK+1570AqHI+aUryi61GQ7QAV97SqoGNECUt0nCPwQzHlAHCX8UQRny2anq98nu
fh0ZTX4lzn2WEXG/QhQorqlS+DvkTMdVpMvFdTkgjjLB+qudjiVPVltruXkDIoNz83QFcYpouBRb
s7dWVleyZ/nPj3y6tNRH8IVU9y0Go4pg5vQjywVEMe7kA5tf4Wljd5J1aXoPAyKsQ3F8kVofColq
PeooOT7G5jT6KhkIA9235zqYvlgqxfbBIlRwtWSMS0IZqf+5ONXh1N1dgykRdUAwle3/sHUeXY1z
0bb9RRpD4Sh1JTlhY6DIdDQoKJSzdBR+/ZtS3Xfra9yOh7ENtoXCPnuvNRe5aExB1mf/PbG9bnus
adViL0ZSAbYfe8sodwlYmGBIZ9r7Tfs7wbjgVmr7rkUz9jdZzy92zaK9nbvwsVxKGSAVkw/6kELD
tKfizjGAqqRA3G5nU47HClUtBMcEzT6xVSczd2GCrGfx0VaTa5mrzb5grXuvwtqlY0D3OjdbhcZ6
VTzz6WKfnrfzmlkQUMxFiA8yRd/CLre+ajO8UWlkRpBw8DVlbUYp/VzVvQW+jyYDA43hZ5rdS1iW
1ZfRpZ+KoEvN2RIBPaoh05SkYQlQCyZIz2IpxuewHTuY5iwgtmcnO67PcYEVcHu2JMLzEsql87Zn
0zwuyLyEKbc9O/dWfm0V8ZGtf4mJR3mXt83j9lwqHHpOgJaoyZO7uleVa0qSEPcjc0nutnvbjVpE
74uuNqd/D233SEONg5Qcn7+/9e9Z1S7sQ8ogytses7sY3KTT4TsFDur/e92/91HH4rYTlXUTLjqv
XVJSqXAiPU6ZWzMiChmeaLl2dp1BO6v4qPCsJ9ohX0DFbE9sN5MDNchX1te0ijI3+3+/o4XKV73U
kO3+98/85yWmneIh2/74v78mienwpT3Xwd+/uz0d5ilv8Z9XLpai+MRhicCwXIxg659XxhaLIA7W
//zi9sTft9w+YFyo4d4V4uXvY8b2Cf69+exm7IKhPainLu6D//M7/Xv1//xd7buI4Db8/QzrVtju
/efDrh/u72fanvn7pkNd3KWAXbGKH8zeUc/V+rLtBaFoafNsd7dntpt52/zbXeEMoBvG3y4ToVtl
GPdUG8SpTd1tlyWN3xJgESVYzaKu/DSrboahh6ZRqicrDpeD7Q5/kOXOQQ5YUU2+pJ4RHSks8ihc
+GDuOJzivP9ui9DdUzOdHRCmSaMngWbNK8rW/bIUIrLTwVNaTuSAZgU4fMelx9iRbuW02QvrzCMm
vGfRSdeTHHZwPeanNmwQFw/PWjTxx7D5QcTOrlLtLnaK/7JB9URDZ5fT3aqE/hlX40Vh6jlXRCLO
IBjqdeBXKQwdMvy+R3zELFPd7Jwo2kPbZ8q9mrLkrckzum/Cs6AWIV5ufWicJDapPLv9+5hGiIu3
VGNx+vdbEZ28oGhBLpGbqtxvT+BB++wXHFdNL7FyLo9d89jlYrwfKYR6u4WFXrIkHxckI8DLUj5I
9KzUhKyQkEPsQTPYkB36yZuwmgoXvaGZX6U2kQC23sx5+NCO+PiL6mxHo4nqn5uKbrGPx2za6xWs
se2xEgLDYSFljYbp/39sWCgkQJrqh4YUvcoxw7tivQFH4dZ2c99b4JryHi7ORA1zv6w3SW7UR2e2
Z2/7kTOIcZ9Co8Aw1P196N/jnSVeE7M3braHHKXR4ZJNC3GhXbXbHttuDD3UGRPBbNxe8p8nIOYZ
c/f3jbeHTb1ivjtX5Wl74+2xMB49y+2NoJ9bJtbrh9yeTDK1PJsWAML1IZO2+tW2lWCM4vShqncV
huD7XtOSB2bmP1PShKdRM24BkeeXibCq++3GWWD9g7Uy9/8ey2dZEuIGmT9TlVTB0hgaZF4PN5mZ
mfc0+82/vzsk1m6pQtKP4r7zy9Jh0RbmZAwtZu0c/v5MQlKzb6tc+Oh8eT6uTf28Fs9p59wtLtWB
XBpmRc0g7l03U+7M5BytPxhJ+j83k9m+D3Qtb2aRr8tC/D6k/yHM+Pe6KYNylC+cerc/ZKuVRXZF
ck/g3XCtqzn4u0ctdRKhNe49qMjdXdUW0YOgSfagp9VjHUbTeXvZdkNJpnvEAtXH7cfttRqU9cBs
UI5vv7U9hqMix5KQ3bKGm3xXjdz7vDTce7jcy41hDB9R2EIJWR/X7UKSJJV6Yerg/N9eBgHzxOQ+
vt1eQeV3ryaacU4W9r9qTvqjErnWPWZR+54EsWanxQ5ZBtNi329PaD1wT7VmOLP9uD0BMEVcm5yC
keQNBXJs3DNKNgxfJpx/M2le/r02pndKmFlnH3K9SffOjGICnGX8UOOGCIhnyXaGDRnNt/sm3Buu
ATkcfssDqOfkQfQd3lAjo38w0Q91jJxQoTXLZLuhdllIyyLNU18mqo06Ig5PISwkXEl9IeDh/7m3
/ghf77XsyfIjW8NFf7dGq4SEQ99s94hrLphf3/SrS2hYJYzbve1m3ISS6w2LWoST24Oga4eDqzPx
nlKAL9X8FP8VXq06b5Wyu31T9YU2S88qdjU+/LuhRsbqsP1cbK4HKYpXsRqPhtVJ064fgWwinEfW
5j8yG8Bu0CBpCsDdvdlu9KafFgKO2pW/8b939dz9SjIdBkZXgn3cnpZywSG63U3BzoD8z1LGHIDz
GdpB2fu7xZyZCJIMzkjqWIwQt63492lgL+e1K3OAfULcAQ4z7Atip8yGgsVu+DMP4juEFpFXzWEi
/iswtceIXMebapBvNpv1nBAHtu818RHPwt1Nq6o2489U7pkzTrHbvu+/rb3d2/4DzLDinYjYVgop
aWd10IM2i8SxJ6jtxjKq+mSxSMiatPUUdTiMwnrO+damOeHQx9Sh8h9mF9BaanIHIP2imEHaYmJe
TWnlqri213/Wdq8A2rBrwIJw3ZXaTQfZImosBl1GDYkvy6fLfzYMFmW2m+V2IBRtzVeUIqTfT8Ot
ic0vUcTKzjAv1dhON11sjX9vDJFMN6G+brli/ig0vbnB8tvcuGUDdHy7Wzqu1Hbb3S16dbu33WR2
2KB2cqFhrNr5ao1jqY0Ggw5Fx/+5Y9WuXZ6SAhDA6hFdv+Z2s33hfz8OhQFZRiM3M1w9TMuqUdw2
R7V5Tre7/ULDqyzsOfj3n9n2038/bvdcbSTeCgMvJ+8KTiA3xir7+3djDiI+DMI8Z6v2ftsPtptk
/XFkxLFfku6yPVSHJuEOkUM1ssUayC3RwFIk/19ZVb9yrWtJHzVKPGCra+zvXXvQx1MG5AuTPNt0
5UM0ghiD7Wb7MU2gEGuJ8tNSUo5ngiF7b+lsSSqKkk5n26kCg5iuvppmLyqI1o3Jpw5Up2EVo6vh
gd7Pt5tPT1q9gnWpR8iNrQicw0o/Mzrf6YXEN5rdFlUTezDKGJQudXyx0MLcRuHgM2/vvHEuroXG
JaJ0GzNwoaye1ab3OWXUjNDpLNbNcAI3sC5tF/UB971+XEYShCyHTFr7tW/7ci8YwqBiHyRZLF20
T3qCKEkCV2TBfASZYMAFl5NGeid0zfJnbVZ2odITCyP1Pex/8HTLsyHyU1nX9O+IJEo68d6MDZmF
c74Hv5TsTIx+VT9c4qhVPS6OOJPjqgo6DBnxcAH8ip4kZaSrqIxeo5SmCl4qHyhbsh+bNSO6N1Dh
0qJgOO0vtT6Sb+x0QQ2ionPoNcrpp7PZMI50iUrh9xfpXqI5S/2EgK2wTFW4pkSUJhrtaqkCvjXI
P58JzWzkTxriyFZRUvnTYjqHENaNUvfHXo/ZCHDoEmGxpUWMV7wbBbqY8cV11tYlQZDUY923zaV7
PbdoGuwY2zqV2cFQZozACnr/YVQOVBSLz/zxg+I53jkz/v1asTLYRMh0nIXaU+DNccCjId/ki0el
Ox8z52ECgXRk4qleENOSnuGQwKCW/KNrXLp45ocIYLATOSpZW4OAOYXrKVZ++pBsmXa6XfcgPbX6
2zxe/pg86ZcdF8qGRbZih9dKH76aAjqSziHqa6MkrGkemTfGNok5aioCGqKXKutIwLXwieHgDnLa
CYbAFL5kau5b/YoUgbXsTXr/GnK9CKC8euQykw9aMMJxeC+rcROYEIv0UeXMEL3M26FR9kXUhQ8z
xPWlcX7XOal6kRp9zlLZ9w4LwVGTwVoASsuIz2jl9qYbfytwWL1qIptYm5Y3t6FhQQNSU/7YRCTC
NTKSk6HRyXNT9QHiguMbcx6EsXyaNWdPEC7ykRgpliJUpq2skJTsK2u0Yb800xDMcV7vFeclVsrS
M9Mi3LV5SX9GlnvTUqrLEvMHx57OYKJpd9GU9qAp59OgfrLyj313tuVuaB+7jKjWlrwu+vk7y63f
tV6CZwGQ5BiEHvfyBUWuAewojX1SPAuPalDzF/irnktgqtfPU+Gldnw0haJ6EmSXlYoXQGKNQCQJ
5iunPmrUoExJX3EghqracNSMyOS5+TVy5WcYNS1Qp+o7Xd4WPQO+lsdfiHOLoNOfiVB8luglmbpA
Sx3PLsjUdbbRT4MT0Gub5sGmZYYI2Ar1H9o3IEys93Q0r9XE0D53L0LnZYU23hoq1T/n9HQnSR3u
6+4SLgMBsuV8IJ7XIl22jI/zb5Kz6Vc/ZeXwoQ0Eyqv9fC9SKv9hWXG9FY1AotEZ9AnO0CWQyQHN
MGDDiH3Cb6sBIFj6KdlIXlsTCqwYyqmeKLJioTV+f2Dbq0Fu0/AnUuBs1Pu2MMMHsg37HaOd1J8a
+9maisAoB04EChjaPH8j4z4PNJeBd9f2idd1xSt6UUyOPWvoKUvIS0K9abUECa85sSijp12n5C/A
/B9Apzle9yotCHRNkuG7H09Oon9XSvZdJPpX1xiEBbaQ+VXWUHS4D+U4zHunYFiQaGjZnRwdUTxH
bxpd0KkA9jfO1aOaNtdmbVSV8zqI/WN0NtELIx84RirbSeHBvWt3k2Ktduf6Tsapl1QW3ZJVqNtE
06nSuCgUaIQs4H2wXjhrWpGfaqe2SO5shBhenVfXIqt+CsM+NY312SUsvCZxHzt5EQg1PyJUoR8U
9uS1jCG+eme86Ukzi0BVBw0K9N1gpBB5RpkFlkIava70s6eY5RSEhvLlQDaKQ4kQPTF2glApvbet
wzy1T8S8MYYuxIEuwMFc6GTG5XM5qXtBqvfeiS30w2hWEpPdTKneXLVKb6Qfxc7KEPsljRjaeP4y
L30ewJ8BF758VZP1qlfzg7R8vbCavRVNtwtozsyCPNeRP6lZ1m0FxtqpOjiDlc5ETXSnLAyRaVuH
MVECJyHr/n1O6g83yp+serhMFppGdXyJ+/zYocHJJvaJtO/2INlA08hLDDgQQRtgtDY3g6xmBa60
gdFyfEKVN/Nj01UjTdwZZhx8aKABZFdE5sfcTx9kUxeenSvPnQPIpk/0967IvkZwekYzveMv+4Ns
F12scVhkchpE8TRjI/dztfpVD8DLEzhMMkNRzfZ4FISIHSrGAGj+DHpH3XJgAAlMrTtFw/BAphEZ
gg798bG3/3SiA03BFZaMbaLeSwHyF4Cyp4iRyEu1BNuUX/S+fMhA83jaMpo74bqHyXJP70UHoA/a
0KmazB7efoZYfkYeEZOjSRr7mVCM6opvGAmfDTZd54isQzo7dIV780st+kumjm8DH4ql32uCCAPS
Z/7itsqZM98j4rLaGwabTR9dNZLpK1M/9Ol4nKpw3x27sdx3bBZOEqz8mR1OHrO9hPp/BAVs19eE
LtWxJ09N7QgWm9xLVsH6HIyMeUq5HxOO3tEJ/+Q5EcoZ+rRyal+tob/obn8/OLlPnsND3UcfZsG6
EQsZ0Q1j/m7jqYdPWkmf0QwpD4Loz4V9g4kA2PiSsqHVRiqaaecYKgLj4SBYZ5xcVstVcSV6tKUO
SFR6VRwuw6vV01Recmfy4PDc5enUeY0NEVAVCI6MInqqrPxP3U+tV/T5GDTuQGIkpsM2Vk9SdX/Z
BkXkHEPOLiN5Njqq7HoIP4ae424Z9L0FzNvu5K1B9w5yShaAuLOUnGloE4ISRTsFcvcVBiFCp4gW
mkHvsJUGG9lmMxJ5snBC14pg0G0Xw7/jeDIdi6B47AoYUTJT1L1uwGzo2uQXAfB9CNueCxyV5IP7
rU7DcNEAkbEaM49O2D8pYga76Q4fooc0PisJupfho+3cfSRBinYJGcVu5gY5LYKWAUeOMD4oVYWD
hyKsEanfRHQEBlUt6Fhnx2KRzomQyVc7Ad7DFXyQ9bfWUxvPI4dnBV8nTS5CqUiYG2EopuwuTfJL
4/QT4E5C1UR+z5I0lyipfggZjT2hDYyVjOewcwgqKX9rkOucpcUloZEIFiYO+Zzl7RA1Z4tiMerL
q3QZGpIvAurqFgPRC7X2i8PQwjejNStCn75mkxVA5sjp6rhcaqw5yJxhTRjkam4RIJV2cFSb10xv
ODpG32oX9c6UxUQxnmeecKjBrBzdRpT8SPrZ/dmsVkKWOcF7m8Znsxp3mm5OFFaEZiQ2bAdruFfG
qT4lSnZvRBTkZNKWulkeDDpTTbOMFLSxPGDSNjqrCGgIPVtx9Bu+FezUDM1erDUcAew0yg9Nv8+k
yk6hZUwkA/dMK69FDcYMxL3wctS2x8WM2qCDiOmOqZ8u5m07uGhThz+mckPU8iUhmLWkCQ3wEe1d
Vu+wMt6nUoi9WjbvQBZuhnKB+FytiOaPRhBcPbkaZv0qfq6FTSWEBsqhSeA1akTdWSVgJpGgl84B
0ZJJNKQ9+qmFuceacYWYn+kAAlKOM5ntlr4Xxvykq9alSTkCY7ZwJgiVYCr5x7RDGeQ9xOFiF2vW
IbGmj2W6QTnznKNI9cgFaXaFxnYiSvyKEwPZyMJ63cKr1M9rC958VSDzrdo2H3rIm96dFW1vEXjk
uabyKCqxlwBu15NU5cFBxQo1I6A+rHQ50j8yTmyKcQYd+C5j47duKfM+1CWwZCykEA1ZnuY5eDsq
QtNl768UvAMUJsQmxvhXqPH7JIaRlBk/htWXnjXR7jehJnHepIVoghfU1YfEUXWocnaQkXLqKS57
iW3qnzRc/pChXJ9lxtRaZ3A/E1WU6dovgH1FgFQGA6WhBWpWmesv7BJ6xIGuM9h3soMw4dJq03S0
NelQB6S1D2qug57Sv6VaA466PysJe1vVCq/L6+c0L7EjWTeAMYOlon4ee5dUX5oUnpXHh5HEcaid
y9VCwl6L71lzv+piSQOEbDW76fBgl+O73Y1fkESPyzz7lq59VFNiQkseQfRivgin1oRPMpY+cxC1
Fo8ysx+GzsGWkRa30hkYoDQqg2z3PTV7Eu0L4ynsfw1CBdUNQ5QEMRJ3VDsMpri8zU1xEZrFoRv1
5Dkxx2hV+65m1SGrcgziRL0ncORZl6RiukO5j+L5VxyaEi2g/cBAhQCXNITZvLw57i/HUhCJ6CuL
r+gnv+9TCmwKTPB1UZDqVTBDsSXm3JPtwLwhPih1eVvmz2DzXIad4ZF90m/r2NhNqcZKTGq8VE/K
naJbhu/cdBHATpp+aBfIBncHNCelvRsb9U3Jc0Ytg34IJ5h7U0gYXg4GrbEHP5L9V9wgvTeNE/VF
V+YUGKPtmVSVrL7GOzU7UUmbUIdzUqoS19cqafE25CHkruKHaHPLxtB8x0m/Zzt+i5lTzvNQ+IqE
DZi6+nyy59dKJPku1A+5YCBd4kPFgxrtLHJgKjG8ZWW0dqhZ+Ycp/zXXan0uCMxKWo1OK3l1yiHF
RDpb2fM0cfU2SfXe1yMlh7R6xoQd4+GYkGjXdmEof9chGRlZXF/7KN4bBIns3Xk615n+O1cw7MYp
5PeVN9T0XyiSnhmIV3sFjYrXcMTvXMVmbehyKI1jdy3nvQsFeJ5pt6PnaoIwi6CzVdgCG5wIOVOt
tMP7l4f0QpLkuwrzi2orQM3TmmSh0GT0lHTHGMCGh2jJ9tpK/x4NsFP5s2bZJYlb2oetKUd7meif
uKh5jPq7qkCdwuv+hjfzSUU97hs9vi4ghyH7ZplPGiwUguWujYlwvZ+4mnIoYjgsP5HEIP2WP+Rb
XkOXiOWEc5RG0Hkh7RdXm85zC4wEzhxZ8kZ7J1vxWfLPAonykGSuflDWyOW4ni+5qUJ9T8phnySs
01Rq/7oeXzhGkYEgql9Ph9aujeYDv8cUfIgA38YnYoWeM01XAhKwDi8YSUNvbELUQ9/u9No4xiu9
7Se7GKg2EaaaC4ozoquxTpzzzGWZyikqNCh4OTYR2dLrbVrkNe+qpX80GlqqAs0EDdtfFRvPK0fj
QckzWobCeJPMLbVolAHpPytPxY0usSmeosU6ajkFuogI5ePsRAUAaY81rKPDbm0GA6ExJGEaVvdu
HD3Ufzjxhkx+RpyVUywfcsFKzWrx06QjsShCfYtbghpmvSIPanwCQJrv0XDdp7a8MFbA6KfkV5FH
fcAi8DKu5NbZeNQ+o9L5tIfupVPZMTPzheyLR90qAxGRU0gEMBRwgmTnm67laMHWhUL82Bnq29Cb
vxVb0ldG6dYZZNelKs2YlOu/vSQGjgl5aoZr1sAB5wSADG6FN2vv4bp4dZToskAqBKl9yXRroXHX
fdXNtG9s5SUnktizY2P0x4rCWzVRM4TsLVQxQ1m5WMWF6pkiv6nC/ncpsFDEwwKUEvlTOzzauTgb
hdX5ujJQU5XI71UA1VOqKIFY83kHV9thBSeKPq2+4iI+Aq64aZN4r2bmd+y09KlapoAkqRKlmBz0
ub5mFoGibZOfaklk6qDWO1Thn5nWIRfVSeg2k12aMXhOe/RvYQk42NzxEc5DfGcnJSLh8VIqGnwn
S4s9TI/haPwKeywUYfizlMqTTpTQZFXxk5J9wEwszUX3lUhFjTXq1xn2WGD02pc99CfdTR6rkck6
DsDvPlw3dpx/zJp8zUp81aQtQL+q+M7JeJ2z8bZKkeeF0SclxCfBqrFnV3Jv1vPHUK++PJULuVK4
KAKXCva4jtqO2nztVE4HpnhxYMy0ZtVEJwBep5sQf7gmiRRZV16KnDilyvxVOKNggq68L9F4URsQ
0m55q3MKF7Zz6KvK8YsRyF3Z75IxeUvyVvg/jVl/mUb+O6xrtJZ69VBAa+ztgpOL1ZK2ZPbg8c5L
Oe5C8uNROeHV1uozPqNHXZGI03H+4rI4ziNYwphs0DRVaeoNpWRvRHO+CCNQmanC4IrwgpSjr/r9
MqUkJSbZfonsMw7KT0s0H/my3Ek4X4zVrFuOkFcrg9amDIFbVmgwneigt6lvjwOCY4W0qHS5Yl66
gVq7HBrT2JngDbj+aORR5r6jc3TJRZVHMh2g6CMDn5wByDpfqjbcX5NN88amn+IZVHTsxeWtkb8M
IgsIUL1v4/4tlozA111wmYmYQlii7iOLHQX/xHXJwwMd8bfQ7q90bu9CQPmsEvCh5Y22I4XonIvi
sY/192KyBAu9mLIWP5XjQnkSPRfGMnncpAKRSlOG5nF9ZDX2SKj2W92nX6x+n3CB9iew+WQqL2GA
7+XNrC9tHb5THqDHiClRQhr1F4VBTqsRtjLMZrZzCv2Iyoi2XjoblAxNRD6kcqnsWrmy1nydCnq7
y2Dvycsug8q0Rtb0k7svFlA0i8izY9nelpXCgIA/sHMy5Yt1rzfjhRBJ6BynRcE3WYCsJCQrmpzo
RiYji0bICcz2Fb9OTWKLZ/Mwd4V2o+RMsBqcCEwibBZqTqxiz9AO8+w2J+xxidfOZDBNmlH8UuYO
aLyddYftx7+PgaFPOS67PAxsLByA+Guda1VP2LhdVGQZrOlP05sjEmDcBFhY9jT7jTufKhtLOian
D4s+sibQn9rGoBz5PvtFo1AdREinD4g9S5uXJW+7g6RCb0euYbKlAZn0j+QLfw59vjq7uPosyngS
mnQPdvhjk9npz7n2iY6Ma02H3C1VRUTOcf6uDABVK4PS3hq1P2HpcNBQYRdh+NtIxeDTInICsAHC
NYA4qyXfyeK05DQ3ybiWbLFyjm00fKH9Fbv6l+yQb8+chMMhPEFiBpBOx6p39Vc3A/pt7utZuW3W
t0vWCYxhIZ8aId+7zgv8PLCHJckSS+nLOb0sqvWrqO/qVEgvzcfHMmL6nDvOqa0FLU37LtNxk9vO
dzuZQPyj5n4284d0HR24SkHbcGrPQo1Gv2sNjgiXFHhcZTfkY5RBEzUTM/w+oLgeOayNUykFgTom
q7ejEcUC2ATKDtWCSKDZNUzUzLAhNEbtLjXruzaVb1OxBi1OqTyERvEzJkt320PaiGhvqyYrZSNy
ucDOBvMBw9i5sfqWzPatG/3oncFMtiUPzWHBWSdOyekxfSzGl9BIoAs5rNHiyIg8LNbe1MNymKrJ
d9yUtbNtjh4z1UOaqNpr5nK2hh3L6pYWy1SQD6UlZzHQfbGkuLLGfrLU4rUrnHyntCJBaBG9wRjB
wu7oB9xMqo/Qg9PgKjq0iR2ic0iTavDXtudO6pjVdf7H+jptXRSCIc0sOxBkym/pZ4NZ2F51rM8F
J38x0qoMJcMVECpY3Jm4j/3EGk4hd8kpc8fPLEvD0SSftBwgoGqAfJFVjayKhpVZf2dpA/ulHI/5
TJ9Zy033pItTX/SDN0cMprqF5pNtZ58DTT6uNpXilYgeuryKT1Eq1wJafzexuHh0KyNwJ1N7rxYF
gxXd/F2to6fwo6HD4muZQu3aXzp6lshk25sIa+BAMfIQWuyVZUWzc1DxncirxF/no1Gpd25pQkmf
GXtYa2LN0NDxS5ZhZF7GDgMZITu0MZQKyjtvarPhoSEzPeiIN1qB/Gf68reR2fj5QN9mgqihjbQ1
qaXqUyobiB9cEeJGhH4zJOptP6r7gprSm22c08lCYrlQ79xaGAehDs0eQuRpaVLbs7JyF+sEtiwR
F4coEt15pN+eOQjc02x6sUpEpmr/zNSM/3+5IP2hIxsmXXqTV7TVWbfCqU0tolfkHhYDFImmTC69
zfy0aWna18akYIqFB5m7xW7pDS7GY/cGomdXmmv9WWGNW+TJzDiT5kn1UlqLcbT1CjWzqOYb0a0z
oRY5DfEbaPjsrKWuzckTx7uxEzG7hTIKDNgdjUAONJZZlvlS5G3h21oZ+iBXSrScuF7r1CeyrQQA
tR6Sd/nEW2Qzh7CRt6YvhFjzFJqLKdLX3mLbhlpvHdMkQ8DEYY/N56W1+MaNyVviJ6ITE1mc1hjJ
WI58NV0TYXFWXEB9TueoelBpobBHlV7If2UXZx24765lucd7a/W8J2hEMnWmyrKZ9ewsp678NJJH
wcKdeOGCiNVBlAeGxQaMmL0rb6uY8Ba8sp+qJfpfhR7uZDq/GiOuS2nL5y7E64kMqD2UBNFwiu7v
pmThRcqPICWItk70uzasIbCd4SZihkrj0NUBo0QzbXOr/obfzCaa03upDgrh0w4OGOkQu1FiTGhq
9LQ6HTqdsJGBhM2SPdkMwa1xIOH6r2/F3HO6mUr9BKikWigrTPY5UWvfU2R+qvqPnJZv0DOEWwAK
N5v7pbNUyDghfejwE/gWvy10a6/mOCgYGUKv6TCZ0PdQRnkdmTFbpPiksdx1sfLutsLZDVpL4FqS
VbdM/uxdvjik4wlmOoy9fFWj0mGdg7mXipV17QGwj/BhYmQBl+1TaoTzjRWqzDZY+ogSSY4dVdNe
gQWPDvmxV3J13zr3MC4oDNX5RU7acelUusJT+9xLJiLW2Pt6VHb+NLoahWK+8Omj27jr33OLEZnx
o8vk3mG1zyKYq6KUE1IjlgPDxAA6dhVq9mOLb/wuIo9EqQizJtwpGDvlu63kuxGR65WHt9mAtlIM
36NDQ79OacGjrnzqaQqQ9+bC/S0tmh/GswxZHqbQG3YYdD6V1b0W2/N5sokuKNL0QRE19HxzZpdb
6sqrkKIEmmTNZ69M/K4u/6jG+LuXKhWLNR41zj2HFbo9VvlvtBukV0I/Zd7Lyli32198o5S9Kk5p
v5j5IQaBi9gwyJT0WKgEOrehcd90bnpTdezbRhNEbGRvrl3kgQzBtcY1d3E/jtfa2RmoZwNnEqRt
DJ/zXN1xhU2pgg1P1Njn2qpEB1Lv53Q17PasOwhtQyC/1N8pJiuWCumjrrqhHze0XuPKTLhH4ySP
quGutHDmKl/02scPJToyfVVBO4mr7BizLVP5Zdsrm0WwNGo7hHWS/4qmLofIXbq7ZL0x6b4VKGlv
toesvCHKiM5DnVl8226NoAmnY4H8EU2uzrmUYHVHcaH4t3IO6obzcFhrT+mQpOwH6msHXiLQdN32
I+PoWJYZiMV9jZJY4HKjp111xbhrQxYyxYgPIvXaqWpOzdQ9SbteDnpqJDvZ5tcJyRizY6ZzRps3
Bw4ego2dIYMjPDGrZRJHCcc5Fpc+mAq6wzuj7YarrJ1feckGLZfcK2qtvfZuX5PhvXe46Ds1TJae
8QbUsbs2nGny02bs4+n3OGhQxG3G8umgvRgWysK6+6gbSC44uiiFip3b2ncFE7GgXkTnU7TuQqyD
khErzJw1aGP8k7ZzEFqyJ77wJmuHaQ/4G+VieHWX6DayWKuwLNtneh37o5LRj9HGG438AYqc6Q+n
XOBRtnOvGe1DM2S0YazoJZ+ZfwquSxEE6VaZfybyg9PQ0K6Jacj/x9d5LbfNpOv6VqbmeKEWcti1
1z5gpkiKpKLlE5RlycihkYGr3w9a/i3/nllzgkJHUhTZ6P6+N6yaPAs2SoozgtDcH44FRjNrnoam
8xcmMshLZ1SXTj2yPhvTmzm4u8rAJjv+4dh8Qacs/S4GuLWq07D3UzAxysfg0BvlY5UApmj4cun1
AzyOg1eB8An8cO1HFSoerb5wPPP7zDhhI446Se3pxtLXnaMO8jol/7LuAnvvAfm5gaj4qM0240Gp
kG0v+AAc861OIVvCIyoIvm4G30XUJk7xSyZPrTt4FKEFcmMX47kzyB5Ypv8SXkCgsKos/X5atzrQ
/a46jW2SboFl7MfOP2MXAvWFWESiDUB1HOYMxvE5y633ahpOptme2aUiWxweEp8efDsVAEH1JjFb
vt3z7ow8ytmOQ5PtbJ0ROTF2wmr22oAPejbcK+OknVqwQDo44E0R7bKKLW7jGe96YrSL3K6flaKZ
iHMlPAz43HSYmQLQU+WGh4ZcGjG3b7rZNEcNs9g4dMeN0jTeqp6KpWeGfFuia4oywzJgrS+qLbJK
ezCTPMoTVYffX35NbezE/MHAcVp5D6z2W2Imr00VTnz79W0v+L+YEeaF+K1v7Kn+GhgEIeN4ptPH
ZNAMPJ70wg2WJhJlRBjI2Fp8zF3VbQA+scLexE38yP//znmtyspbBcQLCNMS9K89daH0HKus4H2o
h7tad97LtHl2x/qeLIS/1GMFnXwH4ywPRSnhcxwwtRm9Qx5VwTXYNoFkY3ngLtpsEhz5VbLOjm8c
EEp71fzeXYocnNiczcob6Pmc1NIVtjv7brARf7gZjXHr8AvKg2KbsXD7tvLFaKMfiJvlRJ7FsC1U
YG3Q38PqPXfqZ3ymiEbnxVmYG83nycmajrqyt8vMDvXj/FVPXLDpw7p1IyB1qlniywDvtJztZ5QR
gJ2vvTn6OwlNdx1O3mkAkrbKNaQRgF5HQgXT64U3gzVpizgKT2Wh4FppZEcbtlqSi2zbjJa6BjZn
sbvol21ub7V+CFAbKwUWLOJOZ2IU1vj5J+ZNxaE0gNGJu2MI8doTDSv8dizj97AQs+hUszdyhb8b
V07TJorD9pZD2OyBNvZP2hR6ByIby6HGe9y1Im09OPlDWFYXo8UIAplq3ka06jOwri7Rcvje1slO
OAoJ0uXLaFQxrjKSI5p6V+DfiP4NJRmrgSTGgLkTyKmtaJRy3ZfnZlK1Q551mz5XgpVI2JSV9a7I
NfatxISjPOK/N+RrN5xOUcYC5IciX6tlcxO4GLcHKrYLII40T6nXXqpAV+6+pEO1rrqaLUATXBSN
TX+fF28BCT0RY0bpBUq0Ukb9m92Is6k2u8xLx3Wjsd9Nm8QmHmRAFkpRZPH7SxMYr6V5CAxWTXwC
HdJhPzwwDoVpQXPvvHc8Ur4R/DKF+0QGZTtgAwen5WBwKA0DthFDoJ8hrJzDXj1HfQvaQ9uXQZpt
NMIDdmZfBt2boTxsR0uBkeII1rWs9Od6iB5AWLIdRYfKajqIGrl9m0/GvW/EdyZrysZ12m1STVuv
1G58nuSQRZdtQYIMa8p1HBONxLEzjqqFLgZjBYySkhuw2SnBxdQZUXO43FERbsdO2zhNw66EYKOH
Z8GiVNKjOVRvfty9JTW5inhaaOIuFW3LjwbKn1980UP7LRqs97Yr0OvXV4aallvE78mXjQgrCE7t
dvhKSJaEfZlXBM+Us1FMD6HlPMXOsFN1Yy9CtqpKox+R34HuYYLRaXkgWrXbLo4/NFNZC7XkgYE0
ROeZG0vwhFX71ypHNjB5NQ0TH7ZkT1D3ajtE4tKmeJ58b1WNk7kNG+3Rw4dVCO8lbGdEfBQelR4g
BUA7XCCy4Whl+J4WOgHuzH1UUXFr/eKM4FEH8qq7Fx2xmCaADFs49gniGIZ2fnmXQWRYeNN4zFtv
FU0WLkp0IWNyNNBJIc3qbiy3ujOs7FtV41WmqA5a+wDS1O7BMwkvGx60Asu97xuNDZu1YsklA41G
AjBc8zHBoBO6CfJillF9y9V2pYBSFbiGDpF+tjUHz1B0A2Ni7m3p7+ZHHnmB5ylPrIUZ5nDTofr4
wroKo761qsFdkmvk2I1p3UIRxiVt7Xqdg+npXZCPQ3PQW7LBAemUSvmOkgNWj8RWF32FgiS4VN3h
X9uTL09TjXOpsycEz9oYaSXPtWnbau1TphICQxVpZqRvFYjdtWezKWGj2MNWmdOA6ElFyE6owUhw
gN2vX38VrrZpK/PYOg56KCXOkAlrNoIWTkFAs21OfWk2J62I2hMBiIm0Xq/sgI/0i1oph31Wm+Vd
bCrJHcfq+V5WFDX8R3SKeGzaPlqQfhhoy8pS6+3PZjoqQ7fG1lCcZRVwAPIQlvnyOUncBzHruDus
raku74jDiDvgYveliniHrDKwd70Vnrr76DD3SjEw3fBuw9XnRATSYen3urKX/QBbD9dBYF8/zyov
cEt2IYRK0ta8M1lX23WzBGFnIePyV10auUsNUZ+z7IF21wjaJSagbSX92Ry6nxfOdlfXzPubP+pN
9gZI6fQktP7qrwkbFQvzSJ5Uv/2sTrFWuw1AGMlJZX1ajFhPhdaFs8im1IV/ifH0fBA+wKmi7Jsb
WbS9Ipk94KZ1NMTtg1cF6UEXxBLzoG95cjTuFQ+EZQr9plnmznDqVRZfOXSsvHoZANbby2KcevEW
YoO5+pg48PsjXoUEzeaXrVJU5xLto6t8Kdcrn8m6mCf5Sn2EZePkuwEBCbr3rch2HKeVpSxGME9P
vac/ZkLhfajq2RBafS/n0RhJKKMSRzmRlQPqE7nnb2RrE1vLEUwvrJq0uMqLlYpqk1T8tJDKCsNl
axdoXfRZvZTNIJqLKy8Y7So8mFnF5z5ZNIWgrkhqfc6T1OPAeSDfEqTQN01jRGdC7OGm6If0Qgp+
Rg6U5RWJOmdVBFF3lyCpuapRVbgfK2Evfdg3D+y9qmXQ2+lTQ/SN353VP4cTenZOajlf8sHKF6nS
Fl/NqnzHVBa6ZJU/u12cfR/KHNpgbLzlE0D21C1+NAM7ioycChmOYtmpJQvHpF78gR3NojoSrQKS
m6FCY9ox8AOsidnudPSeim1ILuSdRMTBaCbxllbO1QHh/xr18Yubh9U3lTMBu7fae9HJ3S6SOB03
URlgjeJp4oqZPLqaqcMSNBsuy7ogKaFUTgqbn06Iq2zQAs1hkfDLtSzKhioiOBQHqcJ2h6k++pXB
sLaBmK1ksZknKBzdXXeDi6Ler9fA67kAPk0ezepFES6nylE3iqGhQjz3kfN75AS3g7C6j7cqG/La
b7d5TU5LdpHzD4oKzr8LyfcXAjwbjPTd1CXYRZICPeMWlO1aYcVYgpbhiZ+Zsm6UIb5HxCBaVprV
fM1S5Va3yj4gR3ydXD/8ITLrGwBv77m3dRcL5AbabO+kRFU8cVDywjg4eu9uOLx2/P4znby40X3p
/e6LVSDlElpr2AP8g6ZkuuZOab8Mtl4sg6Cf7jwtKjaenSG3k9XdDeh+d4trs3/G1rReGSJRn0AU
xggmhRehJnf5pOu3RpkhtGDYPakJcoFtEopbvjgkioIiuU04Om0NtBZOSWKm21agkpLmJLiypB9P
iWU0WyMHVZCbJP9bU8tOWjvqW5RtgpPm6faWH4pzTBKIAAULLr+ymxzQybaE2r8zrDi8shthS6c5
9vcgvUFXwn5rOIcv6iYY72TXyJoUojJ/dR26+o+uBjTnOxWP723XWKy+bXIPeio+4n227X20TVFb
Jpwh6wh4bjtR9uG6xy50VVYqWT+/v2Z6jbNy7E9rPZr6q7xgL+ssDeQkNrKozf20DiZuYJTWtmRp
w7g7JpaNqk+w1yMxfIwLY4LKru5XNyTB3ybc/BCqItIP1v/SlB6yN/CUOA26uwIXFTCWPWRgeAlX
A1XhFaCdYS3r+sL1r+zuweijuElOiH6yzumNVT8izyRLfehnt0iU7WRJTgQ/zdvFuOcBZ2YOebFM
y8e4md/QZx14zopUrq3v21/9yH+sdKTtzrKq9NwcSbdqV1RYqA9p2qxUvQddQQCl2Sixyf8OO8hw
DRsRPqYyJcSy9Prs8FgACDBXEptMlh/lWlQI8BHH/egpiwjnE2qaL59TyIbCCpqzTUodzWkXGZi+
Pmv+qO5k4D5XUt4EX8z/pTKwbHWnaIT45UDZUV5kAzxU0sHz4GkqgY8nnr0P5gOoCCvjtiP+cw4y
AawF1cCvRA1rkjxWcdFLhCqsCT5O0ZJwNJz8PdcL7xoFEG88QTxd1meOd4/ch3rvzdtdIaDFKGFL
/7w4FCWqUNaI27Q/5mIt69uQE1Hfls9kcRzEiQbsVWNSl5mF5awW9sqhdvg2LeRtM+Jcmg8dUuaW
cpBVVZzQKssft7L2s73zIK6lmfLjj3pZ/KPO0l1tn4lk3bvEUPG9Gg+hPv68qGp9jVr+1skEL56F
jvVFiyEfqGVSfiVp92aZpf1NcfKnRtOavWkb5tbV4nDtZQaqH2jAP5mFRvoMhkeuu6yngYYuU5VG
zzheYmrMggkqQ1nXxnhwUdnyx9hYgQpn/cuH21GI7H0sEfVsa/1LYNUqCNLC5cTeKzf9807XOmRF
VVL3C7U3gp2f5RytG6hdrp59Kz3tBX9y5Q7B7OKQ68gMRs4EIGFoNyIr0+dOJYk2Kqm2UaBwfbX9
JRNk6/a5q4LyRhNVulEhiO2LNsie3HHcE4zMv2m9UcB68v1DFnbxnW8GP+TLTbrLf1AMxdkpsu7W
D8gyDPOA+X2AoCSnFYMNzO3A3CIn+RojSXqSFyMf2pMwW+C1lovEgcIpXQCQPBl6ZA4L2Qcu53wL
TBsOnHn4Wfw1heyeleVzlqXF7nPq1AAWbCpds24F1IBhmPbotni3spQnENCcDtl7WYwrUCzAU/e9
W986JASbfU0EBHSYGi0LoVTPY0deNc5N8eJM5K2jIa2/FWn2DMyj/45F86llP/pedzaUrDzAwb6Y
FoULTWChcJCfw9FeAL8lG0DIuIE50+0zeOINPOVZXK5wBApzulYuIqylt7L42ZCkSoYPMjjLjnD3
OXpSOmzEDQSpj64dCm9Tl0B8+8Gu96HR3siSvMgu1txPFsXMLjL7gHhZ41yjQVX2uQuvK4Olzim9
Q0RBh3y1iuZm2adSfHWZpsREK8uiD4/V7xzplZuPIbqWLis9sM4fnfk/3Wo4S1iV5VwhDDHJr9f4
GN/7WcU3i9eogRQchrLpN8sGHPZdkGT5nT8fOSK1Aqvzq86t22aVEAIDuoMkHMwV/VKprnsUelwd
4bI8cya2HlRoVeiN2ZeydpCUjcGTO3wRj7LRQtV+BQ6k3KklOMGmM8pt7oB3TRsjeIz8wlmXHeII
ejzAo4LeiXlOB9VtyOyHKQVl4xWB8r4hv+a/5x1bUqNqrIeMudYAZJPjYBnhqoxTCEQgBe6JZq4H
5roYlmHdT5VP4NTROWFCsuNsjqi7YTbxQrY6BpnOsXH8I+l5BEajKL0ta7u6dUCskUKvolfhZDdV
HltPlVE6cCoC5ECmLHouFQIIcwfn7yPJpdYE1d3wFbzIx0ibFWtZjrV+IbdExN0R6UOfwlBCwDO6
xr6PbpTWFKRIUmfbj7Z+iHlGAIfJWjLacXFkfWu2Y6Y6tyafz9pJEuNapNjfRariPAyzZBF6vAsh
THdbt/40LrLZg6F1Ru1EqjMlcInq1lyVg+A/lfPlo19TmQXeFsrPEbKlGUccknvTx4IQcjs57jWI
xPbONtrwvrTRrIgQelvLorzQwXTs9o6d/cwCQnjos4Oso4NmEg4kAtLvfa81cabtgoOdp9WpD/ts
nWRp86RH8Xf5r9aMH5HVh28x31WC6SNGF/MYF6migzmPSR1iClVs1k+TMacPev/dzD/G5F6qLXQ3
+zlG2OBSkjQ/QKnyDlozegdSnuS3ep2EhIjzYJPwbKhww6Ypl01/3rIJNlZKG23SQWQtJgUmPD5c
dRc1fz0qz/iojwEiDAtLdbnmc8XnpUkjDIBBvT5MEGnX7YDjeh0NxrHI9WQdWbHyDEn+3PMtfLOi
7mLWvfEMbyEnLV7/S1c/a89y62qGw6X0op9d/5jVnFQ81guREEb8ple58aj6VfkQdL8Vou6b1tn6
R4vm/dby55jSK/ttXfmAUCbR4SxeqwPPWBj/JERVcy1vEw1BgGi+lF6MwqR7VtHtOlTJfF6Ttzka
tAqeqn+vlWWU4aubySBk7Y3KTW4FBygj5jYlVXxDVl65kfUQ3wmeykotG1x0kefeJP28fCF7tbbW
WjvZoZa18lZehGuRK3PaeFGinPGzv2wZteBr61XhYWSdvwT8NHbpQGBOy0R+8XMtv8g7dqFPDcnU
m8/6wQ+0nWuQuJdD/94XtOnPvg3avQs0Dlpkh93gJC8WQp98jzJz7YgM7ZKmhfstbz/71CPpjj/7
yGZbtRBr6TCWiYAZBg8K4u+HPG9U4tPzra6A+JJ38lIHPLuAJ4WLz7pOd0dx+iwn9pRs4gwdMzkY
iiNKTX/MQ7iSJE1d2yxXLjmy3+Zg4+Qs83FQwdeUcLWQ6+u86IKQQX4J1DC/iHR04Ij7xsob9ez3
hl3TIeD3WVsahrMi02qs5EB5QVo5v9S7au4pK+oefJjNlmMLTyPDaeZ5It14wgxBLGQRKlOxrQ2U
lmRRN6GMKnA1j7IY2dGKB6T+UHq6fkky80FW9xHarY2Jh1w85uNzrZHq5Qjh7GWrYqlnnDSnK0bZ
5n2dTx9Te6nZHvq4LdFTYhAZj3GNrhDn0fltaSlqgoWlGLc9vkrPuo8zyb++W3N+t2zDwg2ZpOH5
893KKRPebVYj0Cxg6W+lEnrG42LTFAG46Fks/UMdfdZT/yyKOoSJ5gGhka2yYRpSVnZZTtX8JdXS
fCdLYyYOLJVQfFJt7cXsdaEFRtEFbbdhVRPPXg+1MwJlCrOlj1DBbcFWCOsk3yL9UCGfJXt/DHSM
EOy0cGdfj+hiKXV0AW8WcLTorwn+F0cE5A+tMrjPqs7Lj94A68jzLqJLHuu5Ovfg2VQJ6fSmTdzn
oTHiJYH46ChbGzvGE2NMngIN9HRjYrEz9Ir7XEEa2+RVPGzkKF3vCUe2cXzrKan3NMVH+ZKu0qlH
lF7JAM4v5ccxidwqV7ayOCbjy4TvLBpWdflQB/5avqTXkBvTJpyv2y7Vn0xYY0nknprUIOOhqpCL
MbI64ZTtnHphkXuJNdsHF2rej2NqIjf0q3lQwDB8DpmmaWQRRWLf4tFqWLBOwu4+CNvuHqMlQocp
4FA/oIjkDQYy/fjts4fW+o99bKQn2R/Xk3prdBAtZbGaJ5yzuPNcckxfZdYSTRFv6xnWtmnH6jzk
8O3ZAAC1rxR+rSoima1hB2/htQ274g0PpwycYDB7DZiwbafGhejfx4+WXb96hpK/Jb4O/MUWXwzd
EusGZcIj0Uj7VE6awAPJc77GiljJrsIlz6f3qns3pXjDjWrEk8Sq+rup9LqFfD0bkmLa2eKbXwJV
VMTAZkxJrEMNqXJdRLb7DHDgJLs2sf7SuSocRN3WeFNEdOTfUPi9WDqco/76GxLOUB9/Q5Gxp5J/
QwVr6DHKxSvw3W7ji8TcpGoy7QAHZCsdYY9HWeyqJF/poao/mk39s3XyAuO3oproYkfSKNvAdiZP
Yijxk4pP+kod1eoWMHy/F1pS75BNRkdUidKVg27el3HsnoFAmz/c+lCnyvTeCJYJRMhjCOWMnjy/
uq2JZxYtggu9kX/rMxFu0cvKkL9L+/JIZA7LqPnuj2KLyDM2w2az5BxAbyH6EXYENtB+k9m3qWas
/UGJjqSN3GVK3HUt64WrgwWC6JwfDatYF02PZUTQMsLwIoxfvMH9mKDfG46Jq5Y22+s5jno0TbCg
c0nEASieoho/Grsq1NZV1aFIMDfILrLV6/TiQAIBFf2YBBVKYJu0CqyTSXzzZM8XWQzT3j5MmEvK
kqyXPbSM/BFJHwdl6jyG+j6P7Qs8jkIr24S43iylADtM18cSof/7KAAwWWvgLKQQujPVj7bnJvek
08OP+jJ1lq2m119R24Bt3r2hNs4zDPjLNShNfxcgHbR1wzS/T3qSHI2idm9Gry4RgG6/qag2rZBx
1G6RTsUBrU2jzSCU+qlStcegSnokdTDKGnPv2YrxUIk1Jzm2pejxADFGVPvH4MIZAzJ2HlyhlfdH
Q2/sqzVfTB3colVcxziyZ0Wx9gQE8wD/D6xlZSbVXp/YVnz2b+s62qgNRzZZJ4d1ISj8MWqzrSzK
BjWq3pGtt24+uzkgqZy6yM6QN+1rKvz67HbK8rMDyjJszeLx++c0teGIbTNB6pODZEPbRsMqSUMf
ygUTyTqtyQfMrqNsL4td4dubPCpBQ6h443iB9exypDv0HiAAWazHMVyjVKPuZNFJiseGdNcFMpV/
D0N9Uzet9VyOAQQ2704bYvNE6gIJ/kD9AQxL3cZVyZFG1slLFOX1Ec4VtGX6qlNhbPypKvdNl7+A
BYZ67vn6SlPd+K4fc+ti6q8tsQWIM9hV7JExg/I6NxZVkdypZqSuVLJDa1n30eCXL8aoawdZQkrR
unj5q+wuayJLU/dsWn+fJ04LFVREo6wrp+sgkjb1SwCH6mMODhfAtcX0AvnFXVYememY1L82L0AR
eq/3nyXf/yjJtWpA5eKzrftb6dc4ucj96inHkXPq7/WeXPW8AP7q+fF6c9ssuPNvxnlDAPox6PdB
PyYnmI3JyUr8uzYbux1yLMnps17efdSJgYRZD7KB7p/VecVKv5Dleuq+pwHAfPwZTn5mFSd5Jy+1
GNFU0dMWA7G/GnxNjYbfyqYT7Qo1yG7iHh/Kj2k+Z+hqZVxr8azdN88vL3IuNgXd4p//+O//93+/
D/8neC8uRToGRf4P2IqXAj2t+n/+aWv//Ef5Ub1/+59/OqAbPdszXd1QVUiklmbT/v3bXZQH9Nb+
K1eb0I+H0vuuxrplfx38Ab7CfPTqVpVo1EcLXPfjCAGNe3lYIy7mDWfdTmCKA7148ectczhvo7N5
Qw3N7MEj9HeTyL12rncdDxjgtbKLvLiZcJd5Bd5XLJSo99ioYBKQboI4MW+ryTI+Ltmk3ZosrTfk
hvmsUUsyb0Hll1tFC9rFZz/ZQM4NA80iQjK5jAiKWvlO5G5/svJsOMk749fd3APllJxtHLjTkKPJ
yde1fRO1xbWMgNL65vhbycvVvRV64+Y/f/KW9+cn75iGbZuuZxmuoxuu+/dPPrJGcHxB5LxV2Lie
bD0rbvtWTW9xt5jvYW/X5DfmGrG2RpzJgG0MSIfMl5/VceUhGyhq/6SQ3FxlpmoheDPUVy9yKiQU
qBt82wJOqnYhrL6/ymVbfRdp1eI+Ez4J4PrniGz4k6o/pUnTPhqQpu4SsNyy1m2b+KT5UAxlMdVI
qgyGgnj+PMaCe7AO0rqCvN9aT2At0uXk5OlBtuZF8tv8Q/nb/Iqh7vu2gmjpa7ie+n6DWEfdnYg+
/+cP2jP+5YO2NZXvuWO6GpQv0/z7B926ucuGNcjfiYj06MXw+clPOMg8PlQLKQuIfajlyc/4s7kv
kEWt8/zmo19YtzCF0RG9Cc2pOhLWgQ+b8IXL7LHFNHOu7NwZPyxvfd+cbx39Z6/Sst87wb5LBKW3
R7PKWHduM31rmsVYEw+fMIjZqJne7tvMdB8sX7vI9oxTDhFzvYTJ6du3FfLGy7pzp29+nTwMxJgf
WAP+mDAFfnCnegZAw+WQols6WcOlc5zw2PblSZYQCRwvP+u7Cz7PKPB1Ze4vOgPlR2Auxso3P7sw
tDHzj6G6Ylarif3JrohBeYRIhyBhHw13qi8exkHTMHjriCW5zfy3BMoXx1mPraW+qKj/7wAL2R9F
e4xuczis94aLSVBUWBmGqYz+d7POwysDLYT//NXQbfVv3w3TMRzb5mdm65au6qZr/LH8kVNGW41c
8ROep9n0ZGquuanDGFhIkK7arvUPim34h7AT1xCCzFaWZH2TtQ7ql3OrLMekq4FNl8au7002E6iQ
LXJwMFBRgMcRcZ7qvdFZw50QdnmBPrNE9ma8k1UkeLtNp6A/K4uywdS9e7tq9aOscpy+O9Z4e8mS
vAy+VsKxj9UN+V5vHet+sGH/6GwLgqxQAkrjuXBn0TSVyILF6vk8QI1W3Gx8jDq8WEXscHTtoJVv
TRxPwMQ6LrkgzollmHJOlMfIqCm2plkdghaxDCsLsm08J5GJl/+8gMwEUptCAfhsgLpNGnMe4cwj
ZOe8tF81w7fZQ5UEpbqgFQd1tmNoft1VskWWcR9yXfQTHKAcOOfKjsqg3qKtdpHWMMmYhyd593mR
dWjlTByGj7K68IGVf3ZtML46QAiHJABwA10JV3lCkfSrSWj+LEttc8YtxX2EX5NdVSc8YzagYIwV
DgeVnRWwq1Z50sY22kJHWde9Znd3gj383QR++FrzD8H3x7rH5ti6FyGun9BdxEHWZaW3LZps3PoY
ax8UX2nhfIzdwUt1t1x8luXdZx937i2LQWLfhl6y1pEsxk9cIZIVgnu+Cf3y8fP5K+/MsAWkWeBJ
8vEUDrz6t35WQdwcwuC0RcbHPGs8C1HXafS1MRflRW3I3ORmeS1IWtyMlRU5i6bD46ICN/9Ht1ig
aaYiONPdqZNvHpK6Cs/ygnZUcuuOF1mYoMj5K9cMn4pWn/b51GfmQrY4kRuuNJLMmEIz1OPLdHB5
5sCWiO8I7ZAxAzIgSyVWbccgiR5lSV6y1BMbqGViZlfEd/JilsD52hL6d9KFp7wa32q/Mx4RenNl
ST7lY2X6rRT+VaqR237E4/q3ts7HsJKNULYKSnu6gfSi3si7ph+mjztZl0w92gN9ymm5TcWNY7lI
Dhaar65tp4Uz9nEPsy3ZZui+QJ/v9L0ryKGi4YCgGFpQW6GM/m3bZxNuF15wB/8+Wpl52DzmFhtC
v6/il6GL3mNXib9bucbXeYB5BUEHNdZoRJoPyqeTBBlImxSlUKG4r3ZY/0CByv2SewWylKWWPRas
/ysfys36Py+owIX+vqC6hoFsjj4vqiymNM8L7m/7ycT2w7wXtfOI+rK6kDvGvmxJ88JeuJGbyUFB
4IIwU3oj95myNYvqn62qhpKVbP0cK1uRctpD1y+v/27854BQbwKiC5U+HnKBRmTeQP7MHDM4xRoY
dHlnt9guIcfaYa0uBo0ke+wByNOjeqlEbf9YkpZboszdP5ox8mXtuFIU/WyaUfk8udF0g8eoCmeQ
oo809toNQN7Loh04bPtFI05ToxXPllUswbiCF7JI+wVNaO8Mt8asutPtR7jMd8ZYZd/HBiM+t4nq
e1QjrV0dQFYLmth5hF1xFyl2swus0NxBeb5R6yJ/sRQEHNm/ayfTQL8W0rS19gq7eyIM++TUuv32
q2s2O0TKrtAMtY+uLqIjRV8qK6vRnZNJxnlaISoIf75oD+D155Uf+d+TrsfZyWh691XPpjubH+Ur
pNt3JxzsF8BS7cLL/OnZZ3+yLG27e0RgAH6dp7f3aQxjUrTVcFUVaJooaJrnPCeY1TtVeEuuR90O
rdkc7d50droyeDeeSzbSUAq8R/pexSwRx5zRRp/Wi4po2w6lcwvPXiHeME4XVMqCdVHgOpXHRQqi
0m0eakLTS8AM/RMLlwGBYtC+RA6CWXXZK0BXpi/8JdV3NgAnkvTOu9Xj8tIW4U3ANm0nev6cjuTd
eSxGcc1L8QqjTsPhxVShrmvihgz7HC7vCVZRnw2Ng0Zt1m8GYAAvYWDtoKKGD317xgUu4Ug+xjvC
O9MVKxXIaHWXfDcF9FSEy99HAQixtduS5HIabHTC7wdo9eReAitbY/8S4BtsP/Xe1L4rSbxpWxjC
dhHruxHfNxRqkvYuK3xjY7Rqd3DiMWFBDEpwx2GJ/hy03hQy3qslpo1WErhAFgzNMgDUxNAV5+Mi
i1DPwKhWVojhIA2aoxGUlrdqFnMrO33cevNw0I/5IYl+m0Z2dqMGxVS1SPe6grPz0LPH9WfVjhZ1
ZQgjbvaAiwoEbMXM343wpZ/C6XvOg5ldba5edTHlOwBU7s5UAv2iIIIyqzCJ1zqoCI0yJnfdH62u
Fo9lZiablq/ewTLK/qRoubOC5jmsCr9SeSzGGfiG4V6i3CRXz5h3KbK+aqf7z6rP+nrS7mXpAyCX
RvXHHP9rnZxEvsLQpV8yg+S2HbnWylGN4KHtRH3bZLBGlTh8kFW21dzUiTaesVoIH1yvylYWQodb
2RhbbnZjxigeyCJMUXFf2FvTUeN6WQPphstwa6QT+K9GaZDXwDwBaZ8vIHwQztSQAOncYfzC+SQm
3+XVZ4Elwb3eBr91a8cO7J33/1k7r+XGda3dPhGrmMOtJCsny7lvWB2Zc+bTn0HIu+XlFfbadf6L
ZhHABCm7LRKY8wsvWmQN65yEPK4pbFfUwmYPYwzvB9FMooH/PzbGi8E0tbOrZMjRBVvZcOGmiS6Y
uV802anf+/Bphs6HIhG0ayawysh3//w+UdU/7pJ1WzdskhOkHgy+nArpqD++Twq27WMWpgjx1r5W
kALVhnzbjfbKbAz1vpi26yPSm45dv7emsVtrGhOR9fRa7/8Q+ed5IpLqrPb0+w6/5wWRVK66Mh1n
qNrlaHM1OPeZzl6uWuPQ2+aA8SE94jDE+bCSSKHNPg1UZswuYCiD8dm2E3kBRBqwp+EeoMOGF77g
CCiV7lq0xEGv0GTgQVHOFcMn5dfWdgNrxB5AJaOCbFo2xkaNc7KGwN0GWngfpKFzEl3iTMLgcNF4
I+JTvwcUA6QNtEgQmE51B4ZNxc+CBSt1Nuy9IwmjFSs1HnywSTvWDxEKiuq3cuzix0Cxf46QXJ9K
Bf2tAf7XVnEj4wh93l+osVdt8qxzEJv2NpZWGxfUXPKHKE9XUWJmL2bahXujwQpHNIErqzy10Nsp
+zR/GUY1mGOlamZ5c5TilGIHJbsFcgomX/POyJAJxbyr0o9xJcE+IHMFdUzpstUwjl8NFR76EAHp
8ozAfmpy9SI8VpPWnEx7w/IBa3ZzTVGMl+ufI2JUdBF8VYDPdLmyHHHA2ZEjSA4hOjF36Domz7zL
fggwh6q+NXVTnQG+WvratVB3VvXcgFQSG+cuzpRtWAYWAgeV8SpDgPV7I/muSGB5RASfXt42A7gi
y7TQSsyhBvlJxBI8z4fXjvwLVQPL2Kl5ELwO2jyQ7G7nimWK6zfeHqvEfS97BVLMYNhrqZr0mFHw
jIZO/eUp+rGTrehbifgacv2O+2LD0Z2zKI0ehzZQFi4/zDkOnHqZOlJ7MPxkWPe1rG4HbKh3bm9k
68wGTQgQNl6GpRfc8z/WLFptABjsJWa1ZA0+HrRiGBeZmmkbT5aGV0Sf51beO0+N65aHnmoe6uT0
6y5CuprfEzY9uPoCwu3vMDkqIP5NTzAKEFytRm9PhEURss6R84tXe/Si8ytUtLF88+IuvotNm1RE
iMFyrETu3Isb9Rs6XrEnm98DGX35EYuRk+k56raqy4APqxYveDoeEzMyvydx/DOVuvLRKor8vy19
jT/mmaZHlaNouqog/47Mi6J/elTVfaRYiPsOT7KROOCNnm2t4cGbwoAz2slwNI6KtyQI85kp1c2p
RU3tvleVF9EfjRGcK/QT8xKpvbyPNmIjIppBZXxsilEzq3dFkN87ox3vXSXoln7ZQ9khpznvyXa8
ackISjWH7eXYm9ywil+VmX+Fpmi/SLZCqb9Tkg2s9F91Xck7Sa7SRd4gzuVb6aXSHfWhnPp9crpQ
97XhS4tQKESyTqb4Inb0oA0wPUUsZS72+2L7j8x8fwhg/25MbGhr8AAyHExDC1dW3LKyNMCSHzCy
KldtDkFpbXV4RNdui/1VSlIXY85uL9qul3V7rzeaZe2infVpQISYuckUEVjDqL1L7J5CjHlGV6y6
L1O9vG8QZSBvZZ6lsK3ufXir+wyJ0UUuq/LBtmpItvK0GZLlyRoy6H/UWE4HgBZ/WXZxCV1bek1A
EcyjsFTOozXh3xCe2t6mAw98n85v7jrdNDz9VwmjZdQG74TqUre2Asxbka0Aa4Ew+GtZBrASQSyu
JBzcX33LfGtcLLWCAjtTBycs0T04qb2OIxxJxaR0YPenq6W7R769fgmyta65yasDkHo3mH6JugnN
XhoepDE/iVpiWrpHKzSKRw9tnV2nQIYX/V7qnVylKh41xNtTB3IuHMelXtcswVnJ76uh+3i49UGC
7+70rNRmIuQ2IJqNjY1LjjfEIu0qSodqEt87kI3uWG7IvCgn7XCsUjFFRn4Ge9Zkm2C1stP4gq61
sGkOfgkDQ/ZaGGEhwrNDEvYXdGPceW6n1RMqRe6M9GDzKvuoqSToIn1V3epS+3kGOadaDiiVw8uj
Fmp4KKhqg0sGy0PRFuHuHepS9ffGCx60dkzDX0g8slydilV9FW1hykT38tTK7AABAjO6F2MJLTGm
TUWn32PaVHT/8zwnKjG+71IVH1ewnGgOQmPKyJLqE9JzqsBss9zHU1XAQFGVBm4b57U74y+yecAg
asMy3vtlceK7WfBGLgROOB6ax9iJta2sAQRIQtV6sEvqsROB6yda2Xz7KSAoaKONaipdbAWsDvo7
wbb3XPvoFaw3CzUe3rLC2wVOXB8qOdJWFpm8GYlP7xeY+2SyRsbA4y2LauXFaqJ8UdjNeNKsfFiP
mppvNBeAYyTFyAKEFJBjv1J2WqkEB/hu8Z2Mv8QLnqSQavhM49BAntH9r0NkKewMBx/zgp4nTQEK
1ytb7d7yIzRmET3+ZnVfWDKjZIJZFnacaLOgmtHn3c7C1KhL/R6ODQOk+t7PdGXoZ7UBgFoeDPPc
dvVbmTv9awsOfWmlOrlGrxxea0VfoGLjPA5xh6aPnQVzudaD1ybDRkHjz2Mtms5Ygs32uguivDXs
kOgBe/aA75QWr5MaVIeIInlH5lPyv6dG1xx1alTLKEeUKp9WbOYYR5cRWS4QeYFKQZg+cUA/boFW
bXcSLWgfUOaQ87UziE1x1Bvb1LOclZ5XPBlk+F3AuZpHwFfmDMZu96X28vuQvw4P0vIdtKHMnyGe
uhu01vtWjwq+g16gP8nj8bowwJeDB/Wzi+bnS14r47pJUpQopqbjIMcloRu4u47yY3WpZx7/eZ1u
/undZ2oaCWIcmy3FkVXrUx5dQarEHMxCegT7htCriyHZUIztSe6SaFt15eTE5WePLn5yPMYS60eO
N59X8yW+xQ4G1Y8BslVhEA7cDa64H8/yTDNv4YmMJbG4dCyhLnONnS5toMyI+2KtzlH5t2JY5Qiq
xnG8q8n4/qRyve2bLPpSV60+B9OenoEoqOuMfccavVmge/aUBkW08UsyhDuPRbmYhPBvRBbUlPGw
8q8l5txIgkfohTNRmvZxdn2McD0VxWgx9ruFLPbnsWle7VTWf6lkaH/eKEEj0QzeXKbGP13+VOUi
fePqZt5bj5oqoWndDFH+EhvI9vhjtOoKJLhBJI05Gq6clo1U7erpcB1J8aydi84urpAIGgd77iVG
j9fJeFApYe7yJDV34qz8ffZXza4zECQca3xmar5NG72ZbHKy1n6Ac82i026bnSIV1h5VAsScTEV/
ChLUWKdd0M8kR7gxM36ISYkUMMlCmRjNiPdJuJ/ztfRt7cmKc5b68UlFK+ZH03V3tlrxLSmwvgXf
kP4MEDO0YNC9oicNWF6TjQu4POMuiwLzUEOyXo95JG8iOfIPxmBkS32EPuP4+rOPpdpdjLrUnhQd
RmlTEkZKxu4xTbBekLHx/on0UVjr/IFkZHWpzCAJglLvHe5D75NIhAfXSWxbi9+TBiVzf1olorYl
0MvrJOR0yv20bbreyVWl7lF2TUokdhCvWh3hNIjtfvA81t5XxbCVfadF4XbMQ4fFLlnGymUtW/W9
txY5yAIMw8woBueag0zwTJn2m085/hudHMkonShIibe/qrgdvgDH6Zcl+ZS1bYTW1F1oYXb29OgV
CTn3SHG43FSV+pLWvXsUXeIgmk4SL0m8h/tP/XqlqvMm6cq7dLhEDSwmURKlAlLuxdntIPoir83X
UbrnCWW37NvkhxSdbgwgXGOvTABxy2zxdrFTEzMqoAlidGhkY186D17ZVxs1ibSXaHSWFOnMBxmj
4vvS7x5itacIBjN3rYBsBX+sandS0wfLLC/TdUf+fSG+tYo9pGtnwFNWNMVoYkK8UoaVkde/jGlr
huc5FVopNOmiKYXKoYCweXGzH9pgSfsKR6ODWOD6yjKw5OJwXfOqNnYWZOfVdkFymuUM6tt3HeLl
VEr8J7EkY5fpIUvm+/s89JMHYww/9qMjve9TI3mY4g2sw990dR8Pmn1Iajl9ihqs+sQnCpJ8w9Lf
XnRaK6/N0eA/IPGhqNU1gNDIz56kGoXxKXZIm3yTkB+ed5HaPAy9n69yWwuXolDoRokGVFnHHYRf
2UsannNZGabi/eN13T4WubYYNXwuWBtb28RtJLzEaraXYV28GnV09qZcZxvmWxN5obcugmUK0SQ4
FdjdbRA2qVaB5+iXOI2Rlcql8UeNI0FU/Upd2XhLswvJYCT6fp9AWPvU83EIlEkKnepDTFrU1hti
o8+i5ACaeqoRgVkURYW0omSkBmgsi9G23NRFNnyzUc8e2Ku7/HfOwcXVxxh51n0DCPkuRqf8rUlK
MMioIScZTAtHAW4ds0ja8D8MTBAky1NSt48iAgshNqxB/FTniHMBQQiQAW+KSzMl30SEhdBabrTD
IeeZtsBOqjqV06GTzQ63t0RZ2IoPuTMyQzotU0P90Qqfkj44ampcnMXLB6F/9vvUk8Xf7TR2a8Ff
+tD6PQ/V3va/vHwc2frz+98yDY3Kj0KhTnEs9Y9pOs2QgOLK/fA4OrhoKhgoB0nvzR1HbxcA481d
MlSoFE1nXuOyAdLVOFiElSvNOsDxyyZ1jS0mKsVCITexK1DionouP0ZWhAIkj6oVxJZwabq4c9/4
suHoVScMXJDyzIGnyGO1M3myPgMGeU7tCGWRqSV7yDym4WMEYfKsmKm75bmN8mFqGW8DSGIrMZL7
3KmkYzS2/cQ3RfjakZCmivp7v26rb4nf/DBQBHsryaxhG9IOLyHSSlhQxOdo8LpjhqYrvCI7O5aO
5a5Dpas2JbtT1J0l0A5F+9Cr8riPAzy9RpwshiJV5yF+H0vToaqQ86774aBiqfG7W0dKiLWLW38b
ENG7JHoCe1b3wAIpTvlV4dueqrn1og86msy6ma7MIm/ufTM/xGCx3uIEWZypriTXnT8fusw/W2Fx
30l+uOn7wNy5qWFcD7w+vfwrEh6sMz1eoVkWtL86lfctFZqgcF59EMt3tSaXOxiw9YmSGK/SJhju
IFDi+xu5+qnk6QSEp7CXOJFQfLAdH0GJJrIutosUhdKMXxUP4lE2eQ+6FqLbLC6WmWy/IGzZfrPt
IJsVXVndhWMTruCnKXOeAN2LY0L3KHW//e4Zw6r0is6fNdpjm+rOL6OV7tlJr2uq84vBcrChidR5
XStIsiS+vYJy6OwyRLjWpi3h655hPAmBaozxb5ChRKArg/RcG2jmMnMbduBpfVJzmzxaOgTfmqg7
2xRbf1JyImdjOXNk3TC4QYlsCwp967SGfyQgQY86a33sEMYWtBu2y5M1szgUBQJQUqRd2qkrkqQS
EUKYZ4LB1gniW5e/9nZ+xl82f2yz8lEpnfgEgEl+yiTlOfMU66iGeXUYjPLchXq6zxFxZAv3M5Sb
dC8H3gU532HjWQmG5WWQ6XuJ3LNzN+IN9taZZI0xRSuXoikN5snO2R6aatsdGxM/bg/TvjddCif3
jsbfqU5zUOrG3gAPUfZu6sh73+Gs8LUfUe57K6CP7/1iMCKJSbpmChFtx6++SBY6ja07PFEZSU9F
HD6xOqmOA4TLOcsnZYv0a/ss2zypTTlOViRJfvDe7e4Tu9UOfW+tjVj30RIwSxJ6un8vBvF86e7b
3rK2+Rh9o8ZIRKcYw8YJIqQsRTtQ8WqDwRij/IZcaU5m+ZllTHOnWQ6vtalpaiaSHo7SbFJvzJeB
kw/zrq6kjFKclu6up2DH2Sax4sK3cOrF8fYS26o092Hfd76zTavhXAyhcbKTesXuE9cv7Qc2b6zw
wvpbpxvteawx9ISiUi7L4G0s+R6G7HSGJqx+dfoDdPLuqYp8Z1+4I9Kb6E0u+ghXmibkkR5IjbuW
uyCZ5Xydz1gF5ed0OrN05Zzw0N+JLjHYohO56uB3z0UTcFNylJTyG7C9XTbxXMtIbjcddFEUJWla
gTeSeYu+hlJqPgbN0F0SxO7iqZVn2CoGXouygdxLyGZzyKz0/SyONBwJffPrresWdot1tLygtMHd
f8+0sCEYgvgXoib2ti+qcGM3rrMjf5msA13xDl0QVCu/1KIjpURUcXOtOI12acGUl+Etdd7Z4c28
zpIs2aX2WG99vv7rJsjsvZYNuHoMGH70RY1WF7iPC7KCyPHonfyYx/fIt4E6sMcEqZMwXLd6WW5C
z6lPwM1RqXPi8k1104OMR/ZPBLE3jZJWX8ISgxbT0hJE4dgYAqSS123eRHP8wuM7hSzqRsHmft0Z
0vTKgM5ho+74FTDsnSqX5k87Tx4U1hDziqTiucOnuUMc/5eulUefZ+Gb1/IJOz/KzlgZNOtyqI82
X6VVpNrdCp/E4SxbNrkF01dfZKP6pppJ+Cs1DzLKJWid+ObZpPb8ZvkosRWtUl1GlDeWBRJhexux
cnw8YFB4UnVGZ6nBvZRKQIH0N1qJ8U8Z1QuE0FiTmAgqLVs0AnfjqBkH6IzKwnc65VVHzIQciE2h
0lF4ZC8rGcJL4BsjQghysSVNaV3SqvupgMH5hvhDwo64Mu+Tqgl3WoDElJ20wzFxpu2LYXwLldx7
dKCsrvHcbVamxxJJCYb7Zki97w4wOQRMk+EyJFBR4hgRkjJtmxfSExRIiAimhbNdZMk9qhdw0Ppq
LVtevLFGhCqUEe4x/5fRapBr8+ToUFOCrvAgsQJQHdQALbO8g2QaOO6joevV2YL/GeUhlBVUvYpJ
l6Ov40MwFuqKCnJ9J8BdqIhmC7MLio2AfjXhBM4AiXkUo1UDN8sy9EdZblMAjxgt50hYG2UbzzW9
7TZNg8PoaCvpmxNbP6m69OfCCfVzpvk/gumZa+AMk7cSpr8qeVhYlOamDdph1bdRevHUziFf2VTf
TQeVW0QmfuJT9LOQA+upkPURzZvozR5wCMkmF/pkOgwK7Ew15A8VwUdVQscECZextPI7f/KmF4GO
YyJBEerO7NaXS8hGlgYPlukqIiw2evNsX699vVhsKisPVEPbjS+odeDFm+UpYGMSgKS+WD+3Wrx3
QueLFWnOIdDYX/vVw6jh6KmO6n6snJ2elO7WcmyY3XmkzUds+YCe1P3aiSsV0fx4OOXTIVinQ5Iu
2RwH65ydwgLst/piokSolX3/i/rcCBmbhQq77VKKcUuqneyuI/fN4zL2RrwXeFDrknHf8xxZy4MU
LuLCVJ7M0LPWboSDBn/yfF+V+BXMTLwY7YoFl4yvz+iCHkk0w1qGuLktOgy04XMPePkWTdPOKMk9
GPDl16LvdlAq+z8hla2SV0OQBtXXCjHsqnqxK6yBU0sPntsS6+Y2MbRz5PhsUcFCAOdfhdo47nut
TcH3xN66U4sOGx804kqNLSAZqoeEOtOsQDphI/owfDBn7YgQDuC/MzrA1k9qUQvk7GvXsy+exio5
UOWvsiQNgJSzcatLLAQRAOPpPkypiULqWAhGr9Ae47dO9lUABIAE0eewSYD7W9lS210zauY86u3y
zsRMwPADCpJeghFD3uNrjkct+zVZQoh3RB7Rd9zLYHUXz/QOjmF66EyFEgmWqFmhO5bdk0/L7llL
oxio1NJiNFk1ebVXPiFdGx6w22ORF9flU5Rn9tGJ9Ef+fhBWGOZoSKdnu/Gik9WQ7BnScxvayfVQ
sItbFC0F4GGKEgMhKPhjnX8XDdP35bvM6qJJxGA8R56LT4BS96vG18bztU82zJUa22AvphAxwG5B
PxnSXvTkHYJMsoEPTC01wCQcq9g3Tfx+Fmt5dJe11F1hMFST9Bkx11OeRPxdxXK7jHkTHkoD0wm0
XNGKUhz3IA78GTibprZOiAuOB6M0eQEk4T3ipjgbZDwWhWiGMvZoR/Ob2RiTaoboq+1sq0YQ/rLQ
VrF+rPCwiU2q8D2OjTK6zlkB9U13tbM8DMZcQyzw3udTrwZriNcSW8tC9cazjVQoKYQTCNZFa8g6
r2mQm06uoska6rjutdHBb38MWkahtYHQ4tgkbvMgsraVW7EWm87gDlZYM06nt0NtHanyDsu2Ceo7
0qaUKHLLnnVS/OZGfvTFkEjyI+pXP/O8V+Z16HoPYFGCOxQq3ZMp80cRRF/ZXFGAb9AcVRuDV8vU
FAeE7kDVGg7ZgZkYUnvL3OI7J3WxetaqS6BXXjiXzVgmnWSdQidEolzG4Q+nRuxq0lFBkywfyQfo
kREjdSlp9+JQ+ArLAt9slujyv/eVdQPTpFeLTR+X+jWuU1CW7klFoV7jLHPU2VDwUPQtQpzjzHGH
7FHxzerSVZh/9En2qGNz7USydD8t1N2mUl40EKt7EgTutWnkCaLaQxcuEzUPkWhoe+kuz3yE6OU4
phabfUdrPduFKQR/vmsBO2a9vzfgkmGOFo8rw3HtXVRKz34IAazDlkJvyuoRRdPyMQONlCMleMw9
qXx0NBxdW6zoeMLStKkDr5SW1Ixbu0d0drtDmwM/TUPzhzKO4YuXhOUmkJHbLRwvwp+Ico/eVcFa
jEZ6j/axr+egVxh1JWNBxkVC9EmXL7w/gLHQ3Vttuo99mAImG82dJY0ABltDWxtaBY/Wlc0ngzrn
OgHAhPd4Zj4lpBLWIPHlBXl9RlHeXeUZr3cpsgxSLH6Jj4US34m5qtN6q1zJm7vr3AbQGW978nxT
MCu8CjsCkPFiFN/7YKnDYr02gWnxwkIYYCmC0y6mvtljlCOCZQ97jBKt4dV1bt/jyUNBeyWCtbZW
ETm13etobFZ4K+Ari5cen1kOsIMtWkpC4keIRoS8qbBGK0TB14bltKfWG6wl0on53o52oE+CR5yr
W0XuHiXFah+Tsn/24SgfMj3t10Wrg9zX+u6EP88GIQ5nZ2lSYF77auUrWoL58drVQhw66hSbXQRt
8AZjxwzQ3N8iztCdxDXSEqov++dgZaf9PMFAkiVeYKHXEsY7z+uVS6L031OSU1/z3FdnoDyMU+Ia
4Tro7W1dj8m5MaKnRo68F9NJoXrpeBKGcO1eygjFXXLtw1KMAh5AObKIna0YzfTyIamy9uwFtvbc
fK2KxFurPkTDvEPEHIUH/FKlAl3vkCInYkjjsHVyVHWwzLH+c4r247DVEbpQ5x8CPpzqiYKC+kD6
wDMu7tB5zyY/HgVZYLy94z1r/LXdu3G2FS3J6PRTiMieaIVjmh3x7PouWiU/9F6zAryGekS7xrJo
dnZPjU5cNaxHiJogUxYhLpanwZXfD7q0saTOO926WfDn29j1nkTQrR91BuXOH6gUfxrIvFBGIhy2
wC1YhJCPYK9j2pjo/ed2bsuG0SgV5SmKrGXQ1cObPZruYqwBNQ9KKh9klXQX2OmFHbJH9ofSR87a
z47iUMS49okzZLFsvt4p73CrfO/DJvE/o1mCdFELoUQE3wZEcDyNdo3kfRiNIUtRwu4qshLkXq9X
rSoUqSuEssIG+XwSLMOYInYbvB9g5KfbeDqIs9vALe428CnuX4TcLj8CiI+QqOXGt3mieYu53elf
hHy61G3u337Kv73b7RPcQj5dvkIg9f3j/+2dbpe5hXy6zC3kf/t9/O1l/vlOYpr4fSjtUCwbP7iI
rtvHuDX/9hZ/G3Ib+PQr/98vdfsxPl3qrz7pp5C/utunvv/DT/q3l/rnT2p7YIY0V8vm+TD5vwTT
11Ac/qH9YYhSFLPw5XqfdW1jJ5hdr3JtXyd8mPaXdxCd4lIfZ/39J7rd9RYjU3ceMZD94+f5v7k/
mxm23p0esjq/3fF67c+/h4+9/78/9/WOf/qd1HAgjKLDcev3T3v7VJ/6bs3PH/Rvp4iBDx/9dgkx
Ek83/dQnBv5F378I+d8vBaa+Qc0F0Tw9HKpj0/vWXQkiHgsPmnhYVcdeTyuQOzTBaKGNWdjuQrKr
DO9ltByhTDmsKKdhEdgPHpg4wCvIkNTlVs3qXl+IYQ/PMUx0D2B+YdCJrnZ04l3hsArM1VzFsBV9
KJ2iEk5NxZwyA9BLktM7g4TrrutRPZuhUE89HJub91OjHyNc5qZecVCt94m3ruvsKcLFJ0Gal1X8
FRc2aYOGuDFPkyRaUZMiHyUn2QVU5lov0vqo2WZ6kci+7A2nPosxEVXwzUUeuewXyhQhwlS0Q2Y+
yZatCEHqkSVSytKUq4qAOM/AcOkhYMHpJmLgX94dhdOzZaguSdS/uLMzePtWdb95qUYGbqLsjyCx
wIFNdH3RxsTOh8bsvA/fBvTfIaYuEZL1hKAwfp0m5oqDiHN+X8XAmHGZ6ZB3sWwGgFiGVAHEqTiQ
JbRCqDMM3Q7XoMi28Wqvh9WHOSBP/xP+oRe2PkZxvSbj8Ff5KXtN3TxiTo5G4nQWV/GsbdEy/dTP
gihYsD7lb+jThL72923kLW/XEBHikLO9nTXYKq1ufeLMj612DQ3y56d+cZG8sndlPppbMSi6rLhb
JvIwyQJ1BphJ6oTGdNBK9NPM0rn2i0HRL85uB+B15k40xzZI4RJNV7Epprhl+D5XTKswVl0EWolT
UZL0SyAAiFuGo+rMTCzWz8wjSYIwosRfLRBq0nZmvwydrD53nlyfSyW3tlZrP4quW389jo+ICtns
NQgVhwQ48tLUPcxLp5mi73oPcaVbp7iPbXnD9T5iQM7HVzSBKrQ5oemKM3/w79/5up+ouyZY+3x2
HbueC86uYO/69QDaoV44Ba7W1HC3cq1pMVpwRVJtpQIX+WLmSnL5h/Makyt5LsLdumz7Xa0gJYBA
AvqoofbOnY6kBjdZeaJR3w5aXvVLg2y+6PoQ8pl5Lca90IaO/SFUk9xOTBdE7MJBOtptgi9k73JA
xhClq9g2d/4EikAcX/6SZBLeIwUUh98RvqkoePF0OMVtPoF+ogTw+VJ0WqOf7eG/GiRAFjh5vmOD
KgO5QNOjcjTl9vimXAKqqLtb9s9SsmRtxnU7E335iOIrW4r4UlMNu8YBteiwhq2rhVHl1T0W5Mky
qMtw4RshQhggBVPgILj2dK5T3ufdUKIhT58y9TWQuv15RY722hbDn67Ty+EJjVJv05pVt2/hPu+d
bhLiEe3Q9bWdrWL7giPi4jpA8gk8QG8133ytDijcq+1clrx8cbtCk4bv1/rUhyGXtnPV46duUw6k
laTiTfP75fHhvXJ928AmGufkEJQPbxjxYvmHN9L1JdO5gTz3AD3h511bc1eiYpogUY1cR4afURlR
XuEQ/z4bgNtXs1tbDLdddJ3xqV802UG3K5D/r1XX2Igi6+x3cc7Dcl0PpMPtkLrVe1P36lkDTGQv
BkX/dW4LG2fujeV4d5tGVt1dtHmhzHUh7YH3D6K0oNMXqq4FASBgBelxq3rTBnQqtnVqYZUepmxM
g6rYhGNcbCIttuVLZ5A7kBH1nIuYcgqMBFVhmKRfG6puO7U/ii7bx4aAxWgnufNKkZO5g1TObOyt
cc1rTjlBZlVP4gyrvIU6YgVz61cNvgWJaqxElyMDqp0pfW6scHLvoPgx/3YgrcdPAup7EUjOVBmY
hgMdTyDl991EXzXdss+wfJ/udvsAfonuFH7L17t96E9j7BrxrYHBqm7GOChW5KnRcW8SzKIlrAlU
1Iz8Jum+2ajqzUtI/WdM595jA80aP8V21mvJbeLCP5qeQgmgqWQfXHtFOin11hoi9t11uDADMpIg
Hd77MohVWV/ESzHjOllcB7l/knqFjxbkdK0yA0e5EFc0e38tQj5Pma4NtTbYiRliFAHyRaxaVm+i
Uz3pz1e4f/BfZ/4wcWnMlaj46pshuh5GFZ+KMqq2vepj2QTP5VHEhn37OVZuR4MyDdAHSUXY01J4
JQnOQKW2EmSYiOZEKJBxK7uOCraBGLVsgA5iVMzNGuqQ70IuLteZ69TJcWKzVcjDOhn4AvzUrSlG
CyRIrqNJlu+CUgfQVCmrEIgHcj9o/SNUAoNnOrsN3Pr8aRQEh7LC5g/j0SlOHLraeh+Au/FjpMI3
dh1F1NsEcYtPVxK3GCazYDEggm/3jqcPBfqqOhTAmjRLx/xkAI4XmH34Bg/KqQf5zeMXQLEw0O8A
4CtvhaEAssqHhyHr4OdJUUwl3EN0JpUtip+ye/DiUb4oAX+w03Rx1bROy01PvvffXdXF10npJcmy
sIZNNkZnY4zttjCzwWdhkyW1+0ANvBfU6zZeQba/tsPxMSuyeV8r0jP8ueyoIu+JOytRkBZZO5u4
s4hRB1lGfhQuKUbFJWHldXsxGujyh0umWKWKO9l19oOSAsbkLnbKumo1F1mK6k1j++YyIWH/LI3B
UbyHbxExwM9NHljG0q8MNBf1VkLBDOWsYiXWySMGQjsdn/pPa2VIlazAR1nWdkb4PvreJ0aCqvww
MvS8fmbXpToFnzU+JLgZobWAUxsqOnq1xd1M6o6/mxRFvYM4jKm1gRydH0zJAavW29m6UuzgIg4O
AI88AosnWmhbqNgB1Dut1Sscr4ekXyVN1/KQZcLI9/9iodM9r4NAWWUhHKH5UMvbvG6sgwgZVLc7
mva4uk1Q0RVe8wSFVS8mQGXGrdIogmvM9b5jdMqzzL9eRFPK6uQPFD7Fp7CA4a+dwjVmIlYcQE3H
C7BN3VKfLj9KNvpNeuQ9SPFCDuX2IWuq7gEfeHUedIa/Fn09iNs9qKgfSIx3D6KryHSkghL5YE1d
Heh0jJlMVpFTM2fThxnbqxgT4TqC43MngbJTy66+HRL3De2QbudgibMb3B4UujgVBx7vklTvbgGf
o3CCeJ8qYkTTzWqvmIm2zF/unWpgQC8m3mKSLBxwIf89Wwwb5fB+seslRDtPrEe5K73VpxCzknmj
es6Tb5T61mkcfWu3UgB2cJQ5FYdbW4yLSDFsxYiJXiNF27xFXodEKAWJAfNtdEZEkLiGOLvd0hw9
SZv/5d1EJHtUf+Yj4bbC064/WaYULTBliP4fbV/W3LaubP2LWEUCHF81WpNlWYmd+IWVZGcTnCdw
AH/9t9B0LMc7+5z7Vd37wiK6G6DiSCTRvXqtNQ37QMDW8/EMoi6ozoGDYvPBEQ4ZGGyTbPfRXo57
UeUWJLYbqEjTIqN/Zaoa7iMWSYCTcm8TYGd5cc28WYTNNOxoSIe088EA2SdHGtXQT7l0zrgqUiHO
pR4FdhRd0Jh5m1KDhePUgZo8VGCJXQadBMtAkH+z0P4dL8HxMuEnwkC/StP1hUdbDJs2zoFTqhuQ
i8nh0nimuKIRALjK8EoHnrgSCCIn3Gfa5rcAqk4TWOPIi2p9dy4itq/t4HUC6wFhgCQMfuQwoRUt
X3tTX20oHtjb4tiX3t+3eLQGAt7lthcKqPtaLaNeqDsaTrLqAEZz4yUNDT/jj0X1lKfZ69XAA14j
fel6Ow59TKBuSo6kja/5FlkM5EgFXtiV0WbliWwxVHhGbOV/je0dR6PciQyhnkRRNKQDj90EOJoy
Wn1w3IZgYbY3woH0UPPELb86jVDJvKCrGMUm8LotHQAfV3Jopw2q8OIaQoP1Ysb+Ahzm+T+8NNfu
ggXFZtyPrjQfzf0f51OEsPH/9eEKb9cn520NgII3qMu358CJ0R8gwOGVgnw4XLho3jn5hlyjMyMC
kYAz/GhkEu0TjbFeUHTnxlAXFXx8oIPkjX2qwnbNGqkeChdNHnkSgvxV/wtT1X8NW6c5ziMfZbTW
gFBLSn+ONy99uvwP3gwpsXdzOz0XqjTiWoDu/g61aki6dpALbdKq2QMuCG4pAGAfR7HMYl3w15bS
TIK9OxZ/k2sO0opPWe3H69ucCKLoC9VHr+uQw8z+L9e5XXv875+n6ydzCVWxel1nDrQcWrbtwe65
kyHH+1bW9/yoaiyDV6+MHzOXJ/sRLcCFdpBpIO8cQ+E1mnLWlgzQS6KnUCStTUNjnExABCIQPsm0
Vmsyknu+IoWPaEJao/kKMl5+DGVeuo9WCjifRWVzdddNcm3a0EhcIqlh72MIxAG6jXu+jPDIO9I4
oPs7+ZHLUf66qqW8e32vCcd4hyyfcY8fSHT2u8yHroAESeubzdQON27QmdOw2V6AeceeT/Ny+tIz
p9rRfJpFEyx8fVb4poAWRc8nx9Dn/tFlyoAswYh+DlBdAytRH6c35usPQ3KQTU0OBJAntNb+91ha
OIujb54LRrTGvVYg8V7SmQ3QynxWaFuVGc6Vzv4Hcb7nQ1ccpKPCz9YfuLFoyADjNYoYgNk3ziyy
N6KP3vFoZYAWZFBNSEFxfrK8qHpGr/HCtnNgnEebA8CcXLk2QxgkhcwLUqI0dGq03oMjyQCAeSqf
mYUkPLJA3om8eKOf14Ako/2QeOIaoVnpGYcUP1vIxgYBknqQqjK3ZeU9tqHb7N4Noa2266HqCJxG
G8zeCGRll8S1nSMxXkLL4+Io3h2IBDPUNJdtbMRrs47ZambBHBM3PUIrZp5As+jg82yeSiOaPzpp
svYApVlVfg111qZT29KK+aVCo9W6q5Ansx0HkjjaFhrgPq9Kt51DyKGwAFSEgmJfMfWziyA4jtQw
v5hNsTcTYZ6sTvrQmnpW6BW7SO1SnTROljveSe4F8RK3ULVPDfb3HGmjWQvodLtc0jVvHyaLOgBC
AIupgGE/kD2TgVZmndrtvNTtw5CbPmDiZfMHuS1XPltB6u2KBDLDsd4xkoqcHxv9HaD+6Nu66dKR
0VITcLe0X6RwYL4RqRiUjvQG87bEzXGz3dae9DITfqcQvBmfkEJ7RkOl8UmWCsqynV3dybzJoDgC
zjIAH3/8HjDG/kPYREjLEBWQMtEnw0HkRWSApnD5yq3z90NbDymYvBR8G5L3w9zSBTxdAmO9JGLv
PAUeaAz9L8C3WuE+smSF3gU0dGZNBQZwovtGbpefKLodIWbV8OFQyr+z0rH3AhRPB3SS4r+qNioQ
7BhDCR5lbfU5ikpICZFX6RA6o0PToklq9nwcu7Hke7f/UUF2G33ROo6WozGSSB1aocG3rCK3XERp
n6MNGgc+WcK4G2sk7Cc8R5a9A0Llv7PMzqHjV1RIfcZ5fmiBiFpCSQayDnpS62fBOu66GO9WhWfY
p7oy0bU+KHQAajJiPQRrlDoHIuzE0oOcDHkds28ukzSzExrwnrHrLL90uRbqLuPwuesAR7L6Uj2H
dewsQMlePIde5i/KMgqeOtFCR8VBz27H0dGEskGwtzwtcK0ZG+wkCeehRVQPFXjnyEvDm5eC/6dz
syyKl96ALbnU3Z+8AzyGNxCTiuPAO7ma7QTlM6DYFWqGhyGq12QbAbmcoN6i3XpK3peQI9Ar2Gjo
WgcWa9Z+Y1R3oE/x1ynadr+yNHlq0WJwMfuanaG4kC3IDpl5e5VD7m8XaFAv2p/xamZ9Cada7vEH
aFeAa6Vf0d3WLtooCO+BBZweK0NeyB6xvIaMsu0gMYaLxK3cdDbgRBI8m8/xCxfJ+NcwReGixG3t
0ldyuotB+Htn2nn0iO0gMPRuAcX0FybBf0KRoDdTFzcBLczrmzX4JtH5VCixAoVFhh6oDFmjRktg
khGtBtlaKS87AY3nnYsaGglG5OBp9nYWFUiVki1+O7t557NkLE9dAXKsOHIvAm+vO3wX+T0d0MRu
3ztJaG7djJda7ui9g4bQPL1UVe7vKPYWIThyZ64DzCn09R5B7ldcrSZL1qEJ2H/ZonEsMapq6fRe
9kOOyXKy1fgSQTRwPTUQB7lFtLpE8h8jiCcqg5hqHgv1YkcGGj4KUG1uwW6T41dkmOIc6h1IKwJv
5YBNGUq+UiATS5sTT29DyB9C8B7oQOcQgDO0g7ARHOQNMh8/GkiUKaNq0BSi9zTvpum1UQMeD21z
knGa/2A9Er68DqpHBWAiFBANthmnynhCBmuO4Gj6WeQKxENugpaoAvVhixvtIwjMv6H0bB3ArCsf
waOo7iNvvOMFPvbSLFW5Afv5sKJYOnAz+wYKO8gL6Ol1F0/oqQRHPzalD9hcLvsJ4mwAxNkrqbzx
i2yRhys5siNTK9VnKOitqAUa9KjYDnfCXlGXs888a+G7LgjeQTkPme3euMahUuvIN0oXnTKgxaWD
cE1zbzj6AKx5jrsIToGttRlaCrrvOe6NqBRoD4XrnvZ/Oy0iBZIXtMOi77VW4yXW92uQfTmo4UA3
GbfcVhY/p1AW0GaMFAhccZiAuz1MEKzIfOXdkYnzCH/bDyFFwsdDpoS9mMDCsbrNvcXRWZS22+Rt
qQ9hqX82AiuHPhcoV1iykrmzgthw8eBUGTaadgpJRwaNm5bF2GmaGRrnO3PaOXbzfajyYMN6c1oS
w3w65u2FbDLop+WNev5fbaaeiw4/tKbeYmitrGmHZQcG8BUVHm8E0XPZ8l0dU3SFuwmH4TNVLWf3
zB39z/O5vGlzjiZhWrIrO3fTl91nP16B/HLhsDE7DarvxTo10OoJ6vqPw1R3GUNvIz+C3X1Lo7dQ
qe9jdDN7s9OKNCI7RbzFkx26qu35LZ4uSaHBi1uDgKnSrNV0KKvQXbd9M0EY7peNzjR/5omVAWhs
KcbxwUuIfv3XedIf0BREkUNaR6dxSL01FPfex9xWlCBe26Ia9Zfb1+6+rp37+e9BQ7BeoS0af4Db
vwhVtjmMTD5JHL9NnYfk+WBDxvdbGEEDzYLQ0rqVuLMRu0DV8r8AqO/PEaDFwLCCkl+TlbdRnUO/
BzyhFEWTvKgH+4L2/nOSbNPTa6nEii2oz9sF2t2qVJ0aOyrVIq3cEVoaGEcT6vy9QimRbIa2vQ9E
1/UadystvwEPuZETtlBZRP4N2GsO4qHkp43K284oFH+gwyR7b+UNECO72Rq016GEaEaLvIAUYQ69
8tUA5vwzHZCtBkaiQc67GEMwOFplcBZuyu+b8YUC3pm73tqAzjZfku22BnJywD21njevQQ63sIIT
i/CqqS/VvV0PKKBsM002FBd+d+Cd4wdKrz30lPE5yFkH+BlUdocvX8DuwKAEShhNqwZSw+bCWYk+
a88+twVI1mp90AFkogA6JN57E4XqiQArO/PE39e6Lf/7WqqUX4I4sfY+EwvPddpHOiRWaW8jK+wg
voaXxaUsQYrEpsDedWYmH/s+Dx76XOgc1ZQth2iwt6GJ6HmMxBVq8YX1Gu2hHeehxFbmY/TtejTD
1OuTTdlj8DBifRp1lfUc5+KZdG3HAa97dcrFjobUuhNMHlRTwfZIPTx5EkBMyTrQgIIEmOnRy2h/
iiHoNzf6IDrcpj1QU42DZrBl5wMsbbX45dAMmosO5NdL3ZbSl/KQxD1RGJT4xCVs0Oen1zDReXUc
cJk80JUtyDhDUUoAZAGc/oPIe+iuZOpAJjpUYHXaelPKQOaIsFk9MUGc6XTqkBpeva9HO/HqjVX2
7h1tJVJ6xNEpHcDhGK4kBLYWtE0hG21L6Oxmu834YKMFbFT9FqZfdmuBBlBAhkAL9o40DM2i3q4x
MygxaDoxtLu+EoaVqlk7DgNFZi9YvjHQP7lpdIF0Sqt8gzaDdFPraurNqyL2Y7SAoEFJL16iT8lb
f4DJ05C8FUqOs/eGhic4Paq0Yp77wTEvpb3phG9yEOBhF6CLqCqdJ0iwd8vQAqO/31vOU9ixlxCs
S2dydpItQJLHPtU5tD0UE1syi9xnJz6gD3dksfs0lma7K6BDviKvE7XGOgoS1NH0BUKvfr3AvOTo
fbgAionvLhD7rb8BlSlQr2hzkUdHpEsMkXahYe4A0KcstszSfm+owj92oYpXrRNDlhiNHBMD/2nn
GPZmYKULUosy/TwazYUCAKD0QHYR8fNt5oRGo++1hU1wENpfsil3NtKJ8LVywFoP1VPww8T42vUa
7HI7kK0YkeVNgmJ7swdxM2xqACWR54rRfPP7VBoaBKbUc9GnW76bqx6TGF8mp4uaatFpfQo6uGWH
RBWdNgkgWFIfbm6yqSmCnPSARBA5Pi4xrwNRyuWILPSKs8aFotqvw9D17b6vAF16M0VAIx35CKK9
1a9TtBz2U/suppTxuE1l8J20a8CVzE6NMevczNI1rtYTInudbymILHRGmkKQGmInvNvczJHFM3Da
ocj626Lv1rvZf1s0gshbX7Sx7y0ZOqf0noI2IE7ou9txTF/mLYq209mH/Qcahb/07gQ8rY4Avoxt
4mREtlgPb7GeXq0W8cu8AyLvvJ/p62EFgJN/SHheI6VTNNc2QwOfaUxoRslrDzzCtfdJuehMB2HN
36ms/M8W7p/I4VnhcUqa5sA4gJBp7/Er/ubDQhjS/MuQZ6ixhz/1HKdmr3NCywiPkBJtDlNaQrRr
UEuVl9gVI6P9InF/XvQgcTk3bQ86DzPC7kvk00vrgfsBfJFqmbXgcvQGVa5QUUnOgB6PO9dXxpZB
7u7iW0GNnQ/6sHgAumV9eRUPD2Pfsi8fJlmyMcC2apcX2YD3wFfM29lDoHKoTuAFEv1BjbdJnYI/
pc14nyk/+5HyFJ2UeHt7BL9mgx5TRAjD5E/N0N9T/uxPEW9r/GsEmtgg74Uu4JXfpZ/BSwHhYg2D
6NYmqltPjmobNICJTwSoKIXp7kdwbM0wh7zigHpCDWPDR7BXdeDb3Va86KFmaLM9ISGSIp4Xpfly
RYsqoCVpUcJQoLHTmxftLMiCJRAtAbQYrymmN0City6O0DbADgSKVfMQPfTthXhjLZiQOwHDijaR
XZuaxCyOtMTbOmRKHPAeJ4aFPzPo+12AHtF4BZKP6Di5LD23jt8uOyGKH53ep8sgeFFQv15l2GjN
EY40+4UASCcA0m7jtgkaqN7yqaADaM9llVlweMZCUf70ZnTAg73oLQNbF5qNok29YOB80A/kyF2V
44T0msrzM7SRLfRZg++tq5MRgKp/OhrXwF5COyJk1OYZaR/gW6wdUVLZR8bBQ3wakarKy9Zsr6/5
nYF7+WZEgfo4VhYYwHplfpPpcxIl4CDqhbmMAwWJTeCbjmhgvwUUfbxuMgN4PiPxt0p2G8eU3sFV
oeOtkC5JNwWIFIEysuLZHRvMO8T494B+KE03GVrvdhlDEzv9ywCzXnOg/5+7EUwfNzu4cdZ2lorn
P8S72s7ioASysQUXWQl6jyxt8CvVOUkam37ULFA2du70M2EZVNa4sN1cQuyy5s8tKi+NRBISyYF7
0XTVglg2lZ+C0soA3yENbdf+z5NqywY4r1AnJKlK0N/qgwGeSsALoZ8hp1827UiE7UIRZgDsyYSS
FtiNK8uvjwlkKS9CH4rRWbdVCXZ3PaIDAP923OKlU1sCyMSfO9SKaQQOR/BxANl3MsPocDMlY5Mf
ht78SiY6uF1Q7nyTyXlmGzdiVzTOT0j0dAdwf0LGqBvT/uBEZbcEEbqDGtNQId+ujeShSDqbw2ls
R/nPIjNN4GXS8Ygtk7Wup35YENbSGtB9g/dyeGhMMXRGB7CkgbcgPd7MoO8FgLPqutcJTVuhf3Yy
zynzIGVkyMDDPdlg+Mt1TbhWdeSvkpSrT20vkEd1ggszgeUSYwX2UNcyDuScBtNEQ2VZb8nr+059
l4ciXJLXx6Pm5CrvGzqL1ScHXNBXyAGUTdN0y7IxzvUAbjGKLB10Z9cKioK0Dmvw02mdQa3Jy9oO
suzodwUbJj4RcBzJQ8KqPS1LEUBCgrDPqB9pFBcgosSWsz7SashZdSCxrxVotNzyGNsQknasHtuw
SbDPIZpZUfCIQRMVD+bdgC/yjoNG94SubNyam6j6VIMcY2EOdfy9xB8tRMInglxQuzKjZLzrogKA
C506xXYa6qixqMGKh2HOSsEXQDOkJzyUwNdS2Wi2MWxvlcjEWmZh/lug8CACENb5xizqeCG0Dp2h
S3ChFqnLkAMK+lHek4mcbgsCGzOwB4iiIoIcbgciJ5pPttsiltMBo5t392Q3W2OAJA00s9Cvbx2b
ri7uKhFewsmwQf1FlFZRzkBkZYEjdQqTHzme5SBX0R7RBjiFFky6cZsCwCdtBHczwul0DgV1JaTu
OpSlgiZcBcGzKKU631IAyrDRFhDGxh0lDsgRt/a4Bolys8INlj+QI2Mtat6l9QyCjGzvlWWBG1/A
tnbeBfeVhK5B7sQQVAinaWk2XvIsB79ceFMefqv9+n4YkJBfjNNLhQ0f/qqlRAdJX/9M7fzJGdLi
pTPwX4v+ZfUZ+4EcopdZe+n6EgkB24EwuxinOxV53b42g+EQo0D28crlaL+/sqOvbIjqvlIl8ixl
9oKi/fsr9136lFS5uUwKuz9PcbEBiRnYuCfb2NqlMr7xAd/zoEvZFXQg/hoU/8ERPf/9HnV0a8uH
xHxIQWi29Nq6+uK03bMGbWP+36A2QqVzSr8ZlmE+R72Xrhh+9A9RFhpb9G8n+zhN2tMooZ7uBFP5
yRMhCKOFbX2HkMbrx7DwMYwwir53HEnADx9DTcE/PkZs++VvH6PBi82J4z152Y34PdcD5CtQhMg/
gQq2vHCJ24oe2YGJA7B8BSTq78mEt612FbS829KQposJWCUaSj7O09HX7bVLPRWNAegxBymyN9nx
qufCuYallV+w1QIwQTpX6Ak41z7SSRiIIB3I1kSRRv1qriuQHF+BMMovbvg6HZJgqCfGDrIJdmce
O2m/Hlp9lgL+7ho90KV65Mb9hNxKxpE41R6Q80C1B4rBJlgqVyTYYFvILqAEMh3BBgtNPfMHmVtI
D+4pinRqKKqYlDpWtXnBe0u4jKsKfJhqsJtjrxlU6MBkD+lMKEntYtA/7m4OSCMg2nyLVmOzLmV4
J0vsnDnyZzsq3mUpuK/AMOGDDBU4a/KC8zrYUaUvZ1O3hATBAj3y4XoGDkyDEAvICPvbMrYavkKf
T3lvaSM0Ffyt6aEJXukDnZGXgcVtIbW3lsDOdIMsdwVIws6T4J8YsdTqkXLNT0RhSz49uvl0pPkW
+fu88dcqFW84GskACwsHR61TCQ4legWc3wbJOMYVdEL0yyKVyukwR9uSo8sXFfbbIVBQF1YV3n4H
4d4ltsEBUojVC4BdqyoL0mcVNxVa/WAnbto0DsBkUWez3VeaYcwP1Yu23+ItZv/E69uAexhyL6Nm
bKeDTBm6RYYuRroNtps30nG5JyeAHWi3WGS5uI8sPLikHNBpocs8QRBGq5HnbE/VHa98mCbVPn+I
GrxE1xb3GXb/FwP/aR13UbjwY89e+YVAgbPWe3zejpda4b+Uyho9w56NymvQsvUumW3yK1h21gae
N9BMcbqjkWG/Rko1LLPwOscEmoi0jg1kXwpA00V7IK+EVLkCbcVjFAmb1iBzD2nRo8ixBi3JkQcD
HinNF7koUyhYdeJaqboG/Q6ASjWPxbUEcT/IWvzlNIJ9dlnzHpqGYehtatt99abYVtNUMv1pvo4g
p4cGu7UDTRqIwDaerPQ/pZ0JzL3Sro/4p7QzZ7npiOZI3klXxsmL6jiCdd385qVfEw2Fx97P/VMw
/dZwV0uPw6GIvXFZuIHxyYjUP87UyF5tw9vZhzgjiYzF2Dbjti1SfhCjD9Id/aUFDuJRVaO6Or3k
h6pTUCXXX84GdN8cu5d3dvoyh7/ihwRcoFNfDq65rlwPCSKQmBymVrCDYtKFlHLCF2S7Of40RC4B
KtY07+bmxeSupIBo9QeHpdfP8MRdSZ9D4suwxJkOeZl9Qv+qB8TjLxOdgdctWIJTPluXpJdJxipp
QZvi+qBA+z06FgC7Z+73m5mrKL5dIffK1yt4DrBbmjUuWLJIZGuacQt2jfwaDfnOMMCyie6lZFHn
Y7KBijK2QJ7PdnIy63tTl2oNkQcHswPEQFd68aRtH1vIKkNmoYZuq44gR97aOws9ZPMktBd3qxbi
ZsqawnvIkcqFkQXVV1mhHOmwXBzysK+eoUc22xsFlSIIEtnrOm3qrxXeVS2rLB95EYKtKFdAGmt7
r6ejAyq6Ta8huXqN3O4JIhflCtp76XUwkW6hM7IN2qa0jc7+d+KMEumFwgR1+TgKaxnwCXT7+o7m
bKdeyS82E+qgTGCWyZpmubUcB9xRKsGhX7HuJpBgBxDhMUCQt2naxNqS0MXk8XvHKs3HNB/Th7hl
f5GZovzYN7eFbasvOsoMvC3PgYcpDfuKd010Mzu4CaAe71zJVgqxGtHkeOEO9EkSB1SwHlDXW4qg
CbZCulMLwF7Jpif0Lthb5zyAz6IYIL50DdZu8Qy4dLML+4athU59ebA70nlvL7EtetHxf7IPUwb1
2TpciFF092kx+JuU9eW6LET+GTSG/A66lMFShDL/PIgGTcte5C2MAMNkCpGU0DpHFGxx8Pn0+XBP
zrRKpscUJGQRXp0G6Gyt8qhkn1g3xJfBk8Ndn7q+iTScK/cVHpbZYrCicGfzreW0bf8XOYwSdFeH
nI1yP4dDtg96MxChAnqqBgvLVI33dlx2z3LljvbwbBqthODUmEHNBMOo6jTDpAEZWD2EKmkFcQW0
stAwH6FgFjnDFZXp4OJ37onM+OuCoSgCyL1KGyzpQwUthxDMHXk9S71ApV5u0gz7u9vjFtmRTC1i
ZEigBfDuMUxP29vDNxzXuqn3XQD5BCmwwDlB5mV+VtNEhhx0DDKkow12d+whLaio6ypb3o3yMZ7C
jexEdCZTZ/rQOxbNX+Qj023Szfb7JDlO9cHqhr8o/v93UkwFQLpK1/rIk3rjOUgiQD2qduD1d9VE
ByPB2+a1CGX5qUjDvy391lV7Tbzw8TJ5Ap0gn4fu70Py3oKRsWpPt+GQouPMyqJ6FRi70NadxSP3
pweMIuoz7v844l5RLIbMrR8BCWFLJxfs4jNLbSAr3RxBBNfvhxZiOYHnt2fkl/nKAGDi81RDSEOV
dfPdr8WutYC3XZSAc4OkAEKhOf8O5R3xxWUeW6Yot81L9oamffSK1yWHCYClbnBel0RL+THCdzeW
7fDFKFkPakacKfTgLaBzMHwpWlyTzgZt+2NcySfQxAYgLF2OMhcb0gYLkVY5uR4oLmoQJ69p2HQN
hMKhyElKYaQZVuXMO73ZSVrMRQIDD+M0wbvgyS8gG7zAiR3i+bOAVMd88t71H2JMAH72/RTzTdTx
biUmL9zFQaC+eJCz7oayemqtMjllYIhejND1+EJhMZQed+AIhs6m7S0q1gd3ScrCrUCz4gqNyfY6
Hir8X1fZ1K14mUH3g8ZK2h1oRWx7PUJUCLqg7rTmprcFlumv0FHRjnjrAbqSZzp7s99MZJ8ca47n
GiZCJkefjbDjqRrtyE4mcv5X+4f18R1/93l+X58+Z0CIjre1B+ZsAnS1bSzDhVr426EHka1i3bkr
UvC+14OP0kWRfG+4F6ZrYNuR/2k6kIzoCXMMnxIIvSQeVGES3KX/udTN8rbcPD0Bpa875lAI12oI
dunob1FbLQPLzzZkI+2EDsyn90NmLnjPwIuNRym3I2uH0qg548YGP7MXTut3Jw8s85/jmr8+gJPq
NWyGkemwQJbdCawh7uf0V9gkx3+s9nsYTS/DCP9vLr79fMLGGApMZ1k50KTntXeJ29i+AO05oH8Y
X/TSPGYSzBYU2dpc3rku98GVyLAp0fHNFIPqUDTguqUYZTjuommBpmOoscwx+gpgX3beXcFczeHZ
EE5H0EY8UDQtOwa4b/G5OGS24370gFqxQyO/y6CD+WRWKEmEXhidaAiqv22Ty/hqQJHumiu+UrrH
Nc04O/lVWy5oOE0WvwMZszl7s1EACDMWxR15aUkBwY0TDfWSKgMnHy1ZgF4n6yJ5cqIQtChGgGSF
WDLKm+hD2+SAiUMO7ki5lC6qJmjixdGGhlYqhgMzoVnU16L4FKFudLWzOZVCAU0Nyufb9LatzWXg
dWtLcqgURklwGWu0qrFI5T+qoQfthCcBNO56sD/8M2Lw5aEZ8aj/EAHkFNLiuuTxhzU87N9XY8yh
D493lpytgcRBSsXlNo6Tpt3vE2NDRPqzbfaDVB8k+3UDFlinMKytU9uoSjCwmqKcVh89GqJkMg8J
YUOYGjE4s+mGqXmbRGgdinoz0YhC3yYytCMcRYRW6oSV5y5LD5Af9K6ABntXj7EntHE1J5DEepAs
r/018tvjmpzSM4KTQspKaieZiiK7L72MgZUWs9PYSdZoqW82NN03Wws70eb7PFtPgpTGFvD++IFM
pt/jpQrEz1v6BGPvdwcBPeAFeWkNhhpcYbL+QqahMtBBNHjpHX0EqGvXe4e5JgAgvz4RmH2g+mU8
kkWaOVSfpu9hEvc7SsC1IMjdTnVXzQm8IebyHg/aCznpS4ZqLETfE3GhL5hIJdo+fp/e5lW1Ei4D
fXOR+rsYzwFgd/2dDOr8k8OS4lOO9yQ+puM5qjm+4w6zlw4T7R05gZCe7jiIEpY04W067lc5SFyV
t/bdMrnn/EqgCYaH0AqQ3gnsO+C7T2sUlZthjL+DBveb20HfB0QjwS4XUGP0ssx6wUTy00RVGf7K
SQCaKVaGmbCdoyH4llGrO5TFLQ29aC+oCzuLsGqyjQ/WggEySF+6NOZgO81QwdCVRamlXLQdyFr2
zv57PGqGJxY0otuhdXkEhDUFUkFn/j7kACsvrpY8RkHj5niXLGwoE+gNYNUsYtzD+74El8YQXqDi
FV5cC1UWvB4H2x4ythdwBCDn76L1a/CDI0WwMLEexu7bpBwnWWaBcDV9+M/QG9xk6Wh24EYvSbG0
Bi3p1A00+/QV6p4hedtBvTvs0fSmd3a4L7mQ8YvkjoYNM1cCrLCfY+w88NryzzB6VPQOFLSDXP4x
rNarEZD5LUzvY+bVyE4XNTq7vV2UVut6MCr36QDgBITJtnJK0wN0wbJDbhn2VgGFcBZDCRh7afnX
LkTqumZO+ZXF4msshupnnUDvLvVGseAjINCNKH92Qf1VGaL4mtdFAmmc1Lsqhh9zZYjsDIGK16vU
1vj+Kq4dJ2vUwRrQH7/U3HxljYHS9HAAZos4Yt6ZoQ0508r8yUaTNAWHH1mQ2Aj8dYbc2xUiMeXe
QXUGwjyOfSVb1H6Rg90/DhYeB4ED2eFmAhfWLR7SV4A0tibeUhurucyH515OEC0t7QdHje6e65dV
F9iNjZWqBGXsqT2j2D46iw/GWTyejFxHJmt7P7a+/1eZmkcTLCe3E8+1Zkvw6+S3mDIJ1FMs6xd6
R6a3ZXpRVj3E5tvQ3JF9CPyz4D6wD9n0tYsgO3BL71IaWNttBrFz24021HmghqcqglIFpCKsVYw6
IyTnkumeh625pAAneEplbS9FgWb1po2yZTuZ0WaKHfveAOJ2PlgBE8egtdd9HiK9RQ4KGSC3tCzw
I9uQrUf/38p04gjCdF177gfQhUgnHTdl0eLvV5cGEpCt2uOlUX0Be64HiUrH2Hd6yNimDkbvuQJ5
zcHxod4ntHa0lU/esmtB4T95RgEmrOpnpbjxok/8tHo9scCPm7YQBHEsVBcLK7Oeal/Kleha+zxY
0BZImzjfo2AARodwCtYVgypCYoXFMqtAvhPZU4NvIM46H2hvAHkwNi0U/ZLRtNb/HkOBdEgSsJ0I
HX1bjM5E/q0oZIDtFj/SlrMvxfTAjOlIMmRpwtSD9tEOk3wNw7dFb07ffP9pHvhQwHI/2i8NZBkW
ID4SV8FDf6N8YGwG0BieWBLE665urafS6L7l5Rj+ZDF48PBW9wN0z3wx6kkG+zUJ4NvxhIaeBMya
hvk0jeM8CbKq86SmREILcBMj7NNDXDvGMpuGZImcU3qIwhEk7eSRYaJeT8k1pSYSKE4+7fmIAlqh
2ypLA43gsQXhdWiBxccgBIOGkbfNo2En1bKsWvGi8uHsOej1WvTDt7715U+0TP0tfMd/8jIOHmZ/
tM+pZ6bQfWrFHn/Z6pQqztat7XtXlrTPcRhtJ10/osNQqgDYGoG+cRpnHOXi1Bn3FlWg3sW8uYUv
1J5G0oTivFTBtCVIUDlCp7xvkNGbEUIaPgRKlj/bWhcMFCRKTcEUN77NJdQRrUdx/7oeuL2ik5/K
I/g30J5iesbq/7H2ZUuW6sqSX4QZowSva55zrqysF6yGXcxiFAK+vl1B7iRPnbp9rc36BUOhkFgr
cwFShIf7EmHpXfMZLOnA3OggjXABCiw9BqoyjY7WBxoUQttpu9imNLhZxrca2+5T4gcVdsmmMeBv
GG3m5qAKdjeqIkXlbhIgXADipEQfqANMduHK8US8/+SN1fKmGfP+ujh7XBN7Z9XTJzcIuSfbwSsa
cIG/giAmuLZl5TmrDvGAY+CEr5Vth7exxb5lA/j9jjkgH5tdUHM1rdIkNPB0GYsN8EQQNVieT4Od
VyC43tKDqSO7O0r3JvKu2CjtTD1hjgzcymwBEEzb2fmPhx/NXtiOBbJFlKVrtkOm6REjW6Auk05N
Ij5cusiorNQFqg/YDD2ENPA++cW9VcYbcvQSC+VBTsWdo+2q2TbP4IzVoYFMmxuviqqA3IRlufdJ
NtUHL+nyo3C88W6CECQ04tL6bYDcIzci4x9f1QdW2vxbx4thTYMKltYHlVtgHgnkeOdgynlQYbIr
PRFc0R0QI2LzoBC4tvsgHbc2FPpWha4QYLpSgQ7VUK8RtAqujqss4Gr01h5cGzHor1B6AELGdz/s
msBc0lY18OYI+aw+BptlovbQR4O8MdI5d8AMD3dFpuqrzaBQ39oFg/gOeFTMpBlPZWA+UItpE52B
tyQ/SKbLE/RQmoQ6hBFlO7MC/I6HjXifJcjzbmNLRFITyw+TrXCx0RwyG4SEy6WQW8KnAYLmQLMN
Y3oI07S9tSBV2Pq+SrZ0R5X6tjIT8WSqyr5QqwmD7ipqCd4/9NEhqE21ZUBcbNMyeLehcvUhLA1/
vhdRVSuu1eTckT/diiCPb7dRrOrtMpEK23sHssVXmgfBYdBvjDxFkAmUKpXmv7Ky5HerUn7v9RDv
bkOw1pO9ZR5fW41ln5tIDC92Gu+70bfecmVByVo0457cMqTQcwsb+2bq7dP/NO1kG9WKKdBw0bRF
qMTJIVhgY0jngKrBcFt4U7cjFjJqpoitf2rGukmUZWZTh9ulN1QISpjid4TXwksPTaFTm+FbUtON
ES0vmY9CBN2bepojMq6AS9RNMwX2sNU0/dREyiC5ZlWXzc1oVOY1qox/5pmQ8bilkfhOraj1vFvf
mV/4NE0vnWi7OwM6YtQXW0583+TBjfoGIBfvm9EBZwCuCEaN+gELrEMIgpWXxJgMYIrGHfUVvW09
MhAG0jjpyeZp7JI19VVTlDyz4neFX95epcC6y1D0T6oQGWi58v7MNLkTYMPOIbXdClo64IuaXVBN
Uzue90CtVOQ2MICJtaNmbw3lTWTBjVo0SGCBvkKAoD9Tk6bkvnzgWfo8atqTvG+yR0NHbUUVu3ss
MHrI3cTVcUDt/o1ckJSJb9CgOC4DuqI19ygEAIJCT0IHWSTtPElU1P3RAXR5BYaJAKnsiq3SOgCa
uXJdY2UbXgyRrTbYuHIK76u8DO9RLZkfEsgbrUzyqW2U2YlK3qiXDuQ8nkQQsfvZKWvwcGnwG5jn
zQIwJZleFh2WQcu1hL6MlYLCNsiEt0HBFTAkQWTaZw9/nI+1QKESoLWp/entPyRjvpUcQfCqM/ep
zPsDQ7XQUxR7v+J0Kn4KM0DmgJcvBejS/uaQNfwlGMtqdsCLtz9UIzZdeoYcm6VHDh6ZVcKgaS+s
qLry3HBe7XY3hUXyWtVDfRuSCDhtbZZCxfsMwPEdklHO6zLovYnVeopI1jSV5/nNONgB7pEkLlHe
B3mkTwcZAvAW9yNUftHR6HcrnUHmnd+w4UmcIdiQJbBtrHOystyHuYAanucGkHXN263X2ulLW2Ap
mHRR96tErMqwXfd3izRWxcf0zesQ1MiBz8ZOW2J7iOX3yaoaFNvp4SHEbubhk282L0h59Ns0x2q/
0VgIpvERbePidcnljVrcBJvC1GXt2hot4Dt0r/TVe28UoVy+9kogpvTQj/GBP4idGYDBNAGFNWIB
KITvdY1K7oBWBTfIE/L2PriisBfouW1+k+qZ+kNwu21sJ5jONDDXAzsqbpmG5zpPxhPXZRV154ub
p8+oGbEQ92nYX6wJWttg4QA/Y12qC7mRx2RE5b6TIIs9Anwk175X1Mh4jsZcGxDmablKLFPdW71f
3YB9MYBmReqUqarE77PS4qT/jnCiLHgAISA4zHP3J2/99kwvJ9kkwQ0yaPsuxpt+3dhRvwOTXrNZ
lnp6AFN5dyaTAk3fzvQdgKQRHm1TNnwL8+oI4h3jH8uzLhAund5aMAusOer978CbZRw8afYHlJcC
takHcQ91i6lZH6chLu+m0BWrbBTxNddVqVkCeLSCJNDc+rB7rSfaTaGKk3DApbiQzAAWCl0fQ3Kw
q5riRB05fl7bMneR47dDKLlKc7zWYEh7lb8rZcnXyB4icOSCFS2oA+e1Bf/XLrXUsCMnsLa+j7FZ
7b5aP90oP6haJA+yduInu3AAjM9N0Fc1afKUt2VzwRPnjTqnOK6uoKi+ioHlF2fM8g2UcSGwqJuB
xBtwRad0CI0UjzDdMw4ZejiEO7VQD9uSsfd+ABKXP7gjr2858KOrrg/Mr3EzGJuytsWRmhkyFlDH
VC+ZpbdgwNmuYjDDfA3TegC2wvSPPPbTM6pO2RrLoZXM2vbLVETx1TTGAAS6gAFASLbbGKUfnUrd
1G6tdjOjOr4iXglNtKhBMgworA2obOITNT/cLD0bwGLgRiNQwdT8QGUHGLaq8nvAEFPXEfPUbBSQ
VtK/DYEoL6iIY5sPD6QkUAKQKrVm2iPsQClPHtAkKr9H9fsc5GFAcQ5cROBIxgPJfOyQTNtONWpA
hrK2HlFKbz3mbbBrEKW8I48iSR0gDoJhhegUeHZ5yqYVnjbjkZxdB4XZ7dgAc4WhNKLRcyIc2Wzd
Uk3FumLGbui9NxuaWscMdEyrTjPDeFNYnakJkRrnxZPtezMaxmSXoFR5M9QtO1QCgmG0V2f41oe2
VMmGNvLUS03arS/ObqfCM4I66YqyWp3bgSo4Ff0uaXwDIOVCnlrX8c8mUFtzdiwLQck1IMNKA8hO
qbNmHJL9CAzQPNMy4M85ESmCKuEmi7HssXMA3eKiz+6DDG+0YeIPdShgAobgPNj+t8XUpwySCG6h
1lGXy3TN46LdpEaX7eZ2FU2aszxxjnPbCvHyrUtxoynKgmX34yCxP9SDgbeb589RYguSuuGUJ+ci
UtkFq533w+SnAPv82Y7LCszrzZnsNKILAwc0qiZRzTg3rsHmUx9CMJijltIJDXtFNk934N9frgVA
UduFBoTOEEZHGhVIuzgpniZv9J6HFjCZMbmToJx7JotjTEfQR8j7Vpt6x6xXaSX5mTwEMhKbpoUS
WmM0DCsqlEq2NTikaGgMKdkTirGCFTVREmvd/pcrcaeW9wkgLg2y8IHMPVRKT3Vx7vQhGRy05RgX
wAxNxZnOqLt05QByYmcAb+PHmIjcqZ88q6kCn8+fp9RvNH29hZRWsnfzKNuQbvix0NVhFX4nG7sx
1VUCgH/18jzb5KbtnAdW/tOGmbxYSr4fotSVF7IxH/x6npufqXPSHhJsDYijfbhQz4AKOlA6g1et
MB6WNNXU8/hsjvVb+1FZ7iLNQCZKU9HB6EBRqb2oRa40cIq7eeCc0fp3rmX6/5yL7B9XXOay/70i
zWwL4ZxRi43HJx5GdYbKW0Lw+h9NbHfsl7TDY2XpxXLic5N6kRCPc7u5up6hroPdhke82k6dnQKx
Q7b51AdA5Zha1olsdBCsQj2zPqDMACSlr3GHHQR4u1o+vhiA3/up8Vp1dflDOP6rjx/CD1BBzyfA
k84n/9FlhgP/AqmMk+4WeuT/MsX/dx9IgKHKC/zdW0963qUemLsioocizuNdA53amR3C4VB2qSrT
u3X4yl9s/zmZbOf1b4NC325mdoj/HjSklfMaOW5yUQLFl7Iwhns6dAnPoZW5XiwTAnH3LNEL8izW
oq+mZrMUlbW3EuxRmbLGT0NzuTbCugznKXsLXB3moIMS+go6pndfh7G1z0IQwZLNRYZy1XRcgBpU
VNseTKTHkLf5l9GY9qK2AWrVdtPJgsWuovLdzsHYdqyBr/vildhDftgX//+0lzXq1yh7NSe+dPYK
lJfQZB7nZFkN2tqLDJrnJX+W93a97z1/WC/5M4UUJqKwib9bkmLSjd7yyB3OZJrt8boMUVFGObfJ
CLNL7FTPy6UlHjj7uo7H9TJNE/afp6aO0crnqWkiE1TO95LZ68lChWDLJgQGc0BSbnnF2Npo2gJ1
AEN4m3vwhBqPqGt5KbSN/Bo7hIIiECR7mmEeSxN8zKLA7oOCJj3pxwHL03mmxbTMWSfZHu8bfqZO
4MAeUy+Xlx5l/Juh4Fhx64XMvPLAi68aXaRmtckHz/ShzEdQdekmLVc8ESHXpsLsTDbmg+AAoPA7
6pzd9LwMqfDdYhP272VaY/Q/T0uDAgPBrFS1GfZRWAbRtD0YramTDt3HtGGLrcJYYVU1dIZ3rDqs
7Gg940fAQVCT1jPUZH6vUIiE1MTSpF7UsuF+yS5+hF1PjwrifThM34MOW6KIm/0FhOJY41GbayOd
0SEJBSRis2ZPQ0OwrOO1oYdQe5khLEHw7/TN4x/2eeZPFxnzIFlxX6gdQhz9ceDRk+325jcOIdYg
9JKfhUz7dTOk/g0SwN0FNB4oJxzL4LtVX8nBgyrxuuTglK+HqroK6IhsqIPtHWhM/YCyc71htUqu
QRwVt3gC9gCpreQns5/7ypq+OyhK30DHVuhlc7hHihixhxbCnXjnjt8K021XSeZE90Iw90Yd2AKg
tkJ3GCixmzsqA/zLoY06iqE+cSseQVukIVBDqx7JpjoPKLuxHx9rRAZ3TmSouzCP7TurMR9avahN
kUqiluqMeGeAMR+KwChoiTi3T4iqHKmoZSl0oSbUnb0TyM/nTvInOx1GpJZOXsIOf9r1tGCHNk6l
1R0++X/Uz2STEZ9RkDN3/jEc1bvIH5tq/nhLvQ25ARIpzlOV75dpbWDqr6mv1rXRDlfGkNAZgMm/
60O8rlFoljy2WQDYbwnFhqEJxNpyreqVtw3K+FSTf/N9oACUEj+DDORJgsnf0hWbLCs49EMfkQxK
sUvJ23UVOOFvpM4A486zH0PyCzV69Ysr5biN8Wi81KYozxayq7vJd7GoBPnAKir87qdjR2tjyovf
4OD+Ir3RfQ2MAcF9RN5vzDDNI1RRjT3HnuwhFX6/Vp1pfRvd/qiYlf82+XSSY1B/A2gTAl1gP+Sy
XcWqn55MW6T70K2zU83b7M7142hjBb36BiT9fqyy/B9zjL/KPB2/9GoYsfu0xCWwpHvBnV1uec/L
Vy4RDtSuTjcdE+7H57pJvHUVpRIU2F57Tnxreupa6wk8Hd43aDRDzSl0uwv0w6pH0LT9IDu+DKIy
fa2uArR1D00bA0id+BsjQHEdCDCjm1GI5FpbMTb7jtP/aLwtSxPxE+AayGRpB7tl4x41lPE2tTNx
j+IXcV+GKPBCwKFCvN4r7i1or/mrqsAnnvI7MqGGy0BmWgVOvBqM8hAZXbpTGvSBf7XxYPt5skLY
WJ0c/d6bO0JUC0xheU+tmIXltbDj6zIoL/HWH+MEJJ4fEwkkjDe4mdKdQRARLKjfJyYfHlvtqvCb
n0T2Nmk+ziqT47krVsLTlG8z8dt8JB86fGpXQzSdW2BdpeWfIGGz8hhYPMrcuc2YhQnSGAgOpDvC
OETCbq8o0PhCnWRisXW1nf7dvwXCHWmyyDsbje+tiY7CLZuvZeJajzaCZpe/2PtafLandvfVy9t3
/xoAoDWxV+B38zUIU/txiFBNNUeyRNi37/yuSIJcOAM3KGESqFStAP9C13Tgngjde/xhypcekkyH
DiXcu250rK8THryR5PEPvMJAn9JmxmWU3nQHlWofRBkoSNYjkdMtXwY9si0RGIpYNY8kBy9EERiN
dICouJMpRMf5vyPpmiYHRJFGerFvfm0BPiIHrPRQexFti6hxH4EQT3f4ZwQXlSXgG4Z49cFpnQp5
gdiBWrg0oUftgF7VsbOfkC7ajRWfItQkxltwdFk/UxeVhUDMpl+8yVSbwFb2XakiY99PfXdidTde
kGeH+Dgv68caj3mU5/XiDcuI5zADuHcVP06yAWNYxSutKuK+tYYp1n/7bJN0/uuzRZX56bMlhgGR
XV37RaVb8dAW69aJu9NcnKWbAPR3Jyr7am3jEXUk7bFSWaZWiKyCQo7CdX7D662TgDFgNjKkbbf+
EBsrpLEFdq0d3w0QM1vHQ4i/OhnbMsE7OvIuk1bxGvRBSJPv2ghi57wa9s7AxckAJOSqmByudEYH
mZZgKAsZ2ywddR3+SFozXBUNH3ZOGjlHn1fxoz/qkrYRVL9AnlxQ4lm9ksfoOjbym84Lqn/UGnrs
0WnAo8RZ0vqfYvzzKTlNcKIUAE8Tb6eGGNt+sNGNCO563EcNSphvaw0rbp22W1kdkIE9YEHPzANE
2s2mr+QWmqA59aoKEbgee40k6bpbp936CLV8evjf3Abc+XsBKCJkrLh8aYpij1Ju5PVw5+1sL572
hW6qvFqn0A15zURtnjKbQXbcmMw30xv+GdPAv0eiebgDmzYq1rW/YwVs3UqOzJWetpBiT/5jyt+n
LRE3PkwFKttBrQ2G3Z0PzNga2cXkSFtbalZmmh7nja/uRcVG8qmJWGZyTGsTmega1aU+AVejxOtX
ltV720AE5sUjtCteEj3boTzj/v2KUKc5Rx3iNPlkdxcUmYBeogBR9QUCnaG9iyoUlZd8UDvqp4PB
k+8pq+z9IGyJGhYcEhH117KtS5Ty5x4YZHw2rMiYlO27j8OkXFdti+yv9qYOyaMB/JdQWsgqJG+h
tS6vUoUAE0JfCqRykGhUGdD8SN3jFCuvbgfGt27lIzQ5rMjY6B4684GUOZY1v1vslWWD+mPulc7G
qgA0HLAy8PAaP7d0o+EWiq9d5uKeo9PYf6qcPIXCGeLmdECOKlcI6f7b7sAvJMDrT5ZPI6k9ZYkF
zfI1zbWMgZAQQvH6YBfc2bpDzvIb6MG6nQku8Ftlhc7VlC+WhnvRgcx0NsXKWbN0FNsEKxWOPUjo
X6aoWJNLRrYxEA30e2J3u8zQJOYLdicxaPp8KVYGVMlOgT7QWZR5nQCTAoMR+7lgS9ZualzAd7WX
x10onbfjgXzI5Hrlv6NpyqVNPtQsy8Jz10sPs3i5sRgEJRuFhJESyfshRTSyQb082vng1yAciv6Z
bTn1kLvX8HLXF8ZvikB+ClJmSQKVnxjk6R3Q7BfsHT9HM/8IbtJg34tejMT4AhS0c7UN8AMqJx6h
FD+m13rMBbiXpPGAIjR7XXexjRhPHq3AGCl+DVG2BUhRAPuRQLjGC+N/ZFr/KCPWfW1G5O0NFpuP
WPD44J5sTfwfy+yIl1YPFpwG1fw82zK8XHE/eAJ/i1SNl/nUcKRxshqsqURWo5JI99CBKSCzRtDi
DdgNdomNoj3QYbwBePkAsc7myZ+q4IJiwWZNdkOCfLFs4vouC53pPvAGrF/0gBhcAcgYld7ZRX3x
s19CTleZ4iUqp2Y1gJHvQodRGcXF1IfFRk2pZLv2cntXTgCEK9FeWxaVLwFQsI+tH65Nu4mBa9k0
TOQv3tCVL4i8At5YyUdyjMr8BpSUf0etJm1+DaIe50mgVwda1TzGfajnLPWGFg8idaRmPnnTBlgg
d0/Nzq+QHkSAe0fNMQlb7MYaf+Poi4IrNDkiu+GsqReZeONUl6C3oF6f9cm167BCpV5zsJs7hAwe
qBNL12RVeaN5KAzDmcC2nDUoyGhOHRYHCCUVWXjFbyu80pmhqq/gy1YH2yq9aWXXYY8A/AgmeKvA
xrCAMrM+o0MEVYBTmOCwNP/mtwyjEeRCw5bm//tUyyX/mOqPT7Bc4w8/6uCtksfeegpjiCwbUAkp
V3S6HED84W1KpxpWEErIz0sHT0BJX5fFv0OovXT7esalSWd/XiDvkJG0OFgO/+/TxPXHB6Or0CeZ
jctVycia2i1XzLUeJplg76Y/xDKEmrMLndKQqkpfobxZHw0nKe87SEN6SAVdhGbspEM1ekCBGGG1
Hm3n3aboLM12BkSNrqO+A4CNlu2ukRlqJT7G0ogyBVpu4PZ1sU8marenHE8iuurSMYJeRzGV3YQf
Y2Uu455tsyoJ1vMVPyZGlAqF2+DwVnTtXArskmsr3cxT0eBYvuVcxXfzVLm0qm2cGPXsEhjBzQEJ
0R4ME/LEpClP8xnP+/ezv9jIZfBdnuPGxjg6iI+zxcb0NMus1LHYarCErlMXdzzo3YLHqufgporB
pE7N0MuCR2lDQltl9l2sPWrIqx3izuvX1Fm7fvBYIt5S1Mq8zoOUhFIgingQ+QJEVMhW3PmOcwNN
Sv2rmrybwczqlyv5LeY4EbD4YdpeeJKDmykwwyNvhhcCpBMMPdJYdEQCZvtiIg+yF/V0hyrzlTli
Q5B76T0I9NyHNEn5DQ+kLbXoYExgc86d7lc/RhkyfR0QeVVQt2ufhWAx4EV0bnJX7+dr9tZ9nGWp
9W6jsz532Vscj/nKLAv+NvdGe9MKnjIpswfP87IH8F6zS9tNZzJBHCJ76ADEvwvxLINq3hCtya3v
H2KQMd2TFx26pj1kTqmu1BqSNHtoRPlacgEmDT0zmYYWnBXMsKPjYutLp1n7qZntyYU6clmg6KJE
EQ/ZaM64hpxo1LnZZrlqxKWzzwYwUC/zRU5uH7k1AK9l+fjAaTn5Z5d1DzSMvhJwETVkTqtPs1s1
aHjT+SMsXyHDjlKB/eu2mETY3A8Bjy/LJ5M8TFYWaBJRk4o/GPm2rAlXhsH4p29V2yFgpDboqsiF
DsEEDpDWaq35W9GkvA8gulcUcr1c1uyEfzBq4NaXb9o3vXEyffV1+cMhQAref5kfl083CC+4K6M3
mmv+HwZDpaOu493cnCr3BIYNpYtp1JHbEEkwymL4nrbds50X2XMKycYTN00gdLUdenaOUXa3Cetw
gD/9dteByujoF5X7IkF0R04ms611x8zmmjiesTG8slhJCPA99YP1RXWjuCrdYlUw7YAVAXNyHVhP
DRuaex+kV52fWU9k6i1Qe0VFlJzJNvRRdSiS0lzPAzw7ehqsXSilBSZOQPSwru7TI00OTtzshKiI
taImDQjwYzGYNTyQqZ8QSsyHvtnT5Kg2KS6pI/6hTvq4RmKdkcKN7uard44C2ixhW5rM55m6mW51
I386BGn6vcy4daHWgOXhPuR2DzoRfKHJGKIHIFU21EmmEhKZK7cJhxM1s6lyDjxBsI5c6CMoVMaZ
0xMZDA6Nl6CezAN9ANB6mKdIDthKYk+lklczcfqHyeXyvprUr1AFwVdIu49bKAKOh2hAM5bGBqRb
wGimQXCpmgIKfKig/gqeQheUuEV3rvoE0DX7YTb3UOCTdQ2+EMRo1u87blCoHWac3oLNz5D6OPei
Wn0C6jlpCzFxy3k08LGrKHyl/HVkih+yleVzhSTbQbaQ+EGUNnjWDpTaxhrwh9t+MxDk/JF6AEBm
yv2dOfldl4/2m0y7EXqgtnhgTtLv/doeTmHNMsQpMhOsge7wnI1QxhUQ6Pyph0Oj1P2dYDgvEAzG
TzTchU6On0ZuoiRB15EnvgFmCytD8VkeD1+gUQEuZ9gXN6Wrz/OAI42IgNrsxlB7T26ojnifbdRu
y2xJ+jMkogNIHo+g+UZ5h7Eqxl8Fj4EuDexXyA7XACVaxaEduuxL3bsXXlnxD9Tz5OsK8Oib5LZ5
La0RqTVnTH58jFQ5xChoZMkiwLYdx9wYaYoEUSTyL3QmIpbNZ+ovtr/5RaZl4rlZ5Z/ybAZzxjOY
wQ6fsnpzjs0bnwxvYkdKr829HFmyrWfUKDP5yNGRM82S1+2B7EOar8SExO6t6qtqz0A/8GoX1cxn
xXLf2maO3xyBQoI4b17OfFZYS8OediDQtgPji/b3ESdDlRpgCh4JiNuVsrcaO7+OWQAe7DrO/oe2
WqdyFSYyPAcZZEcAlcnKWzF5SLhYakMdyBOWtwQags4mnYYNMFTheXELRy/ejVHO14OLak4FoMZZ
Fn3/HCtbbMFSNuzm5gQiNpc1+Eg275+lsiYQuOYX6qSD4iAMQ1HXA7VotiGz3mdzLfU+W+QY0a6X
okPEy7ezFXFmQX7oonyruVGrNfP2kAZFs6YmHRDkBTFn1N7cOgBgU3u0IBBbu1pKhGx/mWP20AP+
c46/XcWpof1a9eCejEe3ejIy60zcDCHUSQ8Zaq22g74poNGX6Fi0uqsh2v3kqulsQvx1i4cjP8dt
FK87f3IvbVY6X0zQpc+0dVKUJ7BQVpsIqLmv5BbmtXuxzGjv22WPonr2g+6YtoVwRY2YxUNnmt25
i3p/Y0ZZ8kMW17J2gm99BtrVqZuSk1nk4kkPpP4mK6GhYwMu5CQZO2Y55mGtzX5FCPjEcad+IFuq
1r0bxPeZb1kQc53AMuqUE0SUs3dfD4osEnKMYmMhedqDoRfcH665GejMwVZVCekjXICzuVefOfF3
rxug4u6jTEgfQIopo30LQO/e61wkZSWeRB2WEeD359M+wHPmoeZIrWu+tPmfEXfjpmUIutL/Mo/7
9AHKclqD694LTO9bDq5diCmqb/Y0mGuZpQpaepE6dKw3DiYynXcKJeFr5OWmt3oYLsShHQiwdyal
+mbWOeQgUX9hqLR4Fii9R+k2zqKmgmwoHsnPRirfbUsvnQnTbLdKNGAGcvGgRIlGcaKPHLI8v7C6
+T5/Yv1VWAWyL/IoYnmAYkH6EhTVpSyN4DkF4dMJTxR9F6rxm7bnJt4Wdhy7J8ZBlfKf9gmJjFVp
tfUBj7/higX/cJ08pqAP7Zb7zK6SVW0OECGgHh4n06qrvXhfqhG6ZgZ0EPxAB7V0c7HxLB8PwLY1
D70+tCDWR/YCNmpSx2IrW97u6tDu14RyI7wb9sAP3GXhkfBti93g6bQ3gR1e5UTTuihbBU7zgNxa
uxUST4/IsOw7kXnGNtFnERvfz8j2t14AS0GfA6zkPsWv5+QjdbBrJ169NI345SDK+Cup2x0Cceqb
VYTZBvip8SZ9H5E9q2x3IudsbYvJWIV+YV18YkSgQDG1PUTksM6JTmSiA9dRZDpDmgJartUEIVqA
V3cpl6hW1gV3BOIiGwgAoH/jsCsCOeUt0I9fIe03G8pyh9T18EiujCE7uqaBt0SdQQO9byMXYjpW
+ivEXeHbzPteBXG6sTyvuAWZ6Z/jqWy3gxQStd6oF4ea5y+3LX6PZd89+3HS7cOwLI5R4UEpTU9G
HpMDxfWk9b4jtJ9uQj6JDTf98QAKQcKo0yEQot6G3LO31FQo3ntk7w6u4+1ZUQAuPnZPkwhR2p8l
xRE5DRQYQuHhAcog77aaX40wPYqYbf+mWRE6eNXqzkmn4rmIzQ0gi8p4QnQNfwWVRNWGav8zpK4O
yPXaeIXx5gFEis1DjGDMbKMmdQDd3h2ctcFBgNC7vf2CMvD+5NqV5qb2ET5sIA2xNBkIFPF3da6p
EwEh7bNgnWmGcUi1fmFtEz1xr8sv/ZiFa2L0Zv/aZenkl9LR8kyIwG/B5ZtDlLBa4ba1foBvQwLz
b+f3XLIRXC/4R+Re0j+ZfgPCIf2oHeN33z4Go7Fjy/gxtkBeLUMksrA3nL65JpR5Bjm+Qi7m3U5A
DHBkznbyn0QabiNjQo1B12UHVyXxDkkO5PX8Cc9F5MrBboOikCzPD1ZWdF/JI+4Sd59CnG+FxVax
nqnnO8Mc9n9tE/E88mWokvH84GAzUMPFrIX6Gf1JZfO5Sb2I+Ksj/f3rRP1X7x9jF+deT1X7htxP
0XRSI5KukEKvzwMiADvRWM6TACQMMsdi+lWGd9Wgwn+cqf7teL7/InMLO8toCC9AgTfzGFlUxlaM
qFSi+80c3WafGnGJ2JNeA0m94FH6kAeTszbN70vN9FJXXYFM4ljUEPdxUXmtWNFCoHiU75XYix80
GbA274sX12xN/E5VA26awtnlHsDFSVZXVxTBiy1gT/WXhls/qbTRYD/x2Mp+LWPMZIo3Rui9SYZ/
JlWtAWFc75Zm0A71DvLI8S7nUXTxRpReecMrod/Lsoc0XRyON9/11cWW2MgkdWh9b7PZwRmezMFa
IVtQAyGCW6LEChNhYbe6kAxNoZueblKv06O2k3qxV7RfqPdvYzMWI3NRCBCoGuKGZQLWlRCgtevB
P9fSxFJT21XDQBgwdm+19Evnt8y4/wg92g0YbqPiIY50AYNMLmDq9tyfAjXEG9BquHdGBdW/0eDZ
S5SXzRZKUtMVJV/5iVUZ209V6dw7aeWte4/Fb70tHou8dH+jsB/4xkD+iut/h/NYAr7RZzaI/PGu
AD9CgFBMUFy8rg+BHhi+0O1PdtsVbM+rZlYfCka7uEdt91kICCP9H8bObDtOLFvXr1Ijrw+1F90C
zti1L4BopVBv2fINQ7aV9H3P058P5CrbmbWzTg4PMmgiFEKwmGvO+X//D0OivIq6g9lHwHAXDIl+
7FArA8MP5Q6CDSSqiq59kitubcbj1bbazeX31U16yNPh573zr6vb3kQgD/tf31su9OjURe6Dtr02
W6s4OWuARTcijmx2nUeXbX1brIcE5VKcktSKr1WCz41nkPTjW2CW0Z0cJ+NBLOnNBkPQi1E/0Daa
7Lej5nx5Q6UX3hHbvh+1bdZmnaOmjKPWyPVfnwW/4v2ooq3kvrdbfUeGkgbhqREfYx02HPd1cF9E
LTxuBv8LGhlqUMEQkXQZ9ctCqzjmiK3+0JVt55VqMX1KHP11cKz0Tas73r7WocysZqok0m/SwWh1
Ck2BIVvIPR22sFHGmTLJoMaXQFVeMyUw3gPKIVXz6zKJXrcwbZsg2KhcXVsf0vMWrDkG1yBi+Gq3
0bw2rlc/BdlFaXhUrOSvbXs39Ug71u3GaHs/Dt22Y9OZ8WBwahdg73JANJN/tLAXL1Q7+pIHyKAt
WGw3SRaNNzYCaloNuuhLgjWAKWBvaFYcHH59Z6rGy12R6x8LIpsLCKbiQtRbXJiBJEdzUp5tPY6v
9CTeh1peP2ZZMtzJ1KKhZcQZdCLn4jWBEMdtrzKY3XUY2p/f94pZfmsRf1wRHDFrkYaC5SUZsu3Y
bQG4bm+OhXK7rcW1I/3f/vZf//PfX6f/G76Vd7SRhmXxt6LP78q46Np//CbFb3+r3jefvv3jN8Ox
dds0DRgWpgN9REqb/V9fHyiCc7T6f6IO3hhuRNqj0ZbtY6f5GBDk35IiCNGmhTWpW8c46s5KVUBJ
/9ClMzLcvre+UTqnfF58HRT/fR4bjlF6hWLlkG4R1miaw5FWMzO7kUuUH+yNK4ddquFGcx0f3l0G
07j7ZR0d8U1EI8yPMCNJzcSnGpNjEAKZaFuEafDztu3gOs98wTV+xp6Y7tl1YRb5dNHXxZR0zb5k
0IPI9M+9WdN/AqafH81BELGbuWzoR7KH90O2924Hbx+Am4Jw//rUG9qfT72UhuTKMk1q0NL49dSD
xyuVsbXkYzfG85EicEjXlLrsckOpX5qUoskaTowLOujaNpq77QiJ5gmptqBN7N8f1RSBcs4j+6fP
GcWK2dCnHrNi5WyabfSSxY3mJ3o6XiwsMa/qCk7GTG3qeQH6zOmV39ZD4U/T470eKgKcRsJsvt5u
M7WZb/so0c+GoTHmImmw/sN16eh/PDmGIOvL2TFoDZGmNH89OaOd1jat88Xje5AuKxNdfmk8U6Eo
73GUHe6R6n/YhsO4LZT9NuRtq+tRtGsV93OFV7EWOa/kgPudNPMCahoDU1S0mDWYZvdJ65uLtcaI
PBQfikSUH02lwjKoGjl0Lo2r1rqLlLK5o9F+T8HefCxXmn4N2xbcQRpcbdtAhqWHroL/uO3d3tDE
095cufxkzXCtbWID3Z6eeySnktNiFVD7gwLJ4xTAzNDHtPHaABVh1D3iXW8+/uFYQ71rpXayce74
Q2i/Ocxpvemc152b/dwyhKiTRpIehL/iWjXit2Z08qduXZAprBozAQDGSh7LwR2QHp5zpyqetF5t
9oq6lLtt7/buccze310C7719zzcalSZ2mtGlP8Hlh85aR2W12287ak1E/+GKMJxfrghTCFvln4lj
toUM2dLX2+mnkYqRRZtByYSPJo8o7OPEdDOq4JU3nWFcP6tOq71uQZihDNN1aAbTjRI5hGhKgxVk
kl42C9h3l9jNPPbdHnZ72ThVVbnd6vYW0wSI906dYC6T1lfbm7Yd2+r/uu39w0KRBoe2temymXU7
O1rjol4Jw1avtlfGlOq1W8Qz3VYUisTRsJPTj91/OuZ9g9H0h/8w9vw67K8nEwCUNIS0HQ0QnSN/
PZlp1Ag1y0XwYE3tTCk2d1wV/cKdFisOTd+5uhsyp3gphbnbYt3tiKaJUOmNxgjhFvAsZcTKRns8
VMeWOsM6zjbr6PrTApHRZegxb+OAbTMeHySd1Ih0WrgUXpOq4F01kd+rThq7W7Jl2yFy5fsOqjMx
WQKw7orRF15SVbBsAie7l/S5/PVZcaw/XWK6YQnTUjWQu8LQ/3BWiKiMsOgy+SCwy73oq2EGaJOU
FjYLbtXGRA1lkvhTdR/LJfN/Qi+XGBpsuORtG/w8hLE2KPkNrRxYM31wk+z8tkkUWNx5622tgKUJ
ngMr5PDKXDsGk/Bg9ZX18cdRraQ7zRJYN45raqgKEqAYsRIet9V+3TbaKJSiWf/Ttu24ak01vR+8
Hrdtm1ubUNtQXpoV7+1a4WI8MgzjK6KFCaQuWZ+2PXGNx1bQYMO17f3paMdoWwxyDec66rX1Epg/
czlV+0Rrl2Nh0qiybhflJBkjSCpCTWHGD7DfphnftN2hdaZHbRWQVAiRKd0yU1rX1n3jjINS1pGW
wyIsCgug86ManDD3rm76LgYzv3TBlZ1bn7Ki7x62TSWPLj+jhrHfVrcdaoaESqivf32NaOafbh0H
vw1HxVzAMQ1m4ev+n8ah2RE87ma9fogidc06Fx+Ttom/FCNNh8EkxR2Vn5j2PBqA4etFXyqIGNT3
g5eKstIe31QoGZaMn359p9MMggnMfO3kSozGFRaLHJOGnBS42m3VjpddVPXL4xBZUEXCYh+vxnpV
qZQXMLG0mq6rzDC6o22tlJt1NW+Aj9a2OR23VYRG3z9yW8UKeRfTarazda7yTREUB1q7ixfZ/SS9
Ri1OZNQ078IhElXLKTOQur1Lr80ckAROYOq79Bq3ufI20M2fpNdVOLW7fsz79x+x/ZwZYQ5931pq
vWia1d9LzQlv0wH964SI50XvNZzChciv6VCwntSwPgVRpb5AFen2jKnBYTssSeCfV9S6xs6m32lg
BrFtl0b3+uNj9XAhA7y+ffvYqi9DUvHVddsbC32jWDfO9RA9wVw36M8hW9dY7WluqQggK7A86Bfx
N8Knws2XOviQDovmB8qU3Rb0hh77ctBO2yeZHRXAH580ijx8cKoJcTI+WUMweRqmcSSn0Sbb62Lb
bjbdvGtNvfdUuXzftu3Yjpt4ly6E/v4ZdnzAxKq9tUMyKIXR558BwJ83Z8gu6a7MaXFeaGKUXmLN
EfoJ7FOtrlGPU0zCXtV0nW9g55/tuD23QfEBMUN6KxgO72cmRnheYHBtlsMTda4QO7uwfCrzpcUm
oBoO26qss/7UDjSOb6uYMOt3bSv2Sa+X92TYVb8UmfWg1WV2K2rroM6T9bBtmuKg8wMtWPb6uk0z
6hbnjvfDgzErbrSqOG3JWkyDoBtm8rQljKKtQrZu6yaL3uhBIAgnWLJBt70ohXofNyZJvbI96UFT
/z5o6aueLDaa1zbwmKYbd7WqtwcjaxX6gRZwDag491Xclw//7nOy9DTlVX0gYTHs6gFLvCKuHqpV
jUIbJC7JqxClUEpMG9us4JZi27YwMQ7YjpULo5Qd19Tkp/mTXZb+MpfzhyRFoGHXUqXWwoyd6NZA
oFHyIF3hhmZW+QiLpvPYdA0VuHEY00ublLXXqsK5h08aHXS7inGcKefrVCM7T0ui9Sg1CgWyjOwv
aKp2WR4av4e9czV0VGS2t9MO4NwbYRQfaGha9n89Eup/fFoSNRhCFzwYpKqqjCm/DoSkoepOm5QB
w3iVFOsYUF7aJAPgpu6cqFePoMLIiGzbBryjom54WjpZY3gDJV9alXqfDAXxwFjnX0uuSprLjI8/
jqCHP6RQHcRHa0WsbJyVHsgq85/B2W1QlT4EfrS9wsIRY1wvbNv8PY7Q6T72emNOb/qo0+62HYIK
yN1fnwb1j3HpehpMQdyw/iflNsP+6XlgTRN93rbob773tFvOqiTllhc4HwPxIg2gawu8zB83fRbq
vjHp9R8Hg+0dVUaT/3b3RxU8OypliffXX9lQ/xDnWKqt2jZ/OZvBw/jTzBOlqYrRYJzcvAf0S2A1
kNDD+DM54WxNykPbSQ+1E4jDPzdvz/hGpZXqz5tDuI3vm4Xex5+x2vhxdJt0lm/GdQGjabelOXPL
iT9oJiyXMtvNUQs4mJKHX6Rq9KCE9fdXGCEY/tgj8yhC1fDn9dWP4wos8v7DdHybP/zIhJg805kG
G0wsdOkYgvVfL+dxXqa4Wcz0OAdIvUxPx5RlWLDatgg0SSBZD+MyYqi7Ck7GPr2j6a15/nFEoBgL
9SFtcscwwLVRQ8oQTxNWThGA6YxnDirQMno0RV6fx3XvtrotQgrBs5zC68gQeFX96/3FaKbohFX1
ixiv/voa0Nbswq+/LjevbUEJMTTLQpP166+L1CKfqWSFx3cNl1557xkZcvvORQsLCpcwVJp1kS5h
Cwec7cNcoGkDUO2mEopj2A+A+YRF2jrU9MMMyzlivoB096f1H/s3TZjdvF/N//VLDqvdclpfy2pu
4jDq/rD6P4e38uY1f2v/e33Xv4769T3/w+OKf395yCX+2vDA/73741G/fC4//fu381+7119WdgUR
6HzfvzXzw1vbZ90/c3Hrkf+/O//2tn0KSsa3f/z2+i2PC7rWyRF87X77vmvN3Wmgl5gD/yvbt/6E
77vXc/GP3y5xi6Ctif/Nm95e2+4fvym283eST47BVYCikBTL+LZtd8y/W5ajOdK22Ai/sovIFYq/
r+O8FJpl65rQ1x/O56+7dPl3xhFNkEFkjq47tvHbP3/v7znI9z/Yv89Japr2xxjbQXischNSTNIt
HaDRrxdno8Kp7OsQimsHI8sI7yu16A5pqJVnhM3dGQYTvdBMtbe1bYEEctcIkrJiTiv6xr+ZkLuQ
KLOwy7ldvO2laOzKE91yQxXVD4xoAV+WYYRnl587EUSeExYN9C7Tj/T8TbalF8ZFcxE1Su1hdeHO
yb41qOx4e3IdTKEfTpo/yF69xeg09ibapa4FOfKCAo9XOH2ym9Ugde01bJ/V9FDhJdT3DCMylUxP
FEHFws5HXy39umVW3ErV9BsnyzGqm1DqI94YrTPk8eWjmOhWmUevdyiHrniIIvhCnl/6YYlzueO2
iPT2Er2zK8HG+CXSck+zZ0gTqiZdzJHHs0ZOBKfDathNip6Q7kBNGZ2GRg2waomlZ9fjXlNAu4Lq
9uI26PZYAuKtEE4HVQtupzB6VWN8w/smKbypEm+69uS0mNegD4Kzq+Dv1MqoQXCoKy7+2rgjGXW4
y5L8uFTDh0rkdOKs0mxbm/d9eUU0n9JAkPwuE+shrTWsxVJgs4OR7jrdusui8M6u5lOnJpMvZHUO
qXV5xI5XIJlpzlt2rb1Et2EW7+KdsErNz+fyCqhX5ct5DC7oCMFHayGgydq6s1YT1KJDleukDGyK
TBEWQ2MaSIbgpcr5SIP0iSpvD4ENGx7ySue8fEjUfnltNXTl49vkxMEpB+DgqszlmVlnfpvxXONJ
9kgruF/ZoNCohTHlwhTJdcJIuPiBYqlkoTu2myTY512DlY4yTqdIyc7LdI8ZZXTEErxzU8t4or+q
OQedcjIG+5I3FWFSYl1ZdanCntTfhiVHnBlA8SYtQe3dVDCQ5WuaauHO6mES/HZNBqfQalqEdj3Q
szAdYJgaEEeQh7beEhbzaUQZv0sblAiLCnwj0aInW7Go3hatp9Wg0OpMIMTrOuVWaJzMNKWrWgwv
Ewp2Xyep5GX25BaqLHbj7GtjO/i2oYPlVrLyMNB0cy7a4luc3c9RBic4FcBdR2w5I8X8MJQO314z
z4C/cq/Uqb1j+XtSNFp6db15wJRD549We1HHfWY3I2fcNOcH4AlebxvfskDNP0ftqa3Nq96AwT/b
iJeG9NpQF/BP9hN5pRe16LEaj2PjGMVMOtryIaxIDpRGe3T0Qri10tMsAHRG0+dDAp1pT41TP+SW
7+D65NeRgm4P+3LfiYC7KLO2V5EKDXGAvRY84RJPEh6P6J/nVjmMJc3Bh34J78C8IdaUewm10ssH
eL1ga7jDsVI8dHlyrGiARlAy76NK1HQypIU3NuG+ynJvYC7qARw8mVmUXjQ1vtWmCu9yrJb18Saf
P3QthBiTnlpPsY9aroSPOocDP0huyPa9WIN9ase+xnHHAgkNdTHnQs5zZ7iqNKBzDmWapaQdsuVv
fB1XA0h7Xrs25YlTGH+Ix7aHI9dE+xDDh0CFVyyZcFGi2+lL2XmiGICk90p2CPKUa8O8m8H83g5t
+wkq/sfESAO3hbiwW9BhntCc7Es+A3LglyaRrooXBZoSm3ryMu9CQAtYodACoKIUqT1gl8I1AlTY
uAL+DpDs3DvVtyCdgxuNHiPmQ5HmmilJ92aib6iaqdprAglKQGOxV0N2c3GioX0R7yjApH5XEWQg
L7l0Snw0l8TClgp7x0Xe6jEdS6Wsqh2CmC/gp8p96ThvcW186uukOWlFjFJOq27VGWY9vsi1H2mi
OuhjU7oG7MGCoc2fY3mKkl7Zz/P8Ohuz7lnVcoRj0x5FXg47EUd4A+sYqCNVBs96XcY9ur5i7BDw
52etGY5tFmt3+OU1enBMLFEeqi6E4ziHe60K5xtoY93ybE1gnmD0qzt7sb8RnnkleeNWDbAWHeu7
GmzEMSmzbyTKvkKPSKi+RUjxaJDaR/NHq0vtXTPbeCraEy+6wDXM5bWJgV8g+0v5IOkcKgW/n0pL
TfqUsvGYivH3eSrLnZoal7F15n3cCT9LQD3TCUKDx9TUJx4t98J4rMvSpEz0LOPsU2el6SNQcNyU
TZ6axhgySxPjW+fkw32RDA+BKW3fdiZSRbpz1YIS9gxVfI7p8rDTC/XGM9lC8l4lf+N8gYyrnlUZ
el2V0bwWhI6Pfl+QcuQsoeP+mpsf6dsPH0VUHMu2ZVTBTtIhBhXLTNzuiGed3ii9yXYSEZwbOz2K
jBBSuPNFtRdXpb3AC+1xOMyx/ohoJb2h5Y+BucY5ppqsvYW+xZholad3A5R/WX9W5hlHrzW7ggQv
2IuhSnE3Lymxy+mDjJZPscFMT2LKrKJ7ohWo/1zamr4rRffSSRtfVxlKUt/W6HVU7vEe21vklLj5
aeAyVaQD8DFydyYSxNgq/kQpM7kypfINEwRycyYNj02iLz4we1r/nLq+iWcFA/gwiC+jg+R8HJBJ
dPpdqeLdSdp0cK1a8+CvtT5yb1rwKhrM0nY4m8aS0JmBjU5amfKQE2xkNUzAEI39gWftrVlHZ7ui
0zETZXQWWnaiLDuSWXOq68qihTU2W1r0wwIRSSb3VimeezF8wrCFR0hbQK/ChGtKI4kxp/41mgdf
NoicWkq/NBcfgGllniYZz6vCOlm98gBP6G7kMvJgjoim5TaOW+Wrk3i6MSpPjkhuQ3AClwVjRdFR
DF66sxMDdY+w1eWmWT7h9NicDKQGxzCkllsV7ae1jrYvZnzZJ5uHmWVSeGgEHYfYobi9riKMEnaI
eiV2UYxiedVCJGiY2YhSPVMEGPcCPe1+kBXJ8PZzsJSx16B0P5PpfKNGdFUHS3FMlDo5mFZISqNU
PRLr4mSGOdbjeSmJ7IrSoytOvVPFQl+CmX2YVLLki5WqnqUJ0LvwyHadY4eeZS3pdQrvys+JFbzo
k6Lqn/iWs9c6C2O1qoTPrdnMOwtfj9DSD/1AEIn83KssEe3S3EzO3F6ZGwuMIAC2nkQGsNXkae23
0AT00davjRw1kZ3GPAWBawBvT4lIRy29LyvtbKaF6wjp7NMcJPqihsShUh4K/Ehb1Ty2g05Cx1Rv
cJHQrgQNGP5oGt8a2ymPsu38xSRi6c0nrk9tV44icWcpUt8o87My5LaXww0/8fDmytA7v9bCbmc7
dkFoBipCRFe4pOKO3NcEMIr2FsJO3eWq/Gx0Ru1PWKZPCDVONV0HIR0KUK2MeV+l5Z5nDk6mSkid
KsnJXHM+55JmpHAdOsFCuorA/7oyPoO4DFw07FeLkyfAjc3PhZ11u9lqh6fV2tbXeh6P22o9FCr1
Xe5GdLg8QRznLukJTmfTPHXcHH6frJWorKRoYRR7YEHL9SjW8RtEjVcZ5Est2YSMguUD2G6301J8
6oahfs5DDGxkZe5MWCAEx21yBWDuAocj901E095c+3V9r4CV97PCivZmuuhuzDSllXVyJQvrTmWO
4QUKDj86f/Kc9gg3r2hbMa3yeahzeVmC+FbPl49YYbU8hBUDHKMfalQB2vJoj9q4A2KgQExND23Q
Ew2XQXK9aGCNMFP1sihJQaXRsZ452irNkNcEIrdONLQ71cmlL53Z03ucoOK+vshYgzZfX4eTpCeo
1Q+GA/dSgj9jztEir1h9G/PsanZiggJRPpaTHuzUSMfEYCyuOrWUoFaWaddC/jKgCzhm6lKce5i0
/qWNnZMWWS9zWUaeoKXL60s4SCVIpWRkGJ1UWkKdRN8PFfAXuNF800uj0EslVH4RG8irGS5cZm27
W8LPUTXPZ6RCScAMhonDJ9rdEvrheaxq3XBgaPwaN7lxn6n5FXivxCVeOundlNNsXMizYVbH8By1
Fl6Q4fAVIoh9UXmwe0GUuMlsBI9YenzLnJZ+QWwZ/Fh5IHndPUemxNkk+tYqk9j3dTNdL0tyBc34
SpvPi4G8Ku1fHIooeMffisWJLxa1w3JQEAgARXObZrC9evk08Fd7nfGlruGp/B7uRDJABi5nqiRq
f0C2dYviiXs6smtXG7DRyaB0+Iuz78cdl5J5ssRYuhk06FMj4yNlpRBJTAA7PbS/ahKN0ghh2Q0k
I2M9tB/CqqXBCXGEyk0aFY3jazPX0eI80NkHbUWhXFsvPAcsG4iVOh8Mu33AQaz0nMkxXvOEDF9S
7uJEKb5pSQynWOXWruqaCLfw+ONwJzMH3gGBvZlm6vV4VTedlj11MmaApqfErVSlwSNmyDxMaU4w
0M1dUwD7JQ4vKGVklr8IOu6XTKX33vJMMbe3lRwf+zjiERlXKFAByAXppB/bnMcqhjZYlSwvepXf
4T4GrY+2ZapoHfFsC6wclgeBVVvgHlZwO9KKE4p4Itc/32sD7jCUIp9zqzH2ksn9ZGhy35hrRzIV
vWmg4y42TNp6wT/spNQ+dkg+dlGA7FHJgKg76tfWtjPu0/z3JK33EaDpizoMtxqTbaLMVEHDqLWn
IRienFSVV43RLX6U8oyfdPrJiAuuC20kGMvrzNP1gNCypOmwat8qqZBojjB8z6zHuOdk0w2Z7RCU
YMhYkQGAX1lf6gS7i7GhH3a1bmYc2E+G1PeqGChNNG7TCVolaqf0ukLxpgwAB2lSF8PKj41sYg+6
XcJgqj3SMkbsOFhnukRHf7EsYh2FEMtSWrSUNeprdXhrY/VDO4XGCa2KjgWvCAw8oCqmMGIXuq0S
+dnAYFI5oOGRUz8Ys3GlYTm9H2NwjuQgcAwJAEypE2A1ge2XNffCBarO5LxEjalAF/eqTnOlWXzQ
yvhtwS0EutjM9Fjn5p8yaFIJNUAM3rqApruRa7soudtE7qiIIqm/OSEfT/wN7EbiQFJ5tdVzO1j8
CkUYlG5Vi4+Qrgc4FgT3c4XgorlVQJCOqblLAhsbBLW/K6RGz5lQtDPjFO2d2/pC0/p5e7UtqtwN
UA6cbYkUZVbu66ZMsA2O1PO2qM1aPZfrYltl8FaBW4yZV+SZdq7WRZSNBo+jJrqhApEcNCMyidqc
OxnAi91+Wrt+hW1R6XV7Bqr540uIDqYUJA0EDFawsI/F9urfrbYjJeJCaU/W+gVFbopza70i5FJP
28q2edKmaZcOzZto1MInBGHqPS8ETuuX3V7pQ3wLsEfZ08Op5+97lXjxuOzDU7aetDzstfeTpKPD
8VQN4b3RJ/ZZdv1ALKJbybmP7oCBk5/BTcCfFYE5TVPsagaec7kutlcO+bn3Vw1/pu2IjgBA22kN
HRw43mou0Wx3JmfSnfV2FVFh3+QrPc4puGyM/Vlf3zdRpW47/kxG4IhjM4R+WdTDGRXA9wUqSifj
3Pxz48AThatELZEE9XdKk47nQFgDYSSvnHXxYxs9P8qxMPBsmYLx3En1+yJThmZPvfFpkmu6zVIf
wlqWZ7J/5XmIsLWr+iH2tampzj8WaiaqM0F2da6dbvRtOm/dsYQ/pNL56nRKWh1nHs/nrM9ARhKj
c0FXjgesp+YvVBQegReyiXVVSYXqO4hwXZTI4znJ5QhXyphPKvT7MBzPQg0LtI4xIPJyPA/rYttu
l2mYkwcdFLe0F9Mru2KNgOd+ODsrYKFeyQtIAbpduuQvanIBZNSf0ckhEqzipD8rlp144zguXhtW
3fnHIlu91lM54xc3Fffbdn5+cnYcLxHLKLyQmu55Ufr2DE8+Ios36u5MDfIQQgjSzRRGVhX1OAjJ
7vxjUaw/tDVWm/dt452+foJah905Xj+wXr9FP2eCGHpdb5SZFvmM0ljQUAqH5LdLDCcHnR77ocUw
aY0xiVKmSUUh8BiiErmPumdnrFa3wJQxXTU+D1ONM2wKF5X0w1f0+Y5rQdUZU+UCNO8EXC3CJG2e
3CUFiGQq6QJ3EPzCYAYvtkWnY9QcBjGYGCGoj5RNP855Me6CfK/EWPmUdXIXz8PEVLruLlFnCC+X
8luiPBqOVoOUjxDfmfbzbIbXemJk9IQ7JRDp0dmvQuF4yg4293FOr5ebaNlNphhIvQHaHccCAHjB
pAG9VKD50j4rWp7skOI8h3hquAYk0xTzT4pHPfMLfAzAVD3SrKL7yLx/J6TrT71JVKqkz+iNUTIm
jJdYYmQz2G+TS1Cu6XIqA+5SBsPesa3+Nin5WFuxS7KU5UWfFNB39ZjukwYPp2zEwKGT7tTr31DK
u5CQmU9IJ+WbKy9025B5XXlSHdIpuqgD6uugtqQjX5Xsuc2txTcbic1GxoRLsyu3l5iPlqN1ap3E
PNtJg1Aja+TFKppTmgzPTjFcILzOsHyYntHphjKyrQHC48LbKvqHOkco3hMs56PysdSLJ6Uvl4Pd
rbPMYjhg3W66Bm0ni4nG9mVwVm2HZe2zc140H2N67eAiSHIbykqUUF96naeqhYH7riwm7RSOz0k3
Nk9kslyJYjN1lt5zsnGddmb39NyDz4YHaVo834AbTDtL7T8NSIYIMUlAdfKVgk32RQ79C71rAnBo
9KVbLGhDi+K488gfQ0HbT9W++MIJ/6hlyc7OrL3TafAb9PIQDtq3IR8eY/QDylC6YRjcUSee/akn
7+mshp8OCRDSEu4kp/jQoF5Pc8NmBAc6AMbP2ZF+vy3GYyAm6ZsDtWS9tNKDY1DPbsImOoD8eNNT
CSiJgJzawppdAzBQK8tR1VIPE15mdgIbOrXETcNIal9vnQ/MECZ3nphidsQIcfuZXMHncUoMXCwm
HBXIMFIK4VESgcyZKbSR5WjFUbephszRh6EpaFizIJNCqsBGpohwRb1rHhaNXzyle5EQ/GXBXnMv
cephQgpeQYL5ncrxoutpsjM1FGfNhVuLqwteWjLnWB2Y5ouRx/mx6LHWw4pi0qdnoebGPhy6z4HS
Z1AqRMbcnsusTSIyFxgd96Wyj6LiBTZfzDwcllEYGfukE6RtmDG29IY2CJTdYgY9odZrESoPnpaZ
bxqYdrlXLfC0qhlduLnctZSRWX23M+wZQV5uYXGQVfssRkAOmyB5MO6qHGyZboXpmtqKyMXoZ1Hb
r6FdCjQqAx04gXlbaTjNmEkweD2pvlkq4VWdgKS1lXNQmZWrzm6DqZAXR5l6rwbiE521n0lsYzYb
wuEYq1Nl0wzD2LorSlSRM79s08mdMjG1i2Sl+hHAJhy2Q2TIuHbNWvMUUVhhavJNUfh/ACPRHSbF
dHl6+a3Q5d7OlK8mZluuNYjfmxGAxTKpz7jHLftIc1Kf2OhJjiNdvulApgB/gp1lOHKfB8iS54H8
s8MwTDwNyp1Et4sWsbqdFDcr5jNQvg9jSoOIOLb1ri258oKqNk9l2YZeqsjXoi0/FFPm4wze+Wmt
5/vQrjEbQsOJPHbw4xnOxMLArmUhVpmhTQWcx2k8MoLDSNrbUD813QTl6mhuEjO50SCvuRmpSSaX
N1H2bA5Qd2VTP2tLEpzBNmGBGnbkZ+PleRzs0u8CjczaYp4aTd6Us06KVttXejMfMzW+NmLcWytk
9x2l/oMadXSthVhmz/FlSEOVSVfu4juys6L5S6i0yyEJINhkg3wi8PwoIl0hjTUdLIfnfxk1u6Hr
BpduokscN+1OOB/7AFtb1Jnwi6bxOQpQ6MzWWQCF95HkqQdrth5HQ90tszgYiJPchHoMEz6zYqpc
vpbZ8LGmcgDHJnVHa3ilpUVjXqs+tNNCnwEeR3kdNF4OKQ9bvP62zbM3koEG7jbRvBTnwSAvRt0y
J80fxIja/h9z57XkqJam7SuiA8/iFHkppfRZVXlClNt4z1qYq58Hcv+7qvf0dMcfczInBJJwwiw+
8xq+W39YJ8hGYRGUi/KcRvkbdU1oUTNRyjppGoJTyaAripiy2ITudOLaIJa6QPfbJ/SHhkPkbNpm
OCNtJw9uRcywTkKdcGWdmxB30zeAPcN9FxrbetyJxg+S2qS1IjU840MbwQAaE6gln2SiRzuEC+fF
JjLc0v7EKoWWX2RX89mzu/GYh9m1yHnx+H59H4+8xv0UvM6mHFocGXL7lKGGQ4SfjOfRx1+LepG5
zSviV16SHREKQSxyVQGOptVp/b6Zc/NQDC1JvXhsKN/vZkl7MsmeoDe5e90q/DOgFwJrtRlxsTrX
pqRSWMDv9GllnTxBIOR20G5ypMR3ANzKwNT1ejfpOUq+s8gvsyGLix0NVERIr6IpqdF/cnsfGHeF
MrBLb8Y1O6yPI8JOd5msc+tkSHNSqnW2lFF1RlMx1jPgchSGwMPjq5saP2tpA5oRPNu5TQA3GYlE
k7f7Eekpcniai4971bXn9SOpHj6EsI/baaD+sVwyZJL+vFqemocD9OW7ZvSaLTB4bTO3abYVnjdR
sE+yjU/yt0mWXdkjUkG0/IOZ05FGw6NeJNrBst3imIbODmPc7vxrYpWEip2ZUMpdZ9dfJuBsoUm+
kGEXccGkc6ZRktzwJ/ySLffkpI/NvMmS9qqVg7f/7bve7a7KmFMeVDI/d+6j/WgqGqrc3cay6jpH
P7o/yfJtSF3rzMhpnQs0Hgi8A22BNth+Un9MjCVFmGc7y4MYsCVi9dRmlizCR676vM6tEycd0REf
qnrbDV1yMZV2SEvq1EmKDZ9FPe+soW4YdtE58VtqeUj1bsy6EVSbl7De7sMoML2We2wJ9deJhzrw
3oy8W7GkdX0iflYTVVJe6yeP1ry0YsJwQjjM2kFlLmG4FyHEKvSRssGC6aBhB0F6xLn5DPwdw0p3
cgOzLMl5/pr4QodXHZHClnGeB5zXYofD7h+24sbR0phUZpn4f81ZjQ+Iy+MedfpY7MdE3jIr7D8A
JK5sdnnm1sftFM+ejq6dbh57VIrUkiMWS7boOyDApog67nohIqBY53yeQHN0reduBe1rKh/9QBOf
kLzGl4BudelcGsu49LSAKFAWo3aYHac4R+lMPdWvj7GHFFMQ1ZU6yMk+yi5h7KrDp9D3y/26n6Eo
4DAOzjLkdV1oIyc0PCJfQjvHk8TqYUXh1+45WGUfhQkxYE2ENMfbqaz63CmeMGu5NfTEIW71gc2m
wirPywv+3Cy/rh/tsu0Plo9f/ZLkKZbYhoAFg2G2GSitJRf04ybhzSHJQLqZzlBM40koisKW/Ab0
9Cmd025vLlmo54j6jJtZxai0fB4jRc2zTTgXqpIXL28ShKVbxJQ5rhGaU/4xWy33Z9tZ7ZHuwXY9
9Lj5PLl5e1qPtMopDm8ss4elxSWETIy2j7bez5Av5sbfR+yk0icLRYTjuvVJos36sfX1sw6Det03
rarmvE7MbuRAf31WysLC0p4fNZm9x5F1cIdYHDo1cZuZy93FHWLMG/wdjrhZMLgs37W22wQeXYjt
+o9RxSpzmkych1TrPs+2IbbpOCK+x+mI70rAOGcvl+6577pNNWTWx7O5HqKakF91p4Y+3ZKWt4X4
Fk7VKzLIFHSaKTogIXq/fgqn5IcaC7XzkLA/h7QPN3YcIr7vKR6V5bDW52X9uE7m5YdBxnKrfGru
65GPk4berWXi5O7cItyavIarm3rOclWmeFNb+ywhCVSL/GZRZGfX4pEvJP1wKCq8wbQgdYv8UGft
o5bv86Z+tqSwjn4mb0YJEtiLoLKR02xHai1B77dXlegPRBAUIxm5TGTrt63KTbqt0RRgrSoPeAPw
DGpnELNUr2v1vaauGVR+8SRq83Pau18Qbro1teFvySjtA3Q1m7Pt3OXpPB9qHHrp5vVnHDsunVd/
caRFv8PRnzQHK43CA5WDpL8edMV75EMskMoEo1ujThaHdFypLCpLAGFNEJmbLlYTXvECpNnuDLAo
5C0d8veqyxlnbfShixJxluo75fjuSVGrVDkmdGM8PeWhfuyJx0QEVZqo8OQ12PN6Qg+3be5eKdM/
iDS0Au/R8MJxV9vZxMs9uR9zIuOk7sudmOydZZIYE6QSqPTDCTLFd57IGQ0pgjIzQcvT1LuRHMIE
Bd8Bf6BbUF6mxnGDwSpPEw7E3yr9Ac9A+zs2ShOtiaXFUxGjqiLaikF/g/lz71O42KVGlp3cof/D
8InrmxhOZdMhY4syDhRuRgqKzvKYLoSnstUPgysO6yjiozU2b9bZbIzMUzOdgCEwrk29cW/ks7b3
49I/j4WnfzC0/kRT/hNW8C8U59+xnv8bGOc/oUP/J9Do/0GsJyxrYOf/M9Rz8zVP/sD8MIHN9AEe
XRCiH2v9ifXEE/wfhiUMb8GrW3C+gfP/CfdEhvwftg7Qx/NdwzZpXf0CfZr/0I2FK2j8P9jnL9Cn
+Q8HlzybG3hBaUKJ+v8Cff4LGD0VXlfA7tQt1Ej/RvjtZ6uqGynHGxII/s6o9H3djzb5ADqw6MCr
14po7SRtjEWaxMFdBOYHIvxJfUhC+YwJIHxWPf8eFdWdGv2Y12Z5S9wYLBfKrWZ5XwCBOof29J5o
grykRWiEPtWx8+vXQQjcw9NpvPd74f4HmoTzN6C1vtIk/AVjjWesMN0FjP8bP8AupzqDDaFuQKSL
wwCqwextHurWORIulneV58Vbgwz9ULZauJGyE8iDjMYNZ+affTzXF39U94CWRmBhsE5IHsERmcq9
thlOYUMrH7wktjcUVrKjwas3aAXqCFAmf6hsSI76WD5VnjRevKJqqbJ3ahemtcLcBUiti+d2X8XD
pXWFGUx2v9PKBlqKKtOLJYf0kvWd3Ixe5xGmZtHOHY3wYsXDQ6hpYttByn2VI74svmfHF9T5cF4/
lZPQnt1FbLKEpw2GrE3+wzl1/xX1xPUW8qrvIJi04od/P6eJFyMgNPU34GT9Xsk42fsKf8+o9yKM
FvSNUwNP12abg020BMhJ+t5Xww+gxN0h8Rvz0vXURkK8QpSSmJFUvQSPp8wAOEe7sCJTN8+eDNhy
nGjz1ffpqrah8znCwvmschfdTGTpLtFIO8sWZLFDimMc2IuXrIKQFLvp85jHS9kyixJQyjWKXguH
xR6N+NA4YbtkJkaAHk1+T613q0vVp9vGoF02mYPxYnmcS39+ELFbvE2Rs1UeKOHeqeNrZlT36L6f
vZpcJplmbJZM5ylLxHxM4754M/tb48jmjvLPc7KU839NlE9SOU00CH8bbP4clX9XkfgXHBjPxueI
uxzpVddayQa/XQ9v0qJBq/PuVjrfsggHapGRTZgq1Y4tvhlBGprJRdmOex2VnRyAGe7gv+NpE1/A
UaaELQ7cTlu/S3gLWrF28MlgmkZ/+/fHuTCSfuM86J7hQX3xLIBg+jJZbqvfDtPR6UgiVVJCzdG6
M9CJa+kWDvL2mLfKyfX/w+7MBab+9/35Orh4W7gG9lR/e/QJUqYZmGh123aaEd9rxs8GAY1A06C/
GK1h36Y+w1jBmv3nhgcqwBEGCATAaB/EUiTRAfOerMmP3npLL04UXBjOvG9A40nUMROogEpSXFgg
jaFe7kDredcKFtK+Nj2KoGg2XP/D+fsXxCFTNx3TJgd2l7fJP59AyDMJjNwiuTm29e7lcXzxYm7+
UaASWcdRs0EWT995nqN2naq1O4uR6NLO0tynbvOUJCZgX9BKvcFK1sRo2NXGwzrJbP8nGH+qlgmP
4GTMVPX0ObpQIeo3Xdzu0WpgZDf4d145D/tB2txVlG0aASQ2KZRBR8iiXwmWc0+Clt90L6T0Avrz
k18AIIljmJJhfDPQFDSCPhdyW/TgR5DSVqru9lE9AChdBP00Oq9G7wNmM1B/NbwaoHUn/+g7Pb5p
cBE3IS9UiFlYbQgR0qGbshk9wLy7hBVsttruy9u/P+/Of7+RqB/xeqRKY0JRWrURfrtxdVc6peOE
2nUStLOXBF5zhkfhtJ+HGDu1WKUmSGIxbM14+pEZIv1pFZBrMdP5irydAc/edu9jLdVP2aCpQ296
4VM6AXJOlmVVtxktbfqBwvTNznAANN30Pa0E/vBiiu+zeMLHErHmoHVyRiLc6r7aRuiBxnyy4RZv
c7Sd8J+bKRTgeJnWxYDxzyy3jg3NLyqNZyBm9h7NA+DYMyZnM3ZpR+rhzb60R/uYlFSHqY4cAaw0
Oxs3h1vk9IEK2y/oatb3uVW3b7b32JK4fRKd0xNK7/79CTZ977/d2pYNYNpzfWIdm7fKIkjy2yl2
W5HobdxbVwxhkk1jgBj2hUS8oRsx/40S45DPrjiuP6yTUYShBhibZVpNA7rwax0j1L7ju9v+9tVv
izheatCmXVb8tTVYtelGeZBiP7a7/hzmKbv4bcnZ1bRNmQjURFz6D+vq2tAWwOfz/W8rrj987HI9
wBipBzyK7LeP7+iscwS/dj75GRcjREnx1MW4hv+r//Rr6T+3a/woIkF7bDlT6xrr3G8Hu/zwcUzr
Lx87lXVxD1HYaJWk/i/0S7Usti4Q2mghfZz59Zd1Mq2nf521eWSz5hbzjj8YVM52FKnuNCu8JIbp
Hx2kFjD7UQZDHxo51i7V6nDfK2x/BuLYN+XMf8w5HtZT/zppwx8K0NJJZtZdas9/6CNSDWqClJ+h
UDWuwJvxW13oDhrOQOUHT2SbcbxIX69fQ4T6025Rye3c6DC35SczIVzFk+OKy9UuaY3oIMviwguf
NqORq31aauR1pH5xCCy07luoEuBnIZyYN9OEPzChGa7xOo9aYGdkxj3uV9sBAsMGrQNtYYYEkaB/
a9KKDqibPQ80vndSsY2ENvFGT38Snc0bemdoLSRnu/Q23WC6nzph3tzkR5Oqm8q8FMF07cRl6/eZ
2z4YyryXEQreCLd6NFfLmvYxkq9Acg8Fj8G29KGco0b7FFuLBp+rsDdU7za+iUVbIYuMZEoCOs2x
OvvQ2DF9dzsLIHhQHRd0wQuIIrWGDmOWobeaNe6uS2I/8G2c28ZZQ/vrnFneLYq6+IKiH4AW+APC
8eURxNGuK1vzzlnq53mVfc5CHSAWbQUjH3+kTo2ZZ4vgjms+pVF7pb0jwLoVT3Nkc4K7GjpqR4cR
LEYZvoR+HULUSjaVTnVbqu9wdknJS1R78GxchA6se8t+z/qapLa24LzW2iaGBiO6djNqbnkQkWtQ
Z2JkhOOeT8mprRfF/Esbu+6ZNzaeBlq7lXGe7FPRbh3EewPlcfXS8XvS5E+FV2pXE73JCc48NJBx
Hxmafpo8ij7ayA1WQnTZgFMqZCUDAK6nMQZPCiUkaaP+aKQ0kaGH3TXOdHAnhXl0k9JFzUrOdD9P
4JhSMzA7PCBnCR/ELBiKM+/VaPIqmFcyZ4Kv1tgCpOvojc2Vx8nXobKhXdB62KbTxJ42szn+gSbA
OR/fbCf94VYSBEardo6dwsKt2jvheNA9MxrfQyP2zYBUkqm+WTgW5ICbN1ry1POeh1Fl3JVN9qwQ
k05rLHnsMqPkjHKYnR9DjfJo7rzR+GjuByrxQDVaLpl6aBu33fZkejNA0diq6YJWLoJ0bX3THFMC
J0xA6HfGcPUif68aG33YEKGatHyxVH3QRRJtu6puUdax6ZklOc1FHAqC3mZoTef8xwypiupSP+zG
fjPXOuRygJFE3eomi56u6KDfRdjw1C00F8TZYJzr7d4FRIyOhwngQURgiKZ9mXrflBbdM2DlZ9Fl
b5PUMjK7GqE5eqpTiFuWg3h+EZnOBj8SHlI3erQxtOTRSsEEfi3oXiAIlXEfjGJPtt6f9aneCxfu
h3rx0vzewlNQZ0CkVw+Me56prnQCKCeWpDfZ2eamkMCiUqd7aRT5oDEbd5pXDcHo8SiPZX2ciS+B
P1SvBFt79PhfB5hVCO9Wd4beFafebL5wD6FOXQpxtDJkG52ijtBPBHw2N84XTXD+Rkdlu7pGxNGu
kCEr5ArsvxMu0pBeXhhBJe1nkwg14LVdHpVuJhtTa7QtXnQ/B5hAG46w3GqJdyEd+uZAdKqWM504
7kyjWnvTEovRz40+Kc8+kIqNm3ruQSpBdUrS69hg7YpvHuU7GrBpFZMoTSAFnZJxMicrmlM7fcxF
slPm1D10erpNW/skwZhxAaz2AMIi29YhRMSw9/39jE/l2ANRlX32DiAb1SJz07kuQIb+U9yh/pBJ
EbQe3kvtmLXgovrb5DxUDSCNMUTyJq1ddKdpPm9j97GfTXq9E0ljX/iXdoJF4PsoV+tYuo+5Dhja
kHAwGvT97mnjmpei3ng+mmCJngNVyqC4tRkl+pDGttkWz2WYE4H28OTIi45hHpYHw3mXvkJalK5D
VlovjinuvJArPPfxSahYbKaQ/neXzM9m44Gi6CHqmBX68Mr6ygOmDrlMXjMGzs3UdmaQYe0dE1Xj
Ewd8ckA0Z8wiGCBgTH293E6trIMWiTLOQf3WZPpTUFfzlxLUE90PgAh0KnEFcj+3zUjjut/VxXyQ
oSn3nlfvsURAcGGR8AEbkO2HDAsPm37auCDpEUyZECkES6wD6x4sOP3Ssp4NLKop4FSMACagUBC6
L1KDPNqgoLQttGZBpPiXHuTBgcLEg5eOz6majyDCr7oKf8oy+2nIDpyoGmF6gfg2jPEzUMVyMU3h
ubNpoCZ1DGEAb7+mj1oEnSRoFvh5vVN+cluKwPQeGK1pQLho2nSxg1BFcdf57Z4BJqktG59a/zhN
ofHZdDS183V7QBXM124gA/TNusQ6WT9mcxnd6248XvC1Ubt1tWV9+qfOdxGxb2hz2hMyeuOxVrl3
iLIofYFk9ce6jW6YruiLyE8N79O9XejmefA97X7SAE3PyzZK8aiKvP8G7CLZVo4R3yBNdXc5sNet
5bfaF1W0u3Vb3lxMAbrZ4tHUxupEKlaATgZClMZQIGcv/+ppdfvDLIwLOJr+s2YblKBNrbqj7DJc
NT0et76OyozmRvt1UU49OsZZRHkkVhPZ25Cd4nluH1ubW/dja+qaTl3+3fS0AQaYrt/rpejPmD7B
CaDU8hrW/mdU9tof+ItcVejFn0H20tXTo/hukL1zjcDrbJGWmt7nKN8Nhtv8oJNbBZNs5DMhz2Uk
a95NIWQfpQzjUafRHqyL6fYny67tb5Ay9Y0Fcft+ikbj7HQ9uGJEmd48U7ytSzpI7aQFPnsSNNsu
gWh3KbQO1ZttpoH9NnylvZdFta0ap/0hogSykGulz36LWbM5TSa6Oq72aDemEaz/xYYDAOyr+zZW
vr1pZxHfS6/yzy7twr0CI0gGL17WE2TkzQOvq+ZT7qDPynOASG3WtDfHG1IEccz2a1UhU7qcodpN
ZGDDsnuqszA/upWtABglzROGTVzZZRHae4GIRfhVczDiErA9bj5Isoum5dquEZXzFvrx87poJKOn
IV3KBo0OMRBq5qXgvru1VqERqkn7aw8M8ONECtD35VyqJyME4o9Qa300hl5/ouZPH3LZ8aCKTQ2c
EKYN23A60NfSmNBU0hv71k/jtInhQn4f7E/YX5tfVbjojatWv0P2o7+ZVAc/Fii1CxJV+bc06eVW
09rwTmlafJs4xk04WThzV+SXg/GtcPG2saHUXCd7sK6qMuLtugtEFRU3nO7iMJaLfr6GrtddB+kW
2yadvG8CIsV6KK2kutp7/lWgtXA1aokddSV4J3dWfheq47oUIZ+Dt1AMyReO/N26gO6n4uukPa3H
40LI3JRTot+yfLHCRrtpO8xz91Up6n7Ljop4hqlZ+eFtqo30DiUkf1v2jniH4/WxBHUIujeiaO4Z
PJ1LPJnprq+m/r0bu49/7fiQo0k6jfucdPrS+x4GaYx4X2LuynUvHSisDScofoiEU1yKZWhakvsv
blKxKMcx91we0w+7hyyyxHnOdTQ+8aD5Uk5yv/6XEHHYgJ7bMUlRA06sBmx4UuLG6eBPk472Yd1O
rzlG0Hhu9uhMbUMv2073rquln7GnPK3biUdKCXHajo+dqUXAOOZm76Q8XoQH53WJLOpB7vNIPM4N
fvNmoY/7tHI30oS2VCHpg3jV+DURGQ0+faJx7FTmk9Po3wctG7/y8NCiC93wXsRE+3pMScNbVoCb
eEdd0nnNTYD8ENP7fRijfmR0l3VFE7TDrqeuceZ9nu8sPe72rihf1x/rSgBjm2oXozrR38bawZx4
2WqazWjN6PIlbTv35DS5vauyZPrqDgQ3bvS1H9tiL/W4OuED07yaFPjWw9fdfthQ1rIwQg9HOmGJ
E6wbVGp87x0ve5adZZ2TSsC/XHYESoQksh++1FNFdALU4ziMjvk2e/ZxPcTKmpCmjybjDp8s68GJ
AHeta7qLpvbo5eIxSV3zoibG6o8fQog6uYw/i7E3DqXWwrjw3eyzjgLpuklFq3IrZqynNL0NH3HL
SgL83NsAy13/oS6NPmi6xniou8S6m/tB26z/fazjE2We+a0qHfIzA45sOmLrUeuE9nJCI3mJf1w7
zHZj3ZrnJLWLZym0Lx9HZXKjheC+7kEl2Feh0RdYf+hipDgir3xVM0RLIKXkuKPMvvYgEZYrL+cB
2aAucU5xXiH0ZYbUiM3q6ePsdNDwWohKjOWhd4M/F39stTXk60Bh9Nkzhvw8WvnwcQFzDbyLo97p
0Epa4CW3zFi5rwK9vvVPaoZmbNZbTEZDeL/edpMgNTTTg27G31H70Z4iIxvPvm3iKE1I0IfCQ6Qv
x2pb5lBFU/ddM1JsxCynuaI4TGhSWrDL7Mq7oqDu7IU3zYyEireqfMJEpTqlHq35QSdZNWzjMOjI
BrS+zDdEfuIeHvjT1Lf2tfLB4mFEeijJYHnFfHPR7EevE9Uha3ARZO8QLkBjcgJFoL17oqY9YyQg
WAex+Jv6pyQdRoz2Gus8KnHEQc/jgey9q4cCNx7xMNT9hMbbbKpnLbdhZhvHPBXOmzTjaGOaSh2l
25v72OMZ7RxQcDGAufPco5GKxGP9MYkKM4Xr4WfLRSvPHtLMGfcTs+OCg6HxfmnHJj6IxZr01/d/
X25deJ1Yi6/px0e5uAmX82Vdbd3A+v2sWvaxzv76kmHc31RI2wdyBQ92NuidTIGssTGXUVpHuUB0
05VtVai2wJZSWflWenCckoQMKNb6+VCJHiXhzwUdLgJi9KVbFzhFtyDVmmWSSZ1Yt4ZqM0FOPRth
N5wH4E/HVscHDVIEDnat3OfuV6/Xp5PmG/25alH6mO2q3qGLiraNGAFeq3vPlu7HAmrB92UL3K9Y
JutcdtEpTh2t0XzO8gGWdNyde/1npWn8oXgB1awTRGuD2fFhFEB3wqGy38WYHe6SRn1OuqjCbZQE
IMyBP3fDznaae8yg77yo7Q7r6eEp63ZmNqTQtnEYdDUShrRRr+ufozpanwsYunrNyDEAZuztb1nP
VjUylX3pJa+GAhTYdf2LnuLL22WsAISdc2XoOiCk3rhLDBDP63frr9gVRwDM6m0MqHELLGgTL+zy
svS2BArQMcAiLNcttlJ/W9VkcRWw1DyYUy3ioh0Ix166jK+tDvH/IlS7ylQ3O022hSS19HxrZ5RF
dxZioYosYD4A1i0CLTpena4Mz2EWZ1uqV2i7Lvv52DqKjBU8ET4XCQzTdHRkENv9yQhTZBvC7AgW
stxFDFW0WBAnBacutyDBq22a5FrgzLAwXdjDG9W3j9Iu5UGPaaSmMh8PZufduRoKYkGCEl1AF5qG
SO1r+7kd3hI7gUvfiGMV+T6oMHxGwGrGCwDS8PX23KqRIqRCpwdBByNYqTp1XTH+pua0kGqxpRnD
70PX/Ui9sNgI2Wa016ybjXPeoa1c+FhNBJdoeFPLE4n8UnHuFvTsOtfSOaPEDyNg3+OqtOuR+Dpi
sfQ2J757xenLFdJ70KomvswmluRlWouTZNVrNyi1yTvf3reNRp6eOvYu9ZJ0m4DixKKwPXbShUcQ
Ip5gqmzCxRb9PksZ8gYjLD0hz/nWO3K+9KmVX5DPqZ/mqUGeZ4rcq+NW1n7hM24mGTsbmpDePqxC
66ykYZ3DESLKNBJbjPiSe7waNv6kWQfQBHisShQAGgrEUUZkXYOk16eXyB7Ch6zyU8QccH8DlT8/
aSVVRvYDrEtSs83iNDkbEx2O1GlmmCeGcfxg4dn+deprb+8u+KtshUxJ1C4PnZVd0gUguE6K0Xrw
O3hVU2XeiWUAixc75l+TTDNQfqn8lr+jfcdI7FX3BZghkEdnrZJvbqzBiB5pNlAQQf23O+saj7yn
3h2sHvegvx9icEJnr3NIwUV6jC0SnV1D5M9zrZIAKX5OkGm0h8Gq7op+gm331wRPPxXMMMwCrai+
hTHaz2UFnTKG5bMe/7AAMaHdWoGs0cBZ2VrrhJKTPCfem1+p8bQSs/o+vU/K3NmvpK31q9KEvrXO
KcCYdBWct5WrlY/jlAcrdytZ+FUAxTVUm0aUGuiJU615KIwFo2VjRJTLMKUc3MVoU6z3ubexFkym
5k/oV2jWBpytfkI5ZLo4xYhuQuUHuonGkvcX9Wzln60f9dUTeCWl6ZTP3QoU87D8k3VSWJqzDbFg
4hUSh+d5mdSRyndFKYGsA4/flHN1w+vlZaX04feizutELFy/dW5l/a1zbMzCHJJePt4uf1L81jn7
L9rfrx/gtmyLFBDqSvlbJ9aC582a4jWyTXDsht+e10nRMI4hF/bnx/U7kUHaTuPI3mgN0OjQQhEi
RgQhiIVXBwwHr+j7gRyb4VOIZVXgk6yPnM/GKZpxg/XLeJoR7/WMur4YvkBqZSwQj6frRmlUMLab
+kAZmhaouZ+H6s1WM4UaW38M+9IilgBuNxj5IoPEeBEtPVit74E7QFNdmY/rxCVaDyodvbX1n8si
8yni+1QpF+Dq+k+ylmcoJF3X4UhaQgLWzb7q0kEABRYmdmjI7C7j1DpsYTxA4YOaIY2Q8IHyGlpC
s5XvkCoa0TaxxzNAl5BuwFAG1ezrZ8zh0PsFd0mKxKBdeDxq5sIj//iMSFsQhfjamkNabnWqahu7
sGCe+fV5IZvmC2iYWkF/7qUJeRAjoHIfh/IlX6DL0/KsrMPBOve37yJXnqFoNnRcuS9kDysKI4Ph
irFDusvjNkZcOCvv6BViXmyIKtBiIYJZR3DNK/Se7i7JmFnZL1kJZRxnOXE/uuZekuZ+pQeDmLaP
vpSf9YuFcjichka7wzfBuErgzpSAI75HGNxdxEUAcnML4cqWjHGD1Z15TWixvhROO16EsiC4PMeO
Pz6V3ezfgBEGeG6pc+rTELRieks2LfHAjYwOzZxouh+aGux9r4EbFq5JgdBHAqIzB9o0uYqpxZrO
neFUhwKd2IdiyApB9F7027iIKCkj6OaNnnMD8TI8Ah3XdyPaaVuVD8MjuE7SKEMPj7E77c1ZKx+K
tqRK7FoPoWig/vu0blqUmjyKL58NH9YgBBJGa6DtGydDC8wAJwZTyar2rpln2J5GSArFAqm+IvJf
cpX+aPWwvq6fqMUTAlYMKnkKpa1D9fvTCB8ZervxLm2o9ZZtgL4wi+TTaDe79XuvVnQRzNg4uVYG
p75oD1WVOk/+UH1pJ9Q2/MyiptT07tGcAMCYs/NS6077yabPf6oTI9/KqOw+VQZag2NU0hRafhWZ
vmnQ1wysGjw4vMoJ+xwj1k461DnYT1P7yXPDM+G8/61BP4noaUb7pcpQOuhjSjn7pBjGp/62+uWs
E6urE8ATo39KmwykRF0ZX3sNXzencF4iGUoSAwKPzsmnB0m7ndzjrek18WZNXXIsUSKmkSJxZ47R
0F3mpmQu4K+N1RHxEx4dByPkLrOnxzhvtQ3yZ9NmQvR4C/ar51Sj5oOuPoyuFKourgHh2ZsZgXI5
tSc9dsxjV+Y/ixYMrizr+s0H5L0pko5imz1rW9MCdCaErQB/Tz1aFZhuqujZz9Qxqi39bRTJuUNq
aJOivPiCvFp+KkfVbkBwUU/Wb12nORwEvPzUcEcwct0M7G+ELJvnI3JIeRjkacar0O+7x7Yp5GX1
qLSyvth1q42D0Um055v6raXBAX0lv1/kkyLke2+uX4IwNs0X7Eb6FxcKm5eWQTL18PZG2aEPnj67
3lQce6sv79YnPXGFdUnKvTfR6ppYh6vGq658ystcXi2zxViIT4YHaE/TGzo3XhNoFmYeFqZX90dk
x+1PHrzddq6KbwN6WptQpdENEDIOmzVMM5vmMi4aCCsJx3x0lsms5jsnpY5e6HZGxuIx/jXcZH6a
92jOJzD9TIaftgXuHLrTo+XMKGjGdNtCK8MrHbAI0oDFxQyJPUNVWp9NipVBDLkODef4mwCQrIUt
8gSl/ALuykUzvHPOoY+EuO9TtnAbLI+WUgKlyvqOBhFONAX8vDpzdFof0/Rd5O4OLcf/Yu+8liPl
sm77RETgzS2Q3smlUtINIZVUeO95+n+Avm5V1N99Tpz7ExVBQSZplWzYa8055vRqWR2KqCRIXd9U
AMiJpEUKKuGHTYqdty2n8Nfgh65ZGPqXEMFCWQtd72+4PDP3edGsGMiCVwSQ/jo1g3TftwC02zFi
XjTcJMtXrqUmhjQQORHIAVk3mlf+s7ncS4eTJqnGpWJee+WjPjA4D6P6oir45kiJR7Iyb4JxeQGb
ieJO7n/Xmjidu8C3/c5KLiNigINJ/jXDBhVgTU/jC1XL1IEIRK80BJY5l3dF/ResR66Jkyh4UmGZ
EBKYjltfNI0HUn3nNgzRsaoy9U/ZRtNAe4tN95HTTL5lGUQtxDsppgCukkIrw0AHNneTjnH00ofV
Gm1idMVA9irGeWRzfJjvco01zJTLr17Pac14XoDxekvxByJUHRu2VmgMy3lCiRSuqh2PkIrgYuhP
3gSXL+KKYCMYgO99Q5BWMFn6S5hIZAP5006d6uakToYLtbV4LhjZ00i9drreP6Yc85miNhciKzJH
GE1px49I5a9hkjIjxvCt6xacq6prh6JrHvMyeZJKpVlBOnv7zizFparv6yZ8qAWS7KuWZFl/Krob
j3mJKxVOY8mBUdEqdkpsEc7YUN8aMQhwjKrmbcoH01ZrBziR/qLQ4U+z3VCK0gVIxiYB0LkuVa+l
YBpsFUpJW8pMoaPBjNgCPBTn82u+EhqAHwHMDXshGNMVZsLYgXIEetjg15aNx2qEe1TnmY4NBmg5
wac40ePW31E9mjZKop2iWAxeAx/D+JQIH4Ek0KOLBuau/ii4IyPyr3r4VIeeHmyvFCdFUHMnqzrp
XEft8wAAxzbzVDtGbf2GdbJ6TPyi2HtzfVM3K+3dfB1ygDd1o0lPvSQnB6tJpQeQfaQWhHgXlngN
ohTeIxy4xDI2tg6kZjUR+bGD1ZQ5NTr/TT1RmDPzstl1wMPtqLKYnTVmsqEtwklM9McjUhnqCmFu
bOh+5Se1tSZbU4VThEh7Rb+4eCgqpcL1msvOP39BqD4uQOgn4hyJuoa++l6H0Ro1srDR+iDZmfn8
rYjKYxmHyk4kmuFQePRxJal2lU4bSPwYhLMEpGnZ0vTOo8Ea1ac6a5CATPB2aW65mhEqn/GUf0Jo
U9cpf/2VX8PvScCX9EhiJ1isTekQfVqeGyCCNvAQIDUILyQzVF+t7poF0XjUe3NEUFkLJ0VU08M4
1rOUSDzU6fSvRZVvDKH9opNx10cewkIBv0kXTsNBANBP3GV0DQUCDAXkc3aQRdZljFvrwlE5Iv6W
4JOh2foChSE6UaBOW9pU0WOS7qqqNvfVCMXAF4XHWvH5FdY1FVJdns55Fp8ybWZY4IBzJoLr1niY
prUclLK9TKbrtG0OXiLvesiNj4kkIIAJw7s2RfYw6FZ9ZogycvOc9EyrivkTon8STqXHBVbZr6L+
mopje6J4YZ7rxoA0WnbacxUEm9TC0Dp4EubuXi3cqawhO2U8ttFKa8/TXWOxv0FXa5/lAdS9R7D4
4JXF69x5fA+DMnPVqNdXY03WvEbUxJpPQ4JfAdSB1GxrL/Qj2Y5F9osK76UBjnnfx74JGGWI3KKO
xE1LGp2t9fB4Gr3eZ0CAn3WRWroPUjidD5OuznIMMuVwH4/wTotUn6fwWOfQqx5gDkB1wsILLLne
NF01f3Lv6isAgRJ0rL+8+YpSGLY6ZggC1lUnN+8VpTTsquu6D5MTi95aYPZIwkQeJIV3Uzf37z3B
FeWpvRK8u0rrPORUR9ixNuW+ozD+rYMsjo5arTyqBl0WPRSmC2wjyHmIsLe+NXjrhN4HLfz6Pe1p
ArVV+psaDV01clwgY3K1JOvhQ0n4g5uoUb7VzA4OlcKAPelaclDTfAR45Bs7QUzybW2SMO31LXKx
SehhW8ugr9RAxQOdJzctEymxUK/PmphzPu7dD5GThRj46WNhRJfKqEVX7XTrEspKA/c+wNuchz6A
BF/fSDn9VLmll6V3r2le+jRvZwOvIW1qq+EcFvovmm/0vGEP1bdA+E1Rn8JIWUFINkwbK2B2J0da
6/AW6D9JTIX42Lwp5epDdETf4N8XUYyNHAHuigKW9JCWkfjAAVwNNg59Qr1VJn5qdVyk4mmGV10I
a8iWUycxrgSQ2Qqx23D+QBbVyhVOrqY6FCFn+bwadz4C/A1XHB44ADlZiVlSOTH3HCoCMg/Mlc8C
kam4vfvrUCWnMm6VHdcmmZupMmW+KFAOXGZxdqtfgwbyytBqJWwq4QR/PCZOMmk4w6nBicoX/txE
DI5EAW/UtIFXDTdaElPhzvMnyR46DuWEatitiulRZu0z3t8QUsO5MZXkLJSTBGcwuFtuSmMJOW0q
Y8JNxjOkVnJqROOpExsJeal168JKvw/LWzdsBkonD1GYUwDWS3nTDSRW4zJbgeoZD4a0bYKcA6Yg
JV6pso0vcKmTahuZdsWbotPxjXLtTcMZ+xAVjPZQI0mxLyVHyQGtxiPxoUqDjYaYiKjtrDWWs2zb
+M1wa9AlRdlgOWmqwgqFO/gYa/xgaX9sTcuv4YBqPqW/VIHs6WWPfBsUpYDOH1DC2P740bTzdFd5
G3zJR6nhedt+soY9rIQjdJv0klemAQEwr94bZMWdGINniw350ELoxfjBNxGN7XDDeDIB2/EjGkzG
cOOaBSGlVz20quKC1Y3vmUNkbg/LboVpvNpqFDDm2oF/WhbhgAlWy6TOhb7gVGpjPC2LmNIulAq7
D9Ph1qeIoUqY5ZtQCfC2QLATe0Hce0GbnGqP07GaoYCRYEVtkyYQ97HXwyVP6+KNStVdo3gvULu3
zMU7Lq0YCqJ2ht60ZnLO3uSR4S5q/RA5FXyPmnYOgpSEdMOkSzbA5yGw0fZ5aiYaNRYzga4UbM5S
0tkrQLDpgspcPUyfBCuGmka1NvKRbje592XFwrgP25pUsqIqDrIA7DP0RTTkvarsGkR7WSNJp7Fm
mpknRsm1iRBtENlq/CaZtw19ct/qanOKOuvo60PAlDJHZJbScAZ8Q90NbXZTlOkexnhn1RxocUc+
JO7bk2HSo6KIaT2YM9s28d9qsrWe29zANMzlCBrR3HueBi1bPzPJz3C3JNkFgcmqM+T+GGwkMfcv
flDGVy0I3U4S+1Mpz93AtJYula8aO0irL2R6Sxd0LAeYL+VOafXsamQQyYYyoiEDhj4ch4JiRRR+
DOO+iTa9KXtP5NX2T/IElKOKP+ljNaclVp0ZcEp/z4Iei/PSTtM8x+wTlSejp/Eq1r2CNqulBSE2
hpPVRriN87GyGTySbYPllQsMFtD4KY4pA6wDkqy0uIq2XAOhih4Gyme5Rnu4F7WnoGkufqam75YM
paaUEaSQh14oUF+6Ns5fs8KngWNoXwptdj2zCi5ENa7iNWtTgn3ep1ounShTiaeUVssJOR6ss0o4
NuTKA+RtgIMjrC2bAK+0790aasJbOniU+5i+U3O+CytsTJBNnrxGbu8VyNqEZdKl5zo0FSvxvRVM
9HYCPeNWEhG30TXdaaZByahMlWfRVMI1eDPK/7EmP8s6coFhNJLHHpCsl5v1J8iEq1Eg0+nacGL6
WhdrmtrqmroeWUHesZY68zE1ilMQpyuKVtp+ALcTjQBOSFif6b26x9Wb6CtrmarOZehEnzlBfSOh
Qb0sNwVBbQKcIYsQEzA1Q86aSSh6K06rsdMU8Ew7ZJbHUdZ+qZS0nLwVbmk5DXuvLfu7UPWHO0kr
/LWFBZDOTYuIiG5ypJno/ge4j8z4zliVSrcKW2x2lmjYDcLLLd13hcqHrx8jubwYSCAaU/ZPPXat
h4Z6Bo5G4Wq0zXqqNXWNNS1aK4JinPQ2PCBwLh50jYMJ5IYrC6pGaSuhKTJSnMwoqm5NKbA2eBtl
F7L+VZ4SDr4pvStxpqxU2A8IXqQrzOkS7nHMBYNExjqy7C1dMcSIVeitcm/yT0sC07KYmQ77OJvS
lHGqeE9TQT8sC6FuEEPgC6TkYkErakTKCHn5iNhfujfaPN6KIX54MmB1MJ7MQxFAgLKZBlO9hw4T
6FVzH80LAL6loKJAMkrdbeiqupJ0CHoxBsqPtBFOW7fSZ1Rgw9UKpW4lQsUpQGnUW1CRaZRt6UXD
BDFLsCxDIV/CSkkc3H7NthMoG4690G9qUsRWFZVUDDyZuc8w7K+lsHxsdcM8UNI2D2QvRG4dTeVK
0PMUvFqdH0Mhmx7r6Emdx11fCs1NBzXlCWkIE/m6kR2hqT8BqHkXFSqEW/RDsdcSxBq6WadbVOoz
SwMVTPZee+BxAAvNYtCxvfQhB6YnXpWubU5ejPSKMAthJ0j+wzgJxnkgY/dpbDjeQ4xi3/PqDniN
Q0eaGjUauKZ6s8puegXuyy/YU6L1solA5KjnExpxSgS2mGckogySeimUsUReOqlOphUvSt0od33/
2fdYzKfax8qQowZqKcGemEuuY4kII645E2anFkwU1CUa3IBbpA7dOu5FcSeH7R0HGp18Wexcr0Uv
qleeAcWMn2qQFzY9nWnfd2W98rq5gR166mFYFsOZqk+5b2it5naAnGeL3navx7J4Tns4uCCun1O5
Lx2ExsqrXk7bdFL0+1LHOJDnYJYU/VP1fbDQbTQ89EZ55OrA2vahiNw2j6Mr7UDrDJj9sTOVaq9V
XFubOPEfMs9CqU1NL575IpSjKrIxDS9CC6kU7SYbB3r8MjEUpc+UJ6zPCdDoOZOj20kUVPZG29mK
KlsP6KYjR4oDcq7nTcRenWtgzb2bTOk4gBg85l2lOLHJsaII4gk1c76iUqo7ICLEUy524inpZUb0
iFOipPj149C+poIcPshGXT/mXCILvvya6aJ4DXW+Cl/I/llbbhM6KG9TqmyMRkA+ienqUUmsE2WU
7nUaKXEVY4ewSaoc8PuWbvuwRtYSGiTMqED1DH98ozD6SEjB8BiWdU8ZHRyurCNYbvu0umhAa+wo
ITRwqjvtqpqINUeoOS98pAQiVpS/t415rXz/PuRQ3wTaRH1RbO7aCfsJbRam7Y1HHIQWDObH7JKV
IwOFduAnO4JCesIhEO9QjfOe1BrttBzoeyNIhrMiYjYLwnp2DuTJDpNttZeBM+/jdQLa/RglHfE0
Teu9N4R8G22hv3SRZqzzRv/sDSq/UpugfJERYJFIIjxQQia9Z8riV4SLN5/m5CGbeIqe2fhOb5An
5Jbg3zN+IrePsfElyI2oUdIqWGLnl4UwgjeCY2zs5T4tAdhak9sXRnhcFmFLg6MMlPelghugs4S8
7rtF237JDJEQyO8aRq9tLAygEai/0k/vzJUHJIMfh7DK6bQhr5ZwQYZlhJpdSjcosXBbeSlN3a7p
6GfFsH4llcJ2YzQbMRKoP6mCttHpfW01yr5OXNHGKwOLKRCdya35gQfNum8ocBGtZqYb2gE1vO1c
cXKNgrKkHLS5PFyqgLUWZ9z/Jy78X9K1FFWXsQ//d+TCtXkP/oQt/POAf9EWRKK1NMAIpqhLmqyo
UAH+RVsAxCCCE7I0SVShFs0ghn9FbM20BVkHgoAmT8KHiEmx/idiyyBii6RPUZMMpssSaV3/LxFb
/Ar+8iYzRiozaQHhMqOarsxe6T/8jnmZh0E+muNJlwQOjwXeY/xwfJZV3ZipNl3I+P69+vcOarKZ
2b7tuq+hvCK4mu7CgOlPbYH+ywwYrHpvPXe51hP3pB79scSLPyLWQZi3rVpAB5XQw9ulVEfw+G+6
cCFCwglMAfS6DYVrCkWVoNOqngCMEe2KDEAmscfwz9DL6OAH0WsgTC9U3AxiQqAdFCrcpLhHakOW
wJqswRmMwCGdlOQ9pW2MwCDstclZPomZWll+WVYFCYrt47IKaDDpDiYMObfzGtrpEIf+eUA4Q4S+
v4o/nmZ51B/f0rLXciOK1E1YT9KmRTDPkDDLRiSMcN3LN8GHJLC1qgZP2nzHctOyWILOxBl99Z9u
U/sGDNJyT6J6/1pVl+b28sjlruXhP5vLbT8vky0PXLb/1+r/+dWXJ/p5Xj8stN0YVsNu0XVhwvpH
9dXN0q/ltp87fjRhP/v5TEQS5uns/fOQn7uXhyybdOyIAQipmf6nnSUcRXg65qf54xm/b10eTm2K
11lWQwMTBhkny8Zf7+nn9Zbn+uullk3warUtyCrEqn9r3IphBq8t24Fnyk5WUKMGD41vJ1uWgBog
ui1axGU1mQlvegqj2aeavNz0vWM23/Gzy/dzLHt/7zTf/bP5x91xHfBq7Sxc+15d9vrr6ZbN/373
8hJ/vEt/pr0FhDdACkyQyBB3ku3j+aMse5a+gC/N6oXCrRqJgvqync/ismWnZfdlk4DaaN8/LLcu
N/w8E1nTPMmyncxPv6z9PDJLexi/P48xhVa321lmWgUCyR4wrBspq2BX/ay2XlbtUwmF1HL/kKW4
wDTkCz3nckcjOs3tKJIiiBY6N1bvCRjTdotUEKo71eWwPhpjJ6y5Hhu3Uzib0jLexCIv/V6VZlWX
xrcZc1UOWO17dbkVf/KBLGXKFvM+y2J54LLfz+YfT7ncuNy97PjzuOU2T46xE0RZsC59UIx2h2gL
ZBiRFx5hJjNonkomVj/aH3QTmzdzHsSXhbKAzuB0gzsDA13soScUXHQTgrHAvvsZB6Ianr7NJtGN
x/I8qSWk64SLmkVUa6VDute1I1cjI4lXaNj+k5ptuS2bdZy5DKYO+1K2nyolIwKtjBjYK+UGvJeW
gyHp26Aqlc0i1fF89DqJLpVrBLdP1Nbg6Zl+TSmt854gSt7XgH2cBdzeMAcEqFqG7rKZIhJVGz6F
3LUR1sB42tOHbWiFmhJxqV3UAgZGFFvMeDkUpdbGt9o1VaF+J7XPmtK9ozEi46b2S3rxLYCdugIL
aTWcIUTFWw/S9IgXz9GLVtz+EOY1AQHNwpqvzUrdGrD3lHmMNkNwJppeh/aPBKguZqLhjxpoWQs7
cfZ1TuthPoKWRTCLBn82l7VqFKS1kqq0NDiQlgURhfWGatYOFRs8r4CZxB4Daik2wkav9MIVwOsB
RaS45Og+UidSvdwMMpBsdf33D3ERUv/8/Ja15bYygRJmdGriJoZIAwsp1o9gVqusPrF/tpe1csGH
jhblGerVLon2wz4ujPkvTKAj+t0gwoE2bwcmdw2lx1+llzsge0ajrkidKd1RzECkmj2Ce3FCs/W9
2pRbq63l2VS29vpK3fsV4B2/gK9OgQOnE1ixOJfM70XZ7tR+5IQ8hwY0c++sVibVxWRIgkGjoBQe
JqV2SWciVikYaFs7oIdpJnThVhrv62g9PlLmUIIdM7Y3M8DKSJPVxho5PSdb4XeO3lxxy5QwBvIb
nPgzJM2GwMUN9bgW+xMmcnE7ti+rX0pxLkGg11s5cDHmd+iQSNgKVyQu4NlwRmObmU44nX3xTqIS
p34y5enwJ6VOVDkKejhkZsyxnvvArRBFBu+pcmzxW2IvBjpgbhOfVhKmWlfPX4Jxl05fsryKNGAj
wZ5Ac83fwcoVBeaodh87ndmte/Wqq1tVg9eKWfFmfDFDG7WrZq3ydoW0v4pOuf4cKJsS71OA7c9O
x4MaH7PgVIm7QtxiY69pbncQBjfTZE8QZbHG13yd8HprBhyVt4WNqsSnsBNMR5kc4fdQAJsGBd23
L9XggmjgGT0ot+jG0cyJjtAeR/MhSzZ9e8Nwh3nsrmg+9W5T7c0DGWVlgWQe6++eRqkxuFmyCwQN
kfxWbfcNGM34wcCAqDqeePa7PTgOsug97MvvPUq3LN+IUNXjnRwfU4JUSvz+58ByyNwIZhnfU4iW
Gf3fHUhFvOi1xTTKbn7T2xFfqmf41oO4VX7PaYVcr12kU4o3H7+6ttKDFebn3IIA4nTP0WGAbX5B
hCJdm1PoKrSZGyf21rlClwpi9m5QNrhlKElo1Rfl4Sk5gLMHICGF29xDO3w05Y9o4jqSYbK16+mI
RiWnYaZvzAp77r4y7uL2gAa5mzgulLnXTVvjd+4/q/XJ53d0IMyB7xvklOhDb10R8CD8znz0cC5j
GNEA9hAgYnV8ZQXyV+02QMS03wPmB+0zmFZ4hUqZefdegil3n8W7AsimOH9hfE8EmmFC3vPrlI1t
ae4iYZWmDp0bvbN5suYNoKc2OCHpDBksDXrESP+cDLQEBC3L6VWHEhw5HRKRrcfiQRNWkvpkEXUq
0ol0613abKFfDTVS9wMs/r7i0uFo0KysK7eAl1XbKvSY0V4Nb8M1wOJOsXWVaPcNbe1AsLvuqDXr
MVoPGz6mjwpUS7Zts+sn0rFs6St602f5PSnc9UYW3V5+6NOjAQT5SRZcVXgVs1NoXMIXDY3dBFlz
L+lcgTvpq6Xsaw4FVDR4n7CXi+HDBJ8Wq4bNUVtFOzEsHJ9WiLpWsXXDEk7dvj/MRCOsTVC24z3r
EuI3cqpwAwnHqPpo0k3sAyqSnlqTtrZLAwC19YRw8hMot3VFiUpw2VkPoJ7bBudmC54TmmLaduv+
Ne5tHV0QHV5iAlNII07+QqERwQU2bUV3ReDWMLEB+BJcnLh852d+zMbJOiuHdDMHIyJdWdPRMVub
sF+gkZT7HXi+vJOQxlG+6porEyfFt4tD+6IpL2W7NZJVs20f5E9PWcXVlrdmQESgdg+Asyo2vCev
3pjpkXqXrtgkcF2LWw3mINyQ65jQdVp5sFBk3Ow0eh2LoZj+ZdcfdXEdfLThebLctt0J7wl/rhKb
1yhs6vDcUa0mQobkjGt2S0/lPrioT8IK8xNot8mw5fJNUS74/1v4GKhVNIkALLcrkdacpOEoqKcK
mX9JFNp1zNeluTKEg5XcdwE5hE56H6a2pG4FERa6PdKhubNuFIusX/mzcUjU7bBVV9UjMhKsif79
dIjpn0ur4WbVDloQjPF9vEJDAVUDSWL0gu4AfEFIkAAe5DrhXOeADLIwD09kJdgoyYNjITwRstZO
FJshrqFmsGl2W+KxAZzQOdiFFaT7KLc7WPtQbJFM4vR9fGqDp3HCsAK1Aj8A+Td0wsngax8JSe7H
V5KRIWDQ2A9uKdW9rjnJ/qXDbSOyIa6VzgEtkJgPIq6Fcht7R32gak4W9L4Q3bB874ujJBxqUKcm
FUxAgWhgsE7YmWkj467n8Bhym5Gc2t2n+c67vATkWh549vjAhCaAEN3ZsW4HT6itNv0DShZJdslY
QwiKBS5jnu0q5apElfUh4YuDs7iJW/cJgpLu6Hsq7Ha0Bk1Tub8Irihuxejqd/GK7MZ7JV6jdnRh
md4Bf1HevG0TUd1yjBW/NANrqyN+wvaInv0n+HXio3Huo9UcQuxwMAS3wXJpG6Oi9q/qnfmJpv7k
n76qG6R97Rw1No3lCnEYIjR+sWwIK8FpbO2BuADH26YO36kdOJJN5N7DL/urWLW/sIq6OxKc5Tvl
nG3lu5FBgQuAq9rPR0x2i26iYs+hZjftofNATdup6g7FynsCT87/AQKXnlweWKoUJ914o+Sud+fB
aZavgGLMaNOgSSejEfG0YfuDQ9wwl1CgS7o1GWI7qrRpACPSyd/qTXEJV9hcRHHj1w9Ml3I788jn
rdb4u/aqi/+GvwQdE3pM2XnaK4YDAOwDPrszixRXENik204FKvTmoU05EsK7hRdRn4Vf4jMBRnhG
6nefwyDd5/faNr0Xr/4+PgGrDBCQofqMzl1jYyTcEDUB2/nefBWYGTLi3lK8fiS2fBD6569i3lpm
44wlOd13ApPLNofbKD+74X0d2xq9PL72m8gRRpmI2dNVeiLQr3uUn+szUot1d6cdQWl3d/FBdxSX
H/u6BQjCl+ZoR+VYnwHF7LzNmwDZ5jgdy7OyNqmobwkcP6LQOXF4w9OIazYHUJhPFLCReq0nLhDG
7JE9aPnbzHSO2jp4bXZaxweHOrT39m/1+3BMz4OrwVjacPVxJJ7qCPiFAGm+x9gRVolr2and2tHJ
c1KbXdz8lKyBnzvRXbObcUdP8bl4El7Ch8Ft36MncnWeQCv9Lp9BhO80ew7TtptX/4YxQ3OtJ1LH
dcSXkcsybezKldacNW6MZPx0+IbxI4Jc4QLRt2c1A9rAu+mBcnrgFLv4LEC9Mo4oy13D9ZxsY91l
Dh6yV7Qc8GWCk14502vryA76XIcRCi4mhrtXQdnmDrZ4/TXlU238DRclu+TAz+E5emqO/W/ULJvu
WL6jjs6pfL2Iv1/Sc/gwrrzfuMc/063IN8EYox3I4D7NhH1yCh+zx/aUyc66faO5ca/nRPzwh4dO
zfJJ/CKGTnBgDo1XIlAG+8n6aN/ouamr+FDep1vzXb1Wr+OZgZABUn2vXqNfqtOfI98dHuNDfJCv
NFzuynv1Gq8QHtviRj6xdOiO8QIfxPEy+qwhebvUCrWjsdUdrIMv849uK6Don4c3vIKMcOUbgUTt
KbSRSvNO0ntpm104Je7LL36rkLczezcdyOi9TgefMaa55fEqP3F2ir+W331ziy4Byj7OLhxF7oDQ
n7+U25Bqqe9h3OMpLUSbkEKO5/ALmlhz4z4OphCnoHQA30bwCTJYHpbyNZGgxTnjY/qIHgHARgSQ
9LYELoNQbLxyot2YHCbCB10miWFUWw87jD8cLXf63t8Ou4E/yHgePqtXgEe1TR5mZ2dPPZfkv0gc
Btb0LFymtbT2tzlnpEja1uAsnnvlBdfAzt+FOySkmd2Va5zEe1SPpyYPV8ZD+jVyaVe7gfUJ8akE
AY7Lwxru4huOZ2Jig/vxQdwYl+nYjvfxqTpwSaHRrALF/YoLb9Vtvbuv8L7nqx4c4IESbRYulfcY
xu6n27AMgMso4XF1y4mIEO9r/kUGBYOKaGsfLQ8sCVDHjQoTbWV89CedgeC52WXugBvTNt+bC8D/
jzQBH+j0D5g3zHfWqtfgRTt2F/T+vOvp6EcOpG7S4yuHv3v3aNzEa3UhZCKeNun9fH3wJn2Ub7zF
qHBDeFBf3XicbpwQu4+JPyOiG6JxUMNmNpcI/almWBpXAooRe9yPq49uyxUec80H5Wy6SCwZK1AG
raoLYymnybcpPfXjpr4mF4a85NKf+F5ppzu0plGd2dJF3pPMaHMJ5Ehv4i4h8elorUxaa5iVubFY
lW62HRhu0JtcxI14ztGYuLg3bqA+3ZF6lU12df3sbz9w6620DU5abzvc68fOzjnhRRfe91CuJAZJ
0RnWzMZuSBv9D+NzeqV9p31Kr9rF5NxN2/mc3YqDvmsOpNFaD2gSe2MFtIpTmnzH5SB1GH6012Gr
MDxXu96pXOEgPZqbcsMVKs+8uTNd7YFriv7LnD+9v+8O+Wbatl8d48Q23dZO6UjbaB09hvc00w/k
HjysK9mRbkQ0crQOuD6u5P/V9xyz3jO1Rf6A6pcSulm4Ep9JXH8v7qqn+AG53DFjFDR+WZfgyXhE
C4RMb+ftybQ+m/fiCi3V60fkCg/DoeNwVrbzPx1SRW+TlqM/y+/JnUCUY2H3yZZ0paZzhBdSJhR8
0lxCwTOzX8wAHg+HS+0dgUtwXbzX9/Eq3FiUd3fMF+6jNdpTGihEplwh+oJhpKXf74Ynf6/uaC2S
0gUmajK+wFo4pn8f6yN/xQkw/FODO8L19zq/o4ojNn+wbryJD5iCBGhF3bpdqq0dF1a6bCjMjZgf
LVU4YXbP5730z+L7ttqzFVPWqRVgS0M5SlrFvCbNJaplbVkgwYfq1kf3zEIoQsHt+WexVKJ+Npc1
f+wBpvUKsRhzKWp5P8Rw7NvAKmi6So8xLKxd4Pd0N/tipxRIqZva2En9DLELD7XwBmAukCbAgUm3
Kjs53I6IufYmR/X89kOh30rQ9Lei6F9kavIbHNFMgOcFUxddFPSd/+88xGWtrue4COLI5TnwpI7m
qv6Sh0gBKP1nNW5Eom/n9ESorPkuI4lcDk0qmObVBxdLGjAZS30GF3vCbWVns8NvyYEclfKuQn6y
DnUqDlJEi2noiX8MAqTozRh/SI1O9YXUugipqVsMINXyARU/qaUOhJETNBEug+Z3TFWLjoAYiQaW
tNCyYViFmwEnqawoDLilcKFGuyUILWHg5D0pvkJARn4bOgJQ2njEnjh7QRtjbo8sqy0hy8SnqHgY
lpLuUuNd6rrLGvEgNOv6sjyknp9uIoXy97JYoiDlikL5z22F0Iagmf21j5mEkorUk7ID7GjfzYtl
c1mIBYWrrmcGttRBl0UhCGjUllXd8+4b9OXrpS77XauVcYczXwtZ9oEubIkKKmzRIIJkmCvD47/X
tDkMaLltWfy1uey3PCwG5EnMXja+4ZCk0F1/xWL9JQ6mQ2+VASAG5kViNucKKT9IjSyTvUnaFnQt
ZGgYaMfZPF9KyrCJ8umceru+9SNXbkn9KFWq4sXcxRlqOnvLWmxaBywFsRtNw10u6pm08kqqjGnZ
Gh2t9vbSlpW07uZMoolknH1JVZ0aqf4MXqrdfW8td1iYedzQp2b/x43L4763l9VuWFkZ+AxlovOg
MeDLM38AUhn141qbQzm+15ebl0VGr3KfzIufzZ97y9qj4opcdNnt5/bvZ1Haqpqcn7v0PrvH1t+s
89JQnE4MJUQtonYKrTluTa7hMohUNj2igvl6KacDMM33gtrJK1IHX/NEw/hoqbuf+5Y1f85oMSd0
VvbyAEUva3G13LUsUEfxR1Nr8JR50cl4zNh/eRDV62aaDRn89OfXg3HDnt9P9XPr9/bygOWhy66R
EXMaXlZ/nu97z+XGn4f/POb76f/efdCw+FZV9/jXQ5YX7I2qArZMTfvnaX72+/ud/bH9H9/Zz0uX
Gt4C2YroPM/f2/KUf7z7Pz7d9+rySO/nO/7jlb5Xlx2+PyAxy56jJ1Rtf97zf/1Ollc26jlHZ9n7
j1f++Zx/fZhlx//1Dn5eYnqbGvVKm+61ns8k2Tz4TzN/Yln8ddtfm/9pF3oA1LX+ehppaVr97L6s
/eyzPG1e6szAfvb5uft/2DuP5cahbMv+S89RAX+BQU8IWlEi5d0EIZfwHvfCfH0vMOtV1suo1xE9
74mCpCiQFIFrztl77f/02N8vcznEX4f9/Rxhzfc9/batXD6fd+nFRulU7ZouveqXiRxIEj+W3/51
F6kozUXG53/+xrt0US9P/33z8vyKWhMUJbn7T4e4POPy489hfr/Kn3fzP/7dX2/sfzzM5Xl/Xuly
vD+PjUsX7P9rjxCf4+ud6p///b8+voukXKNIb5Ov/r9JiaD+EX/yP2uPHn/Gj+4//MU/xUe+9Y9/
lx5ZgoP9l/hId//hWqYpdCREvuctkQX/FB9Z7j/IxESRZMBQMXSkEf8SH5nOPzzU0bZn60xZnq+7
/y/iI8d2/oKtG5SibHDHwsSjftEf/XfxEW1LTTUVQGWC+tTe7dRDo5asqAj6SiVcNnoWdsOwvi8i
fMX+PF2X0l8ns7NRE08x8/oaPzQcC9/bOl57bznFR0uwAwH1Yg+ylF6TekT3g73Sj+9qx3sYwA+1
lbNuY7KqQxWzQJ2pJCAODjLd7K4dq/0odRCEbBGZ7ddjYp5dSphWYrAOZH8u63DfevlWyO4FBSLh
vjGe7hphfNg4d43VnZyWJQkJAFho/TFZaY11S+IXMahYh0GVbJ2xP5qyj9YRSpVW+8IjHG0Rygrc
gFR/KDSZgmrqAGg1zw1WqeIA5EBficSoNx6bVUn3utATatNU4S2/3Gla8tj5bgyfHAQmGqPV3Ayw
xJLR3OHVDGpZbL2we288Yytb+1qKhRFrxgdX8P8ILMI4r4z2qlICc0jeFMdq0HgDJkW7WkXmTVFM
+lGklLWWe/bYmDeXW0brWmxP9RukxMZpnvg/l1Xi75AaWHwKu7tGxjay/KdJMY0zSQSur51Lp4pu
Q2uOFqDurqwG6neTlW4gYgEadRr9FuX/vPFgYP++K6uwuYWAkIGM3Vqk924SJ7EfherMq4qONS4F
FUOCDF+isNTOuh/VW8wzoOU0LzxffrTepBFpWz0o67PwR7EPZ9GbK+zmrAQjWlllYe5qPFrmSm/Z
kId8yzAyUzuwCnZbi2wcTnNlRdvUNOIjvGgrEJzeASHr3vVQCnHdTg4SsZEOmxrFNQCIdp1znHWy
YDDGViSnBCVqMUlKCH0Mjr7VzXGXD+Wtz/7mxs0m+dBNSbybiNtaS+H0D2Xr2HeGflL+IbaN9knX
Kn7o78Cpw4fLHdMBTztU6laQvGkMqfukAGzAmU/YwIr8aOkKdbnbpa9wrqkR6I67STvrFUvY9Bha
/TOmAvVJhCGFp9m275QbGldVU0J1C3WSC6UujxPntNAi7adxNU7gsT6pBqa0yvFus18rr/xSOo+m
a518N+1Prk6KCpaGhxET7LfXFIRY19Q3qhLDnebGbxWhZqvc37WZXQBvGd37eMjSdyM0tBXOBe9h
guu+iXQRb7vB9VdeqeZDnvbRvuF7vpvDUgVJ5jnv3hwdapWFn8okjEMjtmnEs9eJat7HoCi3Xmd1
rxiBN3nommcnXOrmQ2vtRo2kHX8aoucs82xaapW98UbiVYqMJq5yIn17+a0/EKOLkAqcvfD2WS2n
F9EZL8h2q9vOpvY/trCivZB8Rafr1HfxoRlkOGYz4WlgTI55ofxTNxYJtCOXrvGYeNexARrbLrv6
MXZJPiDqfJN3BozWdFaPXth2V+iqn0j/wBSbRx+FRpkFa9N8W+G4wRdDG8AsRnvlcbEdm9oSV6MH
jCfP/fGh0obxoTTNvXT8PBi6ksSB5XF2roSdJ5OxuTxDdK2/bxVlUBUXAUwMynatGO8cux9uyoR2
878e4rvMdpGeHBPXRTEJT/xFr0mvmr0KEfNyFwjuiPog5F0V0bEdFP5SIzuHVdbdObPMaMNNxDEP
77Af5puhictHQB+npOwi0DHcG6MBFlmcR3u8KsGIWv+REYiQwWKKrqck01+wGq6xtjuP0zjI29bx
nx2YWkJ38/sKh/tdX5W7cujswHYnh3ZgXtzY7ZjfaIteypLp1otM1nr1aCX4Gh5t0yLfmLiELUAL
56G2l7pLHjY/WGzA6atr1QiS7jV663OelTclUKUz358G10HFOzGF5V73qyU+r3vQSqM4SqbLNWkh
9VbUNdJT1zpHukq+Pc84e+jVv8atNKisI9B/ASvsXEkf9eLl7rpS2HJb2cDf72zxmnNW4RvPXmzy
SY4CJHUwFYX3OpBPE+icXsifaoteYFS9yo1tifZVn4fwmCcN1bS6/6U0rifCx85YndSzq1nals0c
lnIVOpiaaP3akRbelSB5Vn4HdD3sBRGsqrFv26kr2fpxCeMmq1bSL0rkcW24d4l0eBYVX0oh+gS/
R3kiH8E/D4CogzgSEVmqWN2FwwY/zqdXMwSaja49gftQyTtPUf229fihGWzG6hDQlYO66NpM++us
8dQtQb8al3kqX1pH22JcRRFJXeJp7PDks7XvDjDbkiezbai46Xyiy2+pdgrcjNdlMR/wjaDZcUU7
47yWd0Y0y+Pvx5a7pUor+Gj6cwhU/sZbflxuDSXvZ1AOQURjprAwk+R8uZURSU9VGEJCEZPQCHYF
W0rJ8KQDgl17CT6CxDTrdZotJES/aG5zdMwi637huzN2vpJ1kNsW7bQIL7rt5ldJCYnE8ChMzfwT
OH8Qq0SFH3Di0zxv3izXGA5ZEsGd0OWhqJLtpKVM7IOzFAJEeF3j+yEXKT2ZVCfa20LrizuNURbp
DCQ4zf0xZhZENpPCrtDnCcBj1xxVVudI4PQHIkSwtqShQcUsdNfCa/1tlVGps5q3yC92RsRGfiQm
bu8M7SeDME2yRvPPmPNISa8kZeIsvVH2+GE31N5lDbjFYX6QmSuCenpIVE4yk0IdYPU9L4u2Sth2
T/vxS0zp45w2jKhZMGgxPR+8cYYzI0Nom18hhQYpW5jQLva+rjdutT6sVpapvq1xogY+LrmdRrIF
PtysKvSDey8VdkCe5ys5H9TVJM1OPTe3wh2heyc13WkcX7Vff0UdhTeu1metd5AuWBuSfMvVFBUb
AKfPVmN+GQXkAqGfND0cA2m/eXW8GwzvTsIfoZQ//AgpYipehQySxH2KZPcM7G/XuaG7aySMpnr6
yerORXtCRwUHNE7iL1Uhj/GB67PUENZgrPVJX/cjvuE4viMTTa6crT7opO+p8B2fSrcqv2XicjL3
csmk7nbQmGjgt8auN4lLGshiJW8JO20SfZl4R1d64dzVVBKb/Iu0ZkJmCUDIFYL6Vi7m5OvQyK+a
AUnI7BgvVa8/hCK7ryTBB3RwbaH/GggJHaZniMwbjOTrOnL2oaldRao/h7MGeUKsOZsoj0bBrG7H
zguoloKsiLV7ZWkf2dDd6REZQbT0U83dT5i9MkbilWeOj3BaoqDSaqQCEoNNvFD5kc1XEd59ld+X
Apst5Ciwq4C7rbRZc/WjZfHcL3dIYgINuSRR2TSmQwsrpU0xFFzZlnvdoNaN7OaponHc+8z1UB/q
5txENu3duLtm/ZTtGNUEAL7VaIwnsxx8aAlDt25RWoQOyR16SO6BL86kPa4svFylKMOj2XBrWXYn
OgNMAb4A3fAp99WbKJpjNZdfZa/Xu06bHnWux3XfDjQihLUvzBmzUBOunIYL0dfRXBoONmB/Qt03
6Lz9rAx6jy5ezdfTxvJhyiB062mK0EJH62HVdDaoIXKqx4ggSamcI/1Zr6xTpgvi1Hwr2TRO+jY3
iAo6/HZ4JSPwvOlm9s2RhZx67grrrVuOYxjOG0XkkyXDIZi8DBVq/NPYXCOW1nypOhlWnezSwH0C
uQQX2PhMvW9mgNuwbXmrNYzqBphn5/3yiukTV8y12WPT1suiDWJsgVmHzBDrIIqh6YOY3OfJsH+U
O/xMSXNt1z9dZ+tBURXXdhkfnG5xicHTiJ3krh+WbqpTfxhU965FPDF9TZSCmYtUUr8DC/JXzAM7
zxn3VRzDGVOvxqBeIoksw3VPXu3f5SapERUek6mAZuTJmwoYpk2kBksjc1W18XdsWM3lBCzsCZgX
uChEwdjpavfcZu5RzkgdHKzxOJwxLONGvoX1wUXZlpwkM2xXi7o7ntJbsM1kl9nv8KFuI+ZfV6Nr
VlGx36pOXkedvW+UFW+oixG3RM5IcatUWO8ksWdzROW9LYozvD+GrJjaIcZvTZLH0yDprL13O/Op
As/zDzrXDq1Yc+zckwYEkN5NGLBogPo3u9neGpJzl5v9zjXUrTcB4cvb99CXh0oT6dZWyC3zrgNC
ldzIhtJx3yNWdAm+MewGLWrjbDqt+oBDhDRWAIktdc0hCc8ny6JGaSeB8tgYSpmS+B/48xjf2Lgm
J8KSbkUbPiZV+yubOkBbihwcK9+GUHS+ovv0wZPWA7yz5DGrrJcwZGqPulpbayHh4U5XbFlldQfH
55QqfaItMF6e7aZ/MWI7vx5akxJyMmWYTTdji/hwive+Rid14XtoOcJMwA2mU9vr3CLJVBJ3Gjb2
OpoYTSKFx67xEblMsb8lQDYMGkyCO21EBCFtNKw9wHvHK88iQxao0A+v9VAcM761o8YnXVx7k6Wi
Ta3nZ02DxtA43nkYvA7aVrF1U58Wnt36sMbo1HsM/QE++3e3FfLAPvHgxOjxZmj9+9bBeJhW5lVb
sIuHXvxt9IDT65wo1MHHZVxbNumuxQTVpW9eO7IK+9bbTGz8H7ICnNocuh+0f3AtV4x97w4mEpBo
AIDgfpgMdkMCJgVdRZWIu3gKt2xrvaBpvXsXK+0qgsWrmy7TZUtEmNaiie69c+eUd1PIAC/wonYS
32+ZhviftePA9IrDqb9Crc4GvZ60py6ckJzhG299JJB5nm9bZ7ghTOxXPOGyln1S7uuswHjZ2Gys
iVnqFtB1u3Cv0xwHDmPJf92/PGj57ktmzmJzeZxs7PrK7Zbg9L+ed7mb6skVu7Fmd/nTlr5mlVCM
+Oupl1/qIStCe9SvL4e8PDQ0aj3igEQ4xEQbWlF51AV6h7TAvmvjCbccQH3VKZ0oJJXDT1ywmO0n
/ZWCx01yIBOkW5laf6i6/ox74OBR9iE9C62EdF+dRH1m9fwj0umnsZDSyylcd751sIbhZ85QZxI5
88gkdoQ3BNFzDODR0ZczbZJUbPNnmpA5Acpoa+OmmtB/qG8oh2KbY0pbKce4bmp3bSdlCXjAQr3S
+3HQebXByPlfkO8/4O85Dz3i1xs8vFLIvRwAYy5U8MsPYBEFMFbnqclGDVVU8lHEGLt1wBNqsBH9
1TjhRiQXowkGBzDusNLtSF9f7C2/lfsXEf/l/gWKXct91ud3ZMnouy4tYEZ0FSpPqkmTT2pm5uZk
sjqszmazeMlx4iHIpJsHpWYRRKTvpJ2Q1gjgC0q5Zfz+Yf7rFtROm6VUxEU8FhmkUTM7TEO9Ks0F
eUWuS2edNOF8my41OP2hN6PnfIjQKBZEeBk3vtN+xV34JJJxHyf8w8cTUSPDAjuw9I2p0b0mP16l
841lDMB9bfM60kiRdNBnSDSPldolY8N+Zp3HbHo4N9ikBD5vlrDOKOhqcwMpLAtEcqdqS11NctO7
YtP72nuzxP8Oghjp0f+uJ++Q0GJflgh05dD7hmuBwlQazlHgNuqbuzGSN3XZwLQGI4Fg3NC19z4c
UL1kLPGbjVOhDZXxuzHrN5CJuEbmSFGjC6mmYGZJbf3WK/Hnx/clmPa9JYeTPyKm1+h5zjkACfuo
iAgD70NH9NrW010xQhKXIHomzzybYXrOIvKfxhSHVFsOO8WGekWsIB9TcAaXwPUqSeGyyvErJRTB
HgnTYmNohi8GRu1QS9lfkG1gnm3RDls97z9DDzslxnrSFescfNPBgju0sq36V1ZPiI61K2/yuqPZ
S0iHVAQ8IFzEb1dLeDXtV1YtkP4OJtBE1AuqPnROAem1Rpcsr5sifKpqV19DpTynxFcFVX2e7NLb
tfbbFIYPZEMhoQK7UKW30kFs2He1CGKHOCeq2FdYEnZFObO+xMkBYfEllN5mNCwnyJOYCmucPNb2
ThaiQNzELoAFB06WTkINeJhZ7q88H/1Z68Ir6+zpKXYYvG0iFdda8xZTdvBImGTHBFux+yK+AeB9
1mzSJP1Kq8JDx8eKNZvQIQw3dPrfxxBzu7Xk4JRRu7GHek+KDGyyBaVUhfH3NFnylJD+V1ioQzOm
sdzzX8ggbvGWSDStiq3M0hQth9cmT+Dl57AauxcDDRiBJF+934AF07Jq65goBExov8X8kJstrFld
aoENCtTRtSf6Yv7ahvQUT9JctdI56hCZ8+S+EPo5Qj4OWORORbV2MPpXG8uK1r9IkVxZcb0ZZHPQ
c/s+LScyJYVxAiiRBHmToINWzq9Ws240A6ZIk56rZlqxQgdj1RkrCNMWNZRTl6sfCJ1vUXprGSQc
VbDiyhr7AIAAazu4jGgO6n01xNe+CqM3WVdfhpsdrE67Hm15DqNnjwvRUqxCPCwHtRfeGT7S3oil
iGt0D3SRX+wFCz2WD+C81l0+MEdnx7nJA0J/H4oUKXFffWR47FHwI8uvLDTBkBjfYrAvu3q2P8PU
RWXrQd+Am/MYx9lDMde/YgYKc25+YSIM9LC/y3XGHAH/oQMsXJWfuAA/QwYFfFO/PN+46WWNlEG8
T8CzJDgmxql1Z5cI/ypq/8qoiu1gMKxkoIWSZGW+gapM9/48P4I9ecgXEJa94ep6IpOSBDvvHY1D
EnQJ2r1BoiMSVM28cdz70xPZhN42mqqrclmqhjWJ7RrYAFMa8Citp5YpQEbG2fZnhEqyWhlTuQUq
sp0StoIp+BemPgTF0V1uoAN1vkymMBgdAWfwm2WQJsgiaCpP1Twc+jG6I+Tr3rVZlM1UiiVlD6dZ
u0N2a1cDuqlEO484cUg9SgnyvEkMfVwllnhoUpdAyungoMyh4utRnTbeBt2/j8m4ibzE3AjWhnpk
zkhUUM6JnI9bEUgA1yulHjKxgs43bsSCB2Tn3fIvBsWPccSvA0zULOVBTvXxl8a+bD3VFcscPkL8
lsJTy30yBqHyTTgc/CdzNG4Glzsl/qN2bhk9i9k5kD146yVfqnOmGzuJ/ZXjaK95kr9ZibdsrXxC
cbLnNkJCMDwNZYV2qEjOlwupzzn1618sPp6Khf0RLWGESIw2jXfbuGBph8mn2q6ZJrB+lCGy1VaT
Pr4IoozpYrFm12Y2i65kmszmG9NgX+Rm17THOJZa5RZnDDM6yX10u3ax1IHy12uIJLfJYHzmwmOQ
95vbyMBMZBLdMVWk1uUm/8A2pYK9bLerSWFEjYxrtwYfYWT+iW//oMpy0ZxRDtFGPV7BlEcByweM
PGc/MXcEriByM8QW1rjvo7NgeY2nMKbAoYZfrHGfZf7gSFVBd/LWIeRY/C18pNAaJjKDYuaVxNPW
kqxS1pHTFcxOBoUs++UMrr5pBviN43Qf1bx+LpXc1tJmQjXNz8JDGkxYSjo54Y0j5dOQIxElOuw0
Nz72jC4h7VI/mjnGs9xlo72YEAs5oTa2WZd2FJ90D82jQdNtDkiNrrZxbtI6LCPyW0zjbTbgKabP
Ey2YVZGF1BmWEbLp3ghb/XAtXLse+ZouxPprL2cdClMDmXfL2xsrB0+O3sP9Ym5VI+njpmlb7M6c
iflHAJklIkjYW1caCIgdRKEI9MheiFlNGKlXrOs+NnbEpN8KLXaBjvVL6TXzrnoYRUMuCO5I4qdW
Ykbs2nbb9v7LrE87a+i/ZOPZq9GeyWdyorPIfeK0qJL21kPfjC+15Z9URC8jb7RXKraOXkqcJlW5
L8gtWrlxwjzLhJYk02cSQ86aGwSxWftrhpC6ahV7Vvp82GXNZNULJoKBDAzq6/4hTD4p2wsuoZli
eg9f0nxDwMCUnSffo6dv7ELwxcVZtplr8jgNcY8KC5dCbFbPsU0ya88bUDFMLBQY1JB8uTGKinBm
x1tLn1PcgB6+MlXUYHnEcmgrZ9sb/hfLm6cIgBIrIW1NJqNiTTL9GuP+q8DI0CeCtaufYL40XDaQ
4VYvrQoOrHw2fPZPsjuPxYav9ygi6kkT6VJQyq21JJeM/YcPNzJ7gnxPMWrNYknaJ+E2SEF1kypt
VBnXMVi+VRqF8bNem0v0aeRv6LChcu4+7BmxXaTklQjVTTnaydomNIsG3uIJw7zm8S05A/t0elDI
PQBOauOjntVLNu197Fds0MhNPwi//rBN2klxdOiLkSKW+vFqfUdf5SUjt2WFEOZpHLJpmxCKHqg4
3To4NctMnzeVgRq+6n5KrXG2Wmdtber8Rv1s9PSl3URQzEuSz/o4doW68pS+02rQPekZ4jRJn5P3
IzuP+j99vZJytUae4yoqbFrQAxzTqdiSKdHijShc0JsIGmuwg6Xpv7gj/3FY1R+lnHCU9wi9yCno
LaljHdc3XSfu2NA+xuHwYWZIwafe28B26ne9br21hZh2YS9xdIzte5dT3yIDJsV9C4eSpE4mJ+Ps
0Ch0Qr3GH8LIZ2nZjQajnmAyFPGckxndlI0ZMqWzZIdlJlDH1K3LEjT39vUMl1o647ogxGnrwgmy
9ataCn1lIOhbh7rhrlPXMNaqS78bWmbBUGLByNk2mwvirEX7tnIpAvLKJh2BNUi2ZD1q3bsTxkSq
WSyM9RB1G5FUgdHOz5GG2L6Qph4MHqh0t/SmtdTHLyl4yCnMW0/GaeCNyNcWyJw78CgEfnDDGxEj
M4irIzzEfd1i2wsJqAsMo11PhaUtiacqoOR+P3VwBidjBjPUlP3G9IguhH+1iApYTDovobDu7DHK
cZlRJfQMb+2L8q0i/8+XzzKV5Tqu/Gmfq9A4EnprlPAbbZNAr/ZR1KZYKwaYK6AmJ4aHbUJb3z2F
OVcynSdrnwrNwWli61sCRKytHJlkaredmH+Mn4TNXxCPTLS+s22riiF7pQ1Ffsim6ToeumFf5HO+
yW33MKCIZjRsD6yl7+Cd1ft0QDtt0W1I8vGQZD49uhzDQQ42ffZYhrj4LoU5B6PfhTtNws1NAQmW
HUsEux23npIVE0zfwvZnQz532mvViqukIVKzrteECx/1qMb6FlFQsVrP2NhTal6pXPWrMEOxShB5
h0N1+jQRT9zkOOLpnuFbKe6TaFyy0sUNycAjTVoujEjfEOCA/zlMHkI5sPDweGcT8svGXoA2BkLW
ONumdCfh3Mt79rFbqetwOFM6taoU+ZXCgDwTR2CWt05JY6Fmn02qXn4/kBb7gsSYGk5VO9o31bnN
3LvQmVG9L2FQtt+dQxPsmJaqZMfrfcSqZtRU+EhRhwWjXVeY+8pPkrXWVYclZo4FY6wGKX2iImJH
6ckpyfjp9PtauAclymLt9BLVP/Ghq9RlvRm6tku+lqTYhmDe0Mu9QxQLozqIBoM5yq06yMdmSNOB
Cs9APzISxmepRd1R1tq5ydpjLMSTN+n03MM8O8Psc9p8W/OR9hH0twPbkqNmw+qaoY5SYhcHKHgB
kiOcyjquazlfWwLy3oLz1fuOUI+MVoc1YlwTitmhSQKh+ojmEjumVsybOYsfLK8EiRmRopUntX4H
2J9WomY9NX51r2LAsbKBO6eU9ZSEOFhg0ZM5bGNmNuoqAF6wman5b/WO5JGwnG9z7WRrfbnjvLux
Mu2EqADlx9iSSKqoS7CHQ7yTNFfOrH00cfrkvVLQP+ba82BPB6tiuzdEDihbn6lH/7EGjMZ9lz8T
z3KpBdFxkB8EQ165RBvgMwA5q6Dn+Rnf5GyNrFy9wt3YJI6s6Ea/KBPa9Fha22muG8QtWPWm+k6R
H7KKARuus6LHply5HnUkDys7MRgdEMCViUu/aHNx0jJxjIBUbh0ro7Qm3xLUQ7upJtVUL0IKFTcE
R71RHWQn0rdR4JpBZkocfL1XBjaCPTof9imHIjfIgOnC3YsC1HBBc1kLwBQhejepZDPdHhVNuoCY
9k+3sjH62CC9LXLlJJtqozS+jQ4XXipScuYt4mULX94UOy9U66Ely1orCd7OWP9mUu38vMIiyjJW
JmypKMo3Vgk+PavLNXs6P/AzO9wYGSO2QwJTqyh8Oy4R400YTierzAl6iYrjWGORymSjB0hN9rbo
fkVGSpkr+2WDC17XfCOecjHANwkuWoEugtSNmHDgZDj7jnYF9ngTTos5OlFPfZU+pDZly3hIr0g8
eJr4NKbq36cENF1fb3J0KIQEmOR+i3Jrl2W+qSadU10Ny9eU3vdWge0E/Y8BgzHE11HyrbHdLx4y
m4yyeo7znapEFPRV9m3GdHl0t3oMw3GPbOJN0n7H+8JA5DfdB6jpPStpXcwCNwfWTFFVv2hUPS8+
Cp3dnU3VdhVG8lkY4003eSFxrpTrBlUQTUvUhEzyD3eycCW65tE39e/QhZQ/svZnfes9KncXK8vd
VulwO0F9gXyCTyyJ9whrsG9TxCWczMTlnXXfmTFkbD5ZAee6aO5kYx8TAUWCFPdtI7TwKjfMhx42
J10VGoV6yqQdvtCYarGvsP6EOkvBySQPq6vBTTN52lQ0wAcU764nAEws05IXj4z7/lXKPB7IPN3V
hcK7zozpjOwnaxfsO7DfH1pxFbsPhFcRhmNFna6cQAtEBMG5I53tgWYXqiU7cBUnHIdmZEg7e9ce
XdFQ6bD9By3OHcQX3TfSLjZRec8ywIU9P1nYAWhfYR00tR1h91vdMJ5nXftuo9G+6urq0Op+du9d
e4/GGJfHLvLw9qYu9c7owbV+XAIJbqt0votkg2U3WYdjPJ5GfMVy2XF1GaCPwclWk4v9X29uwrlQ
N1XftTvPqokR9yJ91bh9GcDWf3E8XX91O+e+tZzPysleo8IId3Y6Ya0PuCLuHQqsGO6z9Ig0Ctv2
zIKzImT4xi0YIDPbCygztWsd8m8QOd5hrF+yDq9OuAjzdaf5rDqFpYEUZhKAbvvagmBhssSsJAWf
utXaTdtjvIqcXdwjkZy6OsLxYa9KLT+Fk5YdDDVNZ0Ok13nUkz2WAA1xZ/1M4QA2Swo/kjjEhsFY
j2Wz7yGwsS8ZsABQoScakiCiaOhYYA/ddZWk4Xdc0GIbm3qTuv5Oc0PiwOgvAdfXNrIZhzXFkd3o
hCdNi5izLE4DT6WnaXIfDLIA7+2cLN6htXdjZDwk9KL2ow4PY+rJSnJccnAhMSka+1eG599owgzX
+mg8GVQIHTLNtlm4sFOQgl+ZlkdCBmXHqbXz7VQ4NA/xu1cGWHm7n2FZwEHJipq8jKWa7evJszF3
MVjp/gMoir+LGWlKVyvWRCVPUB16ku0IdTZyG81almP3L/3ugA5EZyh5z5FUBMVQalt6721QJ7SB
uDUxh+m3XQO2KhwMct/zD+U0xtmQajMUn6HuZM95mN8lufXpkJzT14VGMVZVVKVBz/pbGQ/3gHoX
RW2PQe+y+9XWoXC/+7Z/0RrpbxK3JJsPMktemc6uYV7WifV2o4KFqS869oH1eehNZkp1NVT1vFFN
dGCcYjdVxi9DSp57RoIuK/ZwNy47zu/E68uTnSRvNaDPXUG5GuBuCdEjwzvTVXvLs690lEkHq2Ft
PVSjXANDsFg+TdH8brEZHnH+umQAbPSKLkbSv4Zmm2yIN3vrTNz7ISW8gBXyz9DWRJJ0xGD4fd+t
/YSiXVOyQJbDlG2E2BYa5+s8yA7RbcfI1fJmTegkUUKUe1zisVDiWDPYiApeqWr0F53V/Voo9ahH
LQ7hpUxsV0kNb6J/LBK/3/adO1FzIu3bIa50JRicVJqFVxMJBuu0i59K0ykCs7LRzpqAGFqiV8hW
YORDS9JsImv6aPviVw84FqGUuK1a3d65/kx0In2HAOHKc5awBBzm8lniTaPILmeQTNUJLi81XnMe
YbcPj7pS875Z4+6fcotHmrBzsoAW1SH2o5EPasfHC7dLX+wVl1vUUxBrLiyv//tj/wb9ujxxWo7w
509qlkJ4uuO+PBpp2WBu5oiX59QXU8XlPnV8bwr+vGKYgUxmjcQ7SKaYX13+4N9u/jn+7984DDam
d/jzdv96F7/f5O9XZL7r5s2/PxLBNVyLxpb50W0B9F8Oc3n132/k8mrwaSs87P/6/9RaxhLi8tSG
0NP29//v98Evj/45yuWWLsaW64GT9OCr92ixCnqkfxzKYjR/O6H++GT++G3+PPbbJ/PnfnoxLv15
5uXWX+amLsyDMUxtYs/+u7Xq9x//JzvOX4dxFvbdbERGYFzcWJBuwbNP0fnPG/lty7oc699uVh3n
6ubP0cq2jLbm6DxlF+OKyvRp60mdjCccLJcf6WJ1iZcffz325+7lVtmLa5GV/vavxy9/f3nscpA/
d2dWoex9yp5yy4IK/NdL/HmxP49dnkKGKObB/3Ssy2N/HeZyl5Cg/8PYmTU5qmxZ+q+U1XNzm8HB
oa2qHjQrQqGYxxcsRmZwwBl/fX/kud3nnqzbXWV2LO1EpqSQEDjb917rW/XKat14TQdk/+fr/fFx
f/3869dBjkvn9W8v88eD/tnL/npONgcXQdupvQd/+aItKcssyJ3svvhRhgljtOWP3340R03w5G//
PJi7dPZ3abB0XEziTH896c8/fvs7WIIYhEcY83/+ht9+zZ/P/e1X/bPHWUHIe/rztdAX1hfNxfzr
r389QZAVBHhw+WR/vsA//Ptvv+TXj7//sxEU6jCl3fafHoI/X/bP9/FPX+bXA397zK+/i1GQ4XB3
vrsErBg6X2SEf7eWaUYfVkHs7E2kh2T3x3IxOE+GSwr0fBXb6vHXalAtXrY4hWUunEySy7t0H4qt
nWVwRga2bJ5jLDexbMsF965xHeyZ/jaXxGo3l+7yf3TrGsEW2yMU3MrcPZ/5bGe0zky/eDBDIHNB
nO6zsX+ou4SW4xLeIbF1r8YW9V/nRTsV9tetVV25MzeOsKNmJkzuZlL9lwjDTQaSFFGaZu/BHJYe
YL3IdSeyTmF9lbYZwrwyv4J8fLBUkO3iGlFEMVaIixp3NVkhHLuCKinKrsj9IZw+gZtWzio+eaig
rshOXceVQ6bVVJwLCy0AQ2zYJl6JIIBSmCm6ggOnw1sFsG80J0nqxWzeCmJDDzMGc8djuzrKZ0oT
tjY6s5CwU+jYfksqjl4qMWbgfcFWn2O6gQ1Oxya9FrblrZn5GFsCOpjl0o/B1ILQf350BCmQSl2h
0lXrpBWv9VBfVNWU7yigkq3LvZ0K5RRHTKTSmLYbO/Zq05bHKe7IpcnYY6S0AQ2yB2EPWCvTYQoQ
alIyh5pj52rnEPpx/BAxQ5yVPayN0G83io1560/XWT/+tJID4/fBKzN1xqNLZgrZfOuEiKCwTM0L
Anfhl1nmye5JyMudlH1LEz/X/U8aUkCaJhXBOLv+ntgLaSh90Dbjb6OBJiw8jrSgna7aASz6ODxR
S467tjYJ1SS/QCY3RcTQHl0gz/VoJe8dY5ru7CUrvhsMKnMwdjLM3toeGg7j++KgDBoEqouJbZut
YS90vvPRaGxtwQeP0DUeMv92JDvi4Le86XFxeEdYASCP8kWrnRPLYM0M0gHg6ZuMDbiWtM3OPjZ+
dFjMm2a8Ws4gO/U0aUnzNyNsyuSW8UAt3rQhw3Nld591QaaezeW3RgbYY95GKhfHYNGEmQr2U/LE
mGLYNHhDRAuTPke+5YjM2M8ZOeyehu5EQ5YZjq2fwyRDzO+Bty8RXk2FxRvmd3koyTalnvt1N/YT
cd8uOjpjV0RteDtZwK9q/0PlpYD5Fr0vCFjtL2wRi7rMcq7oJ8SXZHrt3CD+MhblKyR++trj/BLU
E2ms4mAZ33IJZLQTJzkSYlusg9S8BaMPjmXKN2HcP0yWjz8tOHUEVK4qg85r1jeEZmSfWQ2cYa4p
jGk8qh0hrPFSQbtpEeKSKjvSuUp6IUZ1mrmk14MeaIpb1jXJNHpbMH3tzHe3FpQ9kyT/oblvs/oR
MX0O+ofMo0C9Wro/M0MjHN7RS3zAU2WGDkZsCHJNaII0ynr2G9YIcyiqQuRTjDtSGR9cATytr607
LxVPRkpTFNsafmKAOwW5vWTBXzi+FW1NqzuQgODyb9NzFPTvRGY2TI2rr3R+mW0oXkvampmQ79na
j34dP/a4D8jHIcNpuAysnen1wbseO39Du2qcEOOl8GpXXmj/lDl6atN7TQf3jC7zuScNRdg8rLCG
K8dEf6dnkW57JC1atacQfQitqWmfxfAfEiz9h+kD1GQf5sQpd29WVzIX0tMNUObN0OEZ9OgkYpJg
7RYMwmpgBVZJ3i1amE3EObFuqg51XPrec5AgySGEwWZxVOSGr7Bp1WvNHjE2qdklfp+2uiR6oync
8BY1it4OIfyfZYTsjcXGKTsWAoOOQ56/DFGXb4hzWpTxtCPatnhWruWsXT1t8jEjsw7MxsZrTBoy
IxMxVPbb1sifvNS+7celOf3ce0x96yTDSokgIrG/KiPDfWp/trVDl4OUjM4E/dRJsIBDR7lWhNk6
sRDS+DlTrXiKXixUCmOBrnOYqnszrc91OxGWOZ2A4H47LQ0re+ANx/YuaLHemdputqPh0dc0FQg6
5q6VJzaOjNi3RuOxsrgpFKsy8xRsAfIdXe1F69Q6NkzVZSsxD+XVuchobDnyWNcemZBqW43iJvYh
KwowLLElYb+GoG66IUT/4Q9AXnHjeKXY1Nx1t52TomsfehLgDGY3iPsm9A3luAkd49OvGfCFpKI5
icNkYECjBEmPqfcDuSkkbRRiXwl7787DVRaXj+Vo7gRZ5js/Rh4y1flr4nKaGdVLYFbpRQ/6kVQk
Vd+hASYzO3+aZiiKomkf4mb+rEbv2a7Q1SwpZ16986LxavY3kuDGtdUiZbU876pSyGgq4Es01+TG
E+2RGFbgWN6e/BjcJSjVXpnavwVRDkGuO42eu0rNAYFrfmhF/pqNnBOpbnd2R23g9KeYuNN8wudm
NjS1MmXfQBLZOA3XJ3lWcDHZdaM+hBi8SwYPiX01rbk23yY9vkUtM0GZIwn1SdLSCRPfIvscZPLo
1ONrX8/fKUPaPnL2c58cO1E8MF9dAjWqO4WrtEsMpuMZ9DuOxz1JzXpfzUm/zeBjbAoMryKI3lu/
PUYdthy6m9vSBygxaPndksFMnAiD827JISwJMOdOy7UE8awugS2Gi0dIl7dZRDqchTBiiylqP3rB
8bVoyXGsGWtWI2N6TGrRmsg9cmcS7s2GfVnnHfvlEEG7kPZh0VHXKixXSmaX2v00C4xH5vDS8aaO
pnpOVFavzCl/ChrjkpXvPmlCteo6yaGPzpaiTHDtvU6Hwwi3tT20tJBbDguLBFKJBMvVamBM+BZP
S4ayVOfEX9QLut2a7UQIckDmc3Wfdw5qBhvMUcLVO/jhN9HTF1U2uGviXJ5RhZzsQN+QALeW3XCr
dPRG+hZjkIA2VDrkr5IMZfQhVb9uZ5paZE1MS/ojXT4TEjrNmLqxBiqaces75olLci+w5R8DnMlV
ccYbgNoGMxCeGS6X7tnTtOXm3B9XbVRd5ykNElw+HE2BntMpoofKy7/VYlwpdD4gve4eExrxhyZm
qoKgR+JawGOA7ryM+kukW2Azu/ANG8yGJdfeeUW9k21/5TQBJDEF1Bf0hJEneL4YrTsGugIs1EWG
OtWPJBjS2aXJ73CQJYdRShwEBSqrTWfLYNXiYafPwmS1uEdPrTjnEDOhoV65bZPc6X5LMA0x4xhv
Bv82+DLHrjtZYGlbXbkHP9QPhpjYzQXdG5rf1TTBdLKG7q1pg13U+0w1EhJeAiRzOU2ahqlIXlXg
tkyDi4cirEYTWEeMz5j1IUgtMuCCvX/05/xZUtQr7uBdr9CBUxtPA5dnBXc7TU4CP1YfDddjkHK6
1MmdxfKzaTuutTDMGBPWpyipfqBs0B63GJdnzmPY+mcEJx/WiCplblpKb0xCYeLvGPdedcDKPYrF
iCZbH0RnShDyed0rO8meqLWffM9R4P0s9NH2+ElXimEL9O2zH3Cr8aZN5nfvkQLEKL1bI0ppj3s1
0u2aq2NYew29W7cvmDZ5eQbamRrMy8UujZKffhcIfelWVrNi7m6syAIkT3PYWrY7UlgZ3Fsl+2Cv
u8GGyrDXyG4ceuPMXD9oiZV7xmzXwIKYYs4xbGe+8Jb5tuWXjyiIPtgp12s3q5G9Wkz8JSeN8WOH
9ntSZUdSdVCXxfpSiXOhTKI8YsTEeUEhOrsRgrvMXweYctLZvWq64KEglJfRjhOIUzKGWyTvBDci
sMRqtNV9dJP2QiAiqV/HBrRqOd/NDqidXr3VgiCkMUA0ZlbxoxJIRkcVPvoDAtrajKg7MeWjlcUA
7qPlMEEIIE5hvDIfem+CGO6+p10BMG6Y1iLy7J1wpgfbxLyUcgXGHOGMfNRFcvbtIijZ5JoA12Ib
Wx5KkPGNGDrmPo+55CotiqHeFhbHSQziHI3F1YSVedkk2ZRjZB5n7rMBY0BgI0Ou2r/Y7SW8eM8c
GQO4xr2oQIASV74sUhXGQB8f6PTkL97dAa5wlrGwGc6lE7evfex82J4x7UK7vzencDtpC55+lOfr
pKEidAPO/sqYgi2FScQVklFQOdwskPRVmfPjMK4glaX7Zqj9a92EDefa68k2bxPU9au4lpssYHZv
BJwl0rXfXd//TpgvYRWsjo49HPrJDpg8WHe1GyCdsgJExQ7WuawiG9ElCTFx9QYB1mH0Mwbj9rS2
EEVKCxpvhJ53bQVIeBB3vKRWfWxCfWkgUKwrRH9trh7TvLyKTe+iJ7dvrqifBx0wgycYAjDYYvlL
N6uKfGVaAS9KfE1IklQxpxsGVvjE2u5WlsOrbIfPBGr1zFDbs6039J3uRjlw1su5hozUYOubBwYC
nDxK3PeZvO0Yhq6mtLjqcSwZzChXVRq8pi76E/RPpCzedYKg2oCt+6ps4EOZkqDJuLzKXXESFpPP
LCJxeB4xapiStLf4sgcssYmZCgRieLR749EMoEJH8XSHw43E0lHeFgSi9X0aHtlqvfikbdJrR2RS
yFXJHHmtdUqBTYHpSXxJqU2o6eBeIBtb9U231zJGP4TrOX+scYBemCk03bpdNyp2tmNqsRPrEbzh
NwARbnt0ni/aCNOlRUziKkrmbdDhPS3ldqjNFyMHXN909j4cidIm5bjqc0wvNYFAUa8/47rdTK5z
pL7AE06BMYBApapk9zVcm9mRSto9GovypE9gIlY9SPbW21LvG/g+gpeydtDg+enXJOOXWMfbacKQ
bPSds04DG9HV9FwJkJGhvc/BkKxIcgeTjavFSxntie6FqGG6NEw7NyF0bbKYGrQwAdmojYWFUx54
WLqIr7zskaROatcKQasaKDl6jwRTv1UrhgAlIqHgQlRfKpTRKovVWUfxziH6FtPreKky+wMQxCGM
045NG3rkWn8mw/SYoWLbGVUAnJcrfhsYkr1hwKVEbPe5nHYkrXCjSiK0nrpm8hUxCq2g9tbhVuS9
WqWY7DZ5SC8kSb6qMD+ZEk0TWzBgyaGrCOdrD/FIwrtPnU1Wo/01wGTmi7WYXe8Rvr1J1CxyHumf
BMUxc9RXxQwIIHv+leZYfYd+2NV2fJ4jhKo1f6zbZX5vztdNHBzkzcjdlEvxjFP5PbHDne32UPTV
OQzweSWsUZZstkUvn0CEXU6NgZKjXuDmTnPdNwJdGdM/yfQqC+y9sbCuYjWdckSX25w4jl2CgNFj
2LxSanjiGkUNYilELoPwCAed9jxvVcxdtMnS+Aj67xEPqrFJmP49CRvtyFADpYu/gvG59p1n9DMP
suioNqGuuOgs1m0YJitEHSiS0FJCznUoeLk20exW9b5uvJ3zano2/g/naSw6wMJJc1dx8Fbl4Nwa
eTZttHBeergfVjT0mxmtFt9MEJ2wEDxEs3ewFt2biOKWUhjsK4IRnz0sLln8XZ1T0IfD9djbN0Ec
3apvFt4QUOtQO4CP+9tcsFPzGhvdzkA2ijBfCP+wV5Ndnd18eBjRKeymOLlJZX9yAnRkhPidBWPY
DZvA04DNe5yce+sdKfW7xLncmpyYmfskY+/e9ghij5KrOJj3mcaCkk8XbcPVAhAP0cihdcyXTrsf
RHp0az7XEVPVDjcuzZiU+7+cE2dl2v2x7s6kWF21LACBSIp1o63XcNm8+kZ0mhu0GlZ1ymwgx0bf
fqp6XLQCT3lXo2WIkWsNAHVM00UsEnK2UMV0JZmPs4mbymWCXIX6oxT9rYq7GT6Ay56mu5e5uERk
0a5hx1FTIbX3mVjyxgzA/kX6TQFgMZSxNSje6jMGnZ262UWDt9jMiD3wG/pUTaM2gsj13Zjs7Umd
My8b102dHxU5JXNnglqt3PfMai8am0ls4CbblFzvVaqdjzgsb5vE3fIWCJ6+ltAQ2nk4lQb0m8xD
upGAvxicu1AbuDPCn7k0HuzFs4Zj58HI3no0Du4MAj0yFTWXjbazUBtHW5+S/AI7SO4h4kTHqsy+
NFmPHKj8bbL656zEqlI6OI3bis+cDOcpG66qNLnHQvFOCfFuLjJnWfU7V01vnQLH6ZvcyI0CIm48
V2I92xJ5c/erUzlCh9U4sCdas2ZiX6Bap5sQvwVYgpaZ6qnIo0tU0HeFP4iVNI3XORpOZh1cxEF5
ZbOEA0XZ66pCYjDYqGr0NhmSlyRvxPqndtWn6+QfoVKg+u3qtjDAMsqCxcXDHRNi/vBq6IrDNsT2
6tHRyzNLXTp5cY8YclVKNCQl6pdpwMIUW0SUpqhi3Q7yyzzIy2QmydtUiOmNKtp7dQkUfq3nMV1J
mcCPj6D5V+W7J+o3pOPXfRH624TzlCvkGbeD3BrdhsQ3oir8aG836VqCgtxKo1w76Xw2QsB0eT/v
a9fZuh2kH255xtYlfdbm6kJF2R/cHoX5oqcefSx2y4dSTnAHZI/wDfopK4eKjrO4vHLyJwgymziv
bppYv8Q92tflFJyn2l6VlEe7yONEoZd/xu63pyP+Ekp9pnN7HbYh1OHQHlidrK2bKiIKinsd26/F
6Ak2ejFl7aD2fkCUh9DcGMvkHvUC92GTpgzNY3VgN3avp+JF6fST3e/D4Gt9lPhBiGUKNxAEXlx1
alT4SnnQHeOYEiWkUX8yfJIQ0FGtEdsTHF/Yh8YgqNJMJ4eSoY5OxWScCO42zuw1n8eC3u7cyV2j
IJ2htBjY0yPEwVBDZ1zk2aFsrsrKYEDAC8CwMj7Z966mrn8QCbkt42ycFbvyY1RkNDF9WMHJwKbR
aHbO1BprlSK6V5O7n9rCujBytMz1XAMtzSQbNT8290Vo7acpqI+u4SPHnwJ/jQOsuDOmFk0NZI79
rx//+LuwOKRcl4xvNjJPMrTAyuZepV228UW1z2PwzeX44gtibQqn23kST1UdTMdKFhmOA/nm0Ue2
MFCvpNMZBz7PbrYoVDsR0umziElpPSJmmnbfU6E3A/ewvqEBmeh7NVbvnQYBlXjcfWZjOAqrD/Yy
/JFEja2nnNFQTd94buseuSQqghZvitFNUPcdSntvsL5xA3PRUGEXYfjhpKQp0yLyN1CVyHokbMlE
gtV4LEt+TSrQUrLFBqJN/yBD+RkHNuYXSNVkMDIiCo/OnJxMQcdKB/ZzkJ07pAh4hK/q5dclywTG
8awagejbEPhPvoCI4ZcHgf9m3U/paTa9u0JdqxQMA8qa+zLC4Y6R6dgoQUtTXuNhXDXS/2pGV3Iz
hOTl5rfpMjoIjIK24dhcCjMacEE4XBFBORFYrC+6Ht1jHZEgUU1I1hC6cVk7x7IX34FJgjYRPRE6
8TqL6YR6YbeypGo5sxwyQiaMdyCkrpu0fxmLlnJoTLE1OsXPkMztlc70PqK9bbrslJ0o4AY7AWHB
VbUNYvMlmUhOiX5QQaWXZrN4EdhwKsKkWB7T+2J4Ch1sKb3PHi2OkMdWWL9HDR9/rFBmBCl7Z4ks
D4bMPk1M6zkLWK0zDaQuo8UCDcrdW8ml6Oi+eL04s8d+8MziuS18+OUNBoPeAkERGbDCfHufLFK4
FEUmX2LEpp30HDqHNKnQadL2xPhLOrzNd2wrwL6z4Z1HNwPojhYkbe1Lh1nYzvS99xlDYjHQqgx7
hit9xLPahfGmR/ZwhgNhiRC7deZ5UG7n/sHKoa2bTo2zGNLPyqFh5aqvLK1vmqAcDvm0uItyPCM2
zNdCd0h3GEy1M80nKbP3jiYfd5vKwGxKxyyv4mOU9ksBbb+6Hv5XupXgrWku3ZjEjq8HG3nbMnoK
32o6LBiXDGpXfcI4gGkQQ2WUQ9OjGLkNwbwAmaPZ2ZkGmejn3lgQNEWnwOe6DTU/Yw+vH/xjV9Px
S+aODAQwarvAiTIYHM0G8RzwuybrbuuCIVDrtnw1Q3VJX/4qcuEqdPRtxhw58kBbk1pKHdMeCw27
qX1cC7ADXWJeacbuOEpZxCT5SMmcXJXCvA6UcPbCJHG0n6rjXKcYNLJyG9sCJF/EzSGKRHs50G/P
fCwNaTY+EfYLC0M/MjXj+y9nYHN0ZMMEXGhe0VZn3wreG31hA6u6NB2Ys3WZnLRkflo3NO2VMxqX
DWcxDDBggRq5JxuIlyAot6W71J+VdslCP7oZK2meVE+lNzuk1lUpS1g1XYh2mQk1prHqrALflswa
6trcXRFI229FzGlhDMK+ZN5YaC40tlme+1Tk2MakRbqPT/i4DSXCHRS+WS7RVpFTQHh6PvIrSBPk
gsgbkoGEcFDR1Sf8tc/a49iGlvag7GVoaLjsN8X41Hh8YlDc/trOMJiNkceyxkjG8/tnlyBdpODF
yacpSZLWrUkLhTOKQTffyjbOYMY7IBHIYA6vLTXtnJol1FqqLMmsh/B2lOBpBKWfjfvKNIhhtjtR
7hkWO7Fb7gJkmHFMmGdXv5ue0HeFHW77dHoGx3BSveyhJqQVekqsFeXEiGgGIDAmMw8yfkRhcATc
6EM5XreRfncRMUOlcRjYQQPAgra5p75snXOIpvSmX5y6fug/5XHvH/Ap9duoVmql0aBu7Lo+dOVl
U3ImuyGuKS4kyCzqSkwEf1RjaR+ljbOTssLlnBPK+hoj9920f/px/urK+jZQ6dZ165u59cwL4hPp
Q4fvaPd4trDJwMofQshSm1GxZOZUPJ4x9OeBGbOHf4qE2m0bG69BQxpvZzXmmvUOSYEw5Daf/c84
E8x0GHutUcZSa8zUIhMVK/vavV2xVhYjtGhu28fUCacLDyvOKmHrI8qOYjaqxp2hjH2ukntt5Oau
8W9sQq930pye+hFAVWvSFR6bR90zEfEGfHdR2YIBCsDrjPnMu4+u4la/EnYGA/7H7pMbn90+m2Du
in0/Pgub7UCHX20VBwY1+6Gp3Pg6qnAlVA5jA2qVoUXPW/WvwCPQdIdXWZcR29d9DT4NfZXSgu8j
40HTFCB0PFhFdunR/HAeyQGm25rrgqi34d1g697EcoIclghy3tJbQyggNC50GzkrmNYB/WtoxITd
LAmwrSq/TWf40D3xPSQiHyzWnn1WVrA+8w8c5WRZuJhLDJ+dsS2bOz5RylmFr6hRbr6PHTCec73J
DOLDTNhCTejc1G2QXlTokslmg4+EF3BSwSXnUbm2arw2sR6Gs8KaJRqELCPorLh7n6bqmjtsShXs
rDCVJDBRS3QgikS1qj3hLKPrH6TqxpzVV9qiBdFxem+bQbiOa1qvceVC6KtpnGCg665Lb50Uxie9
9uHNiA5MX5GxG0twJWO2eSw/pYQPKgVbo6Y914szJ7XMeR9BtbtOlj9cum+FQRb7r7/Cp/LZu3Qe
VObxaVv/AXDBeCgQiBOtZy9402znGwFkwaafNqpmHQ6V9ZB2CflCifncqnjYWLYtib47+B6eMTEH
z1ESA5Vp6GlXbTFsm5CNTDHM1EKEQVb1sR7bh16qeW9jQNr2wJTGTBDMUTKdgwVS77l4cBH7WJS0
j/fXYhJHCcca66GyZ+eVVVunabtzr/y7vOSAljN+VWU1Zx1otcoSkJQ8HwG8oRlv1EN63YQTTX7a
jDgKP4bOgkkqGcunnfXkeLVE3fGm6jLcxyMG6wp0WSOvwf6TOTAL5MQo50Nl7HpGrFZutJsKaFmK
aSv0eqzhJAA3HTkfRQ08LDwDJbuKPPYqbMvQwSp4sQbxJ5WFHjpQiiJn/GbJBcYm/RvLaW7rLqMN
40HimJh/Cu5LUa7ZCeDNDPubNMQ1nrhOv9FlQbZmDv6ttvwf6ZK5UuinUaM0Ew3lhpxQ2MKQXznO
/CVG4g4c6Kzpj/Q4Qeci/6xHSBqm1NR+Bqr/coouB0c9NhliCs3JZbcPY9ZeBg0KH3yaW3Tmj1YG
14Bc70/RN/jkHQu0XGA769CWJztSJHGkfImRdwyQ/FyodHy0Zix8kTKYtlccACm+4Absu9hY4xQh
sCP0082Q5oTOMqe2JU5+ZORo1qbr3mF64IrwNb5BgcKqQjTPvO1svTH65grwGGlrZXec+vBatQyI
Jb2IzBqR6kheExvUc1G63808XgnwBlSpmziMLzEkl+QFEFSY5O0uE/i0sqU6Y45y7aUxlu6sxbDZ
O4fa1UcLYlJXjPfGNOOJRwtkK5fbQHKAS+FSvDvfduaAM4YVYVSa6JA542bAcbNrAngRPTV+fKmZ
pdFze7eF1if0n6z2/rQztA5I2CKtR8ScLcltXsHli1jrq2bfCuvo9URPZgCSt7ml3nIvwVo3Yley
je/I7d4zkX1oiMqc/fZ+qPleRDKsYeJkO29uwdXShEzTYmsYKRM0Bz+fXYEEEbjY6DAwsXU5zD2a
ZYRPrLAXqU4f+f7v5EeDX3IT0S+gTUvTvw1MfIdsq9zoe2zHu9aW3yrXz/7U3jOFgEKaEpZlSM3c
GXdZHbIdENai3mGOauC59gR4IzMO/FVXzDVbfpOpswydS1VbH1Y4gFkq0Ykt06xSRwhfch9YWKmO
/ehd9mRIONNecgWVqPcKFu7QM16cLvlpbJzYsKzHfQWoeQhxzzffpWyfAxXRjSZdvhY7K+TOyZpO
OEFwKER/NQKUwDs7MDzZdn6CpM4UakfCLeNq8hfdxebC4vMl7W8Gmv42noOrEUnaprTEZ15Et5iF
4wsYQhejO/8ylF8pAGEU7sXJAxSYlXWx15NrbpHNESVI46crvb01jNGp1areRW19hw9sa7oVl38m
Lho2pZGuDYzyoAeKoNas8BjJ0u8Y4hqmBX10SoPPDU5ReHRxKG/ZhHnR1pgGLBBxcElnYz22hIT7
bkJ4oiwfYtXcOJ2zGYE68DaSzYCPduPTLV839Pw8gLmrmnH5Oplg6EknO6VefRvBul3Zo2JiNTLE
GIuUZlW+r7UBoERd69m0oDYv+S0GeLWMoky1h6oE9dHRE05KyDt6LLd+PF8l8KvXYVyXW1Ppi8hP
j2FkEgGG4sgCwLiFX/OcsFnMR/wufUsJoCM4cBT9ACC+IgZ6dQpYIYiMZGNM9run62thajI882mr
LerdXOMOoa421mVewdoebnTkfChxGTmsmmMySMZhPwEah0q4ECv74FtO+p3ml6j9JyYo+7EkDqfJ
Lh02pXFEGTFG9rVMx+t4QFI9dKg9rKOK8mJn0R7wCu9mtDHD0Z5q9qo2CZd0QJs19nM7wrupaZi6
5FS6uk/XQemdy9m5D530TrCm7HzZ7bNm3gfKugi5kws/XXdEnFx4IJNS0q8cLHApFgm7Hp0NMkp+
8iOKHYUupoVnbOrimBCLPPUW4eiaqoRmY1CS16eM/CTG5itM+6+MYJWQcFqrvsvrruOimbDCVC/o
7r+S0f3u+mobQjp3zFztTWNkXjYBMqzZtXvxBy1ZBvYYyGieEfBezQ+xK59SOR5M2zliyqw3hrZP
yWAseFk0Oh03RLfFa3v6QUu9rU0CvZu2WfeB2LkkCmtz+ECyfpNnH8JZAAfZkabuLZYwm++vep7D
YNOAPsDqZD0GVYMaKXiNO1znTDpPBpiEFUK7DuHseHIL/x6vFQ3uwn80m/7UhdX1L5T///wc/1f0
Xd1U+RRVZfsf/8bPn5WamiSK9W8//sdDVfDfvy3P+b+P+esz/uMq+WxQ3v/o/++j9t/V+b34bn9/
0F9emd/+93e3edfvf/lh+yuv4Lb7bqa777bL9a93wedYHvnf/cd/+f5vpR64viAn4P+devD83sZJ
Gemq/Ev0wR9P+3v0gWV5fwssx6W08wPHdYX8M/rAFn+TDuEHJB8QiPD31AMR/M00beFLi2wsiz8J
RGjZ4cb//q/C/ZsrENoxcLah1lq8u//z6f/yLf75rf4Lo6ubKil1++//ahGfoP74so9fvJjvBp5v
BRaiHIvpkSX4Rerz/Y5PtDz6f8xkTXVG23m3GYMPQOnZdGw1VIgInm7UFeW2cNgs02rmLmFl7ICq
y9I0K1yN6MvZW4PShd+d5p15xQzq5x+O5N/f7T++O9v5z+8uCKxAYlkXHgfI/uu7i9xR5DLW4tYj
DbRmaHDFtJXevW+4+Pet20qEd65VcXusUuSpFW0qCWbh0EUtLv7CT7ZZRDcqnPFX+W66qC8DtFU0
DeGyxdddmFBgwKmZYfc5VfjxX7z95eD9dnBRQZnEU/ie9Pj+//r2m0hnOAstcTsHo3pt5io919CH
15lc6ttZ2Btc/sFNbK4Qx79OkalvtGVfFszCTyAnEypH2Lm4os9MQddAz7baX1YD1bDegXcsixAR
nV03x75v7xintJdhZAH2Wu5OypSnwshv/4vPtBzyv34maaNiN/3A57P9yuP4xxPGdhKk12nu3HKi
l/umNeW6bwizNweMeDYbPhlbLhKzwdqpjIz0kFiFC9eKJ1ha4bBP/PrRH6f6UhbOLkhri5YjCN6E
PNA0E3de3qB25bYJAF//EdzylxXsH8+m5aL5z2+da0dwRXFVOb+dTaX635yd53LjzJZlnwgRMAn3
V/ROImXK/UGoHIBMeJ94+l5g3RndrtvzdcRERbBIipIoEObkOXuvDZwprkL7xjVyhedPPmtrN+Y1
wPo8jVZ+PCQn1BPMzLS6DH02fUMb2QUk2bvGQGuIyG9Uv1g+43naUjeiSlVjugNov6r5E06GtC/G
AABD+6BX7KZIngLD2bAONU+AvgipZ9mxosUUEljlZ1v2DUL0RALTFE4xu2QLOjW3w02dzqR6Qmje
ktmW7oyxKve+8+TGJaB2UbKmjWYCRDBR1BErud4IrUOt48c08cLL/UbhNxu8fOd6CdEOyrzoqU4P
bkp8ncX0V0QmYOO41N9CjDBgh9LPg1H2FwkpYcOpYtq1KLAZclrgXc1ueLrfGxX5t7LDCOkY7bNj
M/s16whRbbgLFjPguJCcPfXqzQLpwqSsjWGJDslJUx+m1mzWo1H91HiiD3nafrELrtLzFIhbYsFg
z9tm//+xq3q0t13Pdi3TEeZ/P/yCMXD6yU/sm2H358GHMJAFTbOL2uxB9Zk4BL79ODoC3aZu3xLW
jhuVg3wt4UbQLo6sC6CXXY+8w6I8OcNTuo0AgRacuBNqRkyowphPhp//l7e9vK2/jzCWmqHnB5yS
+f+/v22gwBRabmPdZhc8lOklz7Hynhwf9qTt5cG2BlLJB08FFPhBcRFJi6FNvbThuxmadEbN9HcQ
l81+DOh/tnlI7yMhya8uZgT8fbr757dr/Q8nBMcKnMD3TAAdwd/n6IHWroL6aaH0CeqrqZETa/WN
dJFzQiw6ipiCdV0RkK4ozhYZNWcrlm8kZnSHf34jjvjP7eZYoemLwOTduPfD/98uZWATOi5NfEoM
Zl9qZYlz8zlLpIeX26FxbfSf8uGrKgvxks7qEttTuOrgfj3dN6VuO3hiY/bYFJ1YzxpN0MowpX2g
31E9NK2Fp0EaZz6cEatusR+m3D/Y6fA8KFE+FrU+jpGFejPCU974NYpXo9BHQ2ZfpGJJ/89/qv0/
7CKOg/TVcS3fdf7jTEaLsgxrMzJvlNc/RD/K07hI2+bG8deZdGH3qN9eGdzIRJSbKpqyb9JzLpYe
vA0WkHlbSbzQGjnnIfFtNOg5WorZmHYzJpF1baDn/ec37P3nhdz3KS64ZvAPidzy2f3bZ2NVUHYN
Z7BvTdsFaxvs8I6T9G72+x+V7nxSJ2E5AJgEPO4rd8OYqTzlcOSQetjrXrlXK5lB6ZTTDzcYgrMF
9WsNw/ObMNFGcQEmeShw1AFjMzkQqE9sb3AOgUBWHAd7M3Ea/P/oAwt+w75vHVQD2AJyuiPbhrkS
ZEQ/P/e5zs/05x1MJiffnp7pMATnTg3hJpANMbUTAkzF2GMOhkeSIpjuDsGTnMA1mYV9JUPE/W3I
flWklXUzev/oyD5mWGK9WGHsvOWT0QCVKcWRPisT73y6oCQ1jnkCmHP5o+xlpvLP210s54q/ziUQ
n3w2g3Ad6FB/nQJlhg8u0KF1C8NqMVjNw7NGfHGaiQvce4Y3PRvhMNLjKbOz1jPzlFEf6DGFjBHy
hr4uM+S+FUf4+DtRGI99D5PBFfBcpRkPB1kj/Q1Kfarit35o0cEF4ZblHoHi9CHAdFEbFlq8xAXR
zIMEBWsU3msQMPrBhzc7vX1h8gRiQkfjxVYChLDaV0GZvaD1d/DRi22OpG07cR18GKVfbXJXMeYr
yRb45y1lUWz/x5ZCpE6YmGB7ueZfW8qY7J64IWHdpqr4LGqwYyC0viisBae2tsQa3SLLxbGBWZTm
+cllBJ70dHoBqVQnHWXkA1T6Uji+Xv/zO/P+Lls8RkfMXSkkLReO1t/vDOKhLU3457excsqTHFV7
DV23gN/zFtVGcG58OKUkuTzAKyOqHTDyLqqRrwcezcX77ls5CpGIxjfZ2YZzaQLMCWk/mGcdhZdl
MLqKIy+joUzzloVouoXKQVe5B45fOPsYWejz6HwePa6LxkhrB4y92Cu/ezcKUKeEXhcI5nZ55tab
UmASmFhB63oO0dqSQcpIj5XwsvM7XgFVHrxHDsNgihJAUmmYbC2/bHBcKJdWw+Lby81pPYI0oImq
H5V6l4QpnNN+Q29NrKk9GC6U9ieFHn87BA60uKrKt2E8Eg0QLhKF2GbpDUJh46RlvPaLNPvfzr+h
CP/aXVgumRxQDmc1W/he8NcJbQ5U6Nepjm+GGnEMGUBwUGvT4igSGvrGmYHXzzSauq0/w2juZHoM
nSJ57WaDeGoyNYFefQ+Y+z66Gucb/d15XosKmC6l98H36Y5ipNPd1mVEi6L7e9bGrG3kgBw6HMna
btMtRhV1Na2vXVdbz3RvmVF55qUvrzJUT+ZAH4oNZu4S2fxIezBAaCUn2mBuAvrL9l7yzjgqJ+4f
bGnDLRUkrqTTNuCQBu6U9hcieLdiEPRkSrn4Pujyc8WRJ0Kg4/WUPQPNynC9UyUNXrj36GlKpETH
KoFj6QW62JlNRRDRJGyEmv54dmihnP/cs/vblAuc5RMz2DSKzlaKO0VN6smFwJSXGGAco/F3flYQ
B9JD5QQruUEKaO1jZT/jqsAXuWK2eS68cREOyc/W6Dd7SbL0xPCZwSzd/2bW7GnZ3O4SlLZoKtMn
7FLoW2U17HzZ+jt+rAMERwKUGiMWYz0+WuVOcm2W2DMmil7GQ190Y1mHnuX1imkgct0JnFtN1A/9
qnzTtJs2pB5oonG6RUG14DZ7GDAB0+YpCr2NM+U/SJ7SiI4S/k5XPE6iPxsu7wZNRR83T06aLLzZ
FjqgMzoPE4DWh9zsSqjRqNnc4Ze0x+xkIsPNh8zckTUwrZse2fds9Df0pwyyeo7eKvd/WtKIkBWg
l5lHDAyROTzKIXSuQye/tc78XgRFsqXN5N10gcOEtdJhCLyraKIvSOvna1qOW0G00rqx2CGkMJiO
wkihpZpt3bL9KTLbPkz+zIhqCMxXMoEB15szhnFMMkZQYnLQ1t5xCV0BsPIIfXLeyIoAdlNlCMa0
d4UJM++nKuwuZHU3ZbQLi+QclP2vgKw1egmtvGSWJnfBc9ptErUtYJ+0fcxovM953xzgDOYnO9Qb
2hmoIyKutyCosR61Y06OUnvpUx9TkQimm98y/K5sYwUCb9wyJdDkXyGyz4OkQs6bwCOm0Ux/PMf8
pmEKDxGrsHg+gMtVj2P2u8w4wKbMD/cWEFh4VJeIkquM2+minShe964ggMSmp/NQU4FzQgbxRbrg
qfOGfjc2IYRX1TRPmLnbJ5HNGHkdm82amNmpyWDBlEDt1onw2NXM6ZPgu86GibSwmo3gM5FxOAXn
fdWGKO9nYV6zrjOvetbjVR7cIsfc2LGRWkneSp8jV8pDCEAqSePHaoiOHb3dc5547z2Yoo3rz/u0
m7wnKxvqHYEkCBVcw2WsAnLR8x1s1U34QzOSzAYHbHhggK9v4cRPHbgznz1/Q6L4fCQokXNt0v3y
Ozk9hsuNX4HfqQOaQqzt/FME2mI3TNlPncfxde7G7mDY0bVkHm7Us3ilDXlpmii+pJ5jPfRhM+yt
pPmU18p+8SDgJ4yUHlNz59N7wMdnqweD3fZ7Os8/dWT4OPoABFpdOJyJxMLxz5kSeCXKdvctqVgL
qTlBHiPgwYezf73XMrEkv2Qy0sfIbzC+RAm8kjzaLYI95ucO9d1QixUnAm+TtEN5HEGZ1x44nL6c
voG/OmaMBF+Ego3tEp1JCskXN9E1rFIGWFZf4yYb/PJ1FAjPfEwoQJE4TyVrUBz71kY47SdttPXV
sHY8uOOdh1fcAkW6TwbjF/1d50Cw2dUhzIGhYS/eLMt+M5J5AkpPwIFOIRo+EEvOwOfjLqt3Hu8m
G4gUq9kakWJfH1kWVX8e2sT+3te59TGQ4RNn5XkrQgKs3SKYzQ1Ct+r457GJERmFD6alBeJS29O/
bggtRFnb+tvJYLP29RLB/n9vGswYaeUe/AKqzQNKiHbjB/bPyCTaXDjURZ4fwaRylwzP5caHqMuk
138wPHvY11aKiY2U8mQcIJzb+UHGht7kenj/83SSnhPPVruqK/ojBIb+mDuwKvsUIrInXLkmRKA9
5gLNJEv6fTpNmnQtg7Dy+01iOe3RMLnpMHaTU9JsyZmGER22eoMsRDOnyd5iEb81Xt+gemduFBZ5
tpEBGRKZzrgAJUm4dnCXEKTAwTI3gwkvT7/YCSfq3M4zSqFj0U/uYUBpwB+p/nXz18N5lMV6BpbL
dLiVm1HACMZg8sk2FvTfHJXH+83sD9Wfe/eHjTbEfiAgKZRJzTKSG67F1fH+8H4vHoEOIuPnK5KA
5wZX3srxi6dmsl7kwvWCPxHja/dJyeRkv7YTjTzEDtc9E64d2Uev1iKeHGKSaQalrybhXWsj6E5N
TZqib/0yK+8yjqRDOSZ6mcZHo6gCtLQdYlfsZDXeIAFQu6tHzOUjNpVRluRUvcLnSLcxKIeNYWfv
Y9jukOy7zKs94MgDEopoJJrQiwwMFsjoEhdAui4Xa1SK2aTO2VD0K45jY/7GofUeEgmWGoSsEXsH
kqTLDo1ELUH+5tQq0niGEaKtbM6B0sXBRdoX1Fz7M5zv+7R4J3p0OwZ4rLCX4rZx435llMPZnrL7
Wj1DNmi8eG6KJjoCwNnElQvECuAXwL4TraE9OkR2iDtSKF24Pmq54fJ1CGMEtfen5AL9ub/ufu/+
3Mdr/3zv//PLHz/BTWgOdoMB4Oev35nfaUEfv4YBW7pbzDz/9rPV/TUo+7OFtHus9CLx+fjhDK6Z
biX1r6at7Bn+N39FeScFqQEG6Tiz1vvDJFq+8vF997dyf6jiyqbmJ9Mp1sbabSTI72LaSskRUgau
w9HHAikou59SAs6dHGANM4QA+w96584PWm5m24ZmKs27a5wTvra2th7Ae1vALTE72qsA4+VKur55
Mj0V4NWDa0CvnGZYZf9IZOodUjNxj8VQu0f8yli2Czc0kQ0kL2MQcCTfv3y/6VkHHQNQzSu7rjBq
Fk4qVvevcBV0j1rKUyPhAt5fd3/qfnN/mLuF2Buuu26XH3J/Hingv+5VmUnXwITP//ENVPJ4pFgt
E6+hg70bAakIjO6AqXg+ug0Xz8gwW3uVQTFFkeru5Zd4jF7c3CWNaTmHRLHbzYDGuFvkRjuTAxPg
Q7o/cb8ZPbMyNzKmzEU/Jx/62gnXkcUV4H4TlsAhPh4mMsq5IAhGhh9PAg/699d8fN/91R8P7/em
uM02YRtwjhnNWcCMA36/spfdUwnSsZaa/fXOIbKZAVAALey1j5viA8B2f/LOTPv48l8P71/4QLTd
H8Z3ONs/fwvlwPDgWwqvbk+v4w9cLc9hT/+5C+EWm9vHL2tTFNculxxXELOWkGkTBWjy/7z5j5d9
/FIjZTt+PLzf++t192nYx3P/9offv/LXt4whSubZuYROhYA5pOH455dPjM+t6g+LrooQdL7c8U5R
DjJof98ylcI0iCOJ/L3cd/f3z+zjE70/JD2GBVheZtz+uX9/+uOl93v3j5cYonimybJ8w4CpZMEj
5/POkekexxJ1/ziH1aYl+LpmId4vp7kGdyZsu2UPmGZbtl+m5XwR3k8dqHaXiK6RhU+7iDMKXHwt
xVNhT/+6adoAof3H4whh+cpoESBXFpgpAmZZYSw/evmhyXJFdW0rpi9BpKzBoN/FgpGawbi6b9X7
59JQ+G7tunytWNX9AYniPe9Qc79laYeU5P/gBj8+nftz//YRVffd9P71f7v7h8yX9v23oI9/+Dh4
j66bliddzhOupQB+cu0Xt36KThP61SW1b3oulVIxpErnisM5QCq4TWXl77wIGtW0zDCFGhcUZJ9s
KiQmO3LhyN6ilHyQ9txcGEFciDOvP7tXaKPOOShukeXGB4XbA/QPkX5ljMgisb7PVise69J8dUdA
GHb3SP7nQggUtzpo7D2Nlu/pNiVV5FH4KtugM0K8kjElausGnnbt4TZKXufG8CkRxCuePolzKfhe
crJ66DNpkuw7JBuDuIYViKVvdVNYaBoQjkzCiQ6mNk5ZVNEa88xvYRJ428GWS2Cc9dVV8bwBPfHQ
20jpyxhgp5rrbdNji4pINt2CeqkZSej3dJ6+FcZQnlJJB8o0WTwxYVqyU0NvS5Y1K3yFQ2xyyumA
Z/PHzAB4O6LLXCis8dVsNwnwgkI0NxnrTwj5/YMu/J9FRNSd2fbhPnLHEa9Y+AyFM33227neVYN8
G3LRbRgOI5nUVYyMpww2Mh/dd3ugYeZAvN+1cXogRp3oxJJuVZpkiMHS8gI06bOrBZaJIgoRmU64
Pc0Gd2wAeKMpfhiAQi5DhfMLud+ePij8DEadpDYkB0JdHkFdDIfMUzcRmvkriRAAI4T4Ptna/NRk
e5NM9xOKKX8bwh5ZIzHb9d4QULsMaISCeDNqxaVQ4nprHXoGfB4/CD0DvFC5pxR/AXx3tWU69Dsv
6VMqk/w9sy2slQss4uGYMwc6530AlUGxFnNeSTQO3rM4hV5j9/beKuNs55NvBOjorDxOCq7V1le7
JQrDba0dyeDhuS6BKHTkcWkjmvElDk+DhqXrW5N+TpNm7/Zo4ny3v9kdgpnJIbAOUYo6xR1xTX4m
WehxoTMC/3EWUXwgFTBiOgT+ERJ13926Xqp1P4jgjKf4Uzz41gHg6aFGMr/tNT1E062AMEWgegOs
rqdpNL71+0yJm55UeM4SPDxmngyn1PpuEKuICo5xgm5j4LVzF8KcqN2D40Gzuw4hUvYA5HZaPYY0
sWFJBu3PPIzTRxlan5jfUMGyQt9a1ojU3C0fp5odS48YqvIGrVbjvySVY5/z95mR86cu/G5X+lkT
rnyzUvHNqcV0jafIPZZaXxjh5Y/uQiKnVhkOTTmZK2I0PjWYiV7sWl3IzJLnlggHrPeoIvvEu2gj
H6EMMUcKiX4hvLJ/xTO4GU05bYpcNXsi8T6NTlAdWJ8eEEWQ4OFM50Fo5hfpANnXZf1bNKfBIgvK
tiXvjg0MjlcYmGbmN1llzStZAzKyp6tyMP/F7S0gWbspvaORuhmtYqaiVuZTImWAu2c97RrMvzuG
NtOKYjN+SHCOnsETlTsIbtglFrVsmHqrwoWSYXNdbVSHVRbpyalD9TwNNpKsFtfzYEOSRdFtrrU5
Z2snEs6JwmtaFbkt91btrMbKX0XAruCnyS+YL8ECzgGU96b7YpS48+0BsbzhF790V3xJKn/LS4qt
g82V0V1fnWqwK89ID17sxqafwENYMItUkKqMWfz3MJutx6IKHvtEtQftG19h7mNLrrAM68Re4Z5I
jyqbkS/mwQ/bLF9DNNldrAm+qvx96c4XmVdfMAY+em4z7UxQB0ZIIiy0wHWJlGYjQwL5lvGj5fwy
5WG0wubdArRbzBcjMTZNc6j83npN9bfUd5xDOYhvo917+14OhHXI366SzX7KmJu4Jd3cPFkPrGVf
QeRA3PF1c8j1c4DscoMgFE+DV8wvIy4u8kL4AByv3fmsWjMAA2+Wbe59pMiZtF8TJ1hPjAPOLsmL
hM+F/ioHYf2giWs5aaKUS5h7g6s/z4QTbaq47R7doZBEUdQhdIEXcxTNOUaRugImvsbNFuxIXCXn
1/DjnaQfhYIUhESKDdnMjIsLIa7rqxe7DWhpOdVT0kPOCVILrOH8vRx1cwto12EEfqGU8zYj04Mp
G/UXp1UXx8nOeN+SlzD2EiAnsj7WbVMRUz0mb4YTDTcfdX9KuM9az15PTMGP1BbNd6NFTlwR+0bM
Gjst3ciCZfSIRtvHPtlAwaEHpKqb7rimBVlbEfDAoI8Dotn3823owOfenyHSszkRkvCLQLCM8Pl+
lesSO+1UnAPhGjhEqKHsOU3WbcQBU5Vyl1b8HiGH6hLLqd+O7shx0WPWtKSSbxpUZBOXCfGIuXzC
w9SwW+dMPNAIr8epIMPBzXCIZwuG2lm1nn3qWy4MvleBc+z0T8/tcGkjMI/JATDMxj/EZKvgOqMX
rQs4cw1FJaUXqepZN9G614geelAh1FBX3+t2R7B07mEKsNCYw2K4NoXxkiEZDYT4Xeh+/FS58qhM
L0UoQkZfi63ioU1jJPxyviahencSXV7agYCeljn1sbsZPkNAD1Wx5ES/Y+zCUl74u1oXMf1uggk7
uqK2dxhKb3yjtcLua6AKb1wHAEMsjujOl1ppfKc5b+4yyRI+qMeQHOAQ8RChyuGkpsdmvMXVV37l
fBjZClvSab4kHlgVbSbVSuHqZ3Lv6AXJjUSbLbOqCp8YBUV5YSCgz5vIfyDn7DPGgYiJHjEvyWi3
28bTtOZMZrtVhHHQbJPVTKVKEGH2NoyCCpYWaxghPyanAQNAMr0qkk0Qlwm1Hcf4aWrofkqPNyEN
x0dVne3BwQcAzA2aKzFwe++d4Z1F6HG/Y0Miwx2/OkVrbTy04zG648ULJW4TJCNUzsnZD69TPHhr
u8heyphdeVgo3OS9ZBtKGPYKPT9ZsyOPIWvlsfPbJyy/7QbC26eUVTMd5Dl9jbz+EiNXX9Wunnez
DjF5ib0jw59pPWU7c+Bw7RAQbaTfEtoBkx1GAznewv9sit9Uddk+tEd/XbgFu0tf/WKY8+z2JDfA
jqWRTMouV69qo0hotwS6qirz35I5n9+T2COUVOJIbx3iFadBBSehPFKJ7drYhT5OLcMdw0MbH7mE
mp/Muvjuk68UpuSvRSm4KC1mgzZb1J/nOAnPlZc/wbqgrkc9skmzPt23ipVGQy0NBoA2MoAbo10q
ryjbkx6gdsoKbnNdNPtuaZeYc8qUjfgVQkvqajtO3jqJcT+0iHsfknxEACHhikRKel9B3X0LiOF6
gGIPu2LBbKJRP0FlxBKhRnPfqTpcjbFDMmoeXF1CTXHJ07YZ0xMjwT2tbIL3xPy1DvPyVHMyAMlQ
r62eNlwJfRPpNhEAde88g9AMVpnrdfvawA9Zeio7MKziuycGdhnFfkIO38oM7TOiBPrFhA8/yLeK
iAsExF226XwTIVIYXKsp1Edlm1+nPKvWmcUFBXR/UUzDmVKBdGYufPvKn37WrvU0abgxHufq3I9O
tQqvqECfbItmi1UXB1KKFEHC7TrNXf9ay/JrZalT2uOTMy27fTBmnI6S6duuHXk7lFUSTUQ3HBIr
f5baGA7hYkqajOA3BY9zMhoSaptQzIfJGg8e17YnG2xeU49UFUNQ0MKd3r2WAYww+vTNNdVTLtrj
NEWUTV47b9OmVhsFnCooAX+Q9A4zOENEjgMNoNc3+BL+rwJPoSi/po45QQM1n+DbfcXwFj75YfW5
CJV17GwBQ7NqNfXmGDEFdN29YfUnvP/VJkmR+iWFlV+8mhUwFxbklkP+iBbrmCw/M3c7nM0rrw6t
1yGr9hDjciZtc0CCnsvoywyecZNtMk20aVZ2xENptHOIC/OdWQ1ErWE02qC2/U1v/DlJCjZWSaCv
T+y8V3l6P8fW13KMLpRH7TFwvF0j4/nRTFEbNNN1UGc/zr/WYrSudhISblPX1doty/kJI6D3UDlE
LATYRCI8N6XVObtId1cy0PqDckmbEC9enYmL1XXuChdRebEXpIskY6300ksYZRq3czGQEF7hebOS
lR8Eye4uz4zTzN4IAkq2nF9X9EtahhxuwzQIqE+ZDNW6WYpxZUyP3+9xy72MH+7ykpxo48A0/cdR
tz+soETjPnjnIRj3ZtDOh94DHMJW0IyAce87Sbq+7+PIZNcqzqsDuSm/kSHuQLDxvfg8UZBkzEdt
xtUI9jlhi1PdZ7/qmIR0ZDjkUTM6PnqoR70ot55xg35KAuPMlKYEWfbNqBBqBoAOrgii8UHVXO/v
Nwqx66XO9edREWxN5Zef59zd50HN+qxIcqxBKJEyUtISofM9y5tX+JQUFl/aRiCVDC34eV4VbQW6
kc2InwS+OBKa0h6Ocoyci4zqT/9qDWQkTcTKOJU8Oakzrxu2Grnp7FbhuWA98iBZOK8VF5u9CoOf
TPz3nAz6U92qW62URbKSJ7YQok7aIWyP1A3jIsJxXkW17a2tyXgWo/7F+ppkGe1+t6eCWFADzOyY
LDhLg4W7635hwAcvUCUhglzzZznDgvNBw2xN4banvsfrwnGzr4ZSMREzgP4ZPekkNvZXAA8E6wn6
QiU9eNFkIbDTWhF3mtcHWsD2oe54mFSTQEegzaPhL3QzgRuxLaBFSgYfO1bEWDo5uLC3VtmpKEFx
6ny+ellugE2FxdgwuymI0HxYknY36BNQX23aod8ziHA+u+VPc6Y+gv557liNHajDP7PPtKfWeQbH
6t8UYaNGRZemA5FI8og5XTVWza5LvBW7Kb6iWIibSyA9/QWSlmVxyTpnW8S5s/dMjK4sCYkUr4hQ
TaLFAEvn9Yifq18NWUs9j6xrG0MwI143/dzSU7y4DfZzN+4gjYNU2mSJT+6KNnHtBOTAGz51ZoXq
98QP04JAM1/Xeu+1Hmq3BiiFsTRIFlR2lQ7RZariqx0PT0kahVgXMcBmBQ4jrrt41yp8m6DwIGw5
9rEA1IjKQRAVgVBw4/gZOjm33zD1rR/zDHZUpxywO7rC8ebIaV3iU8Wq8ozz+1c5MmON22Laqcjt
z2Guwj3wXyjYnfXbaE3n4re4+Pumfhqx8a+9ND3O7KWrqQn6feExPlfLcDuJMuvRyPeqLZNzxcgL
ISTcZuZD07H0w/GazPLo0Z8xkvFpbL23qjIunqPTrfAtSLqheUDcoS+dDMUDMPqewMrsyaixe3vL
giSuXfkIXevz3Cdbf1DAwwb/Ic9DgGmit99GTolh56WvuJsZ/A4+nGC7/hZiyCIx54eNN4n1uP1S
u0a6VxEqCjt0llCwPr/1HhUJHMZtZFSkSOP/pTKvQpoVxRX5pXMAIQWTtko2FGMkc3ae3Pj0Hlao
deQaLeWyZBh7/Eme34IXHP3hYk/EwxalvfGx/+8h2gh6WQzOx6aY2SM1q/WlKJGWJUloZI3A+JJJ
e9Xsl8RW0F6IHYH5vTqu5i9kzM/AgPjHSeLF6NSRECd4u1GwJk8x2uHOXQLnsDC00OCZ35nvIRWU
WzdsY1V9GWD+H3vXls8kUgVo6ALR6NXdkhAELF5MgXk9qeJiPcTxd+GqgTHjc8zp4hHQ9+9c2yvX
YUkeqAkpTwLWQQ8ILtu+4Lw/ZybEGvyVzFFw/mbpMcahvQJRKM9g57EjF6wbdUQSLIDjoH0DzxZu
VJCCqM4jBzXT7D900RJXWjKzb3PhH1WnKdMw1G67MrUYOIktR3SBUJIDtWGWFxlPdjGt1NCITSzN
/mQqMMgJ6qaMWIQpOVTLaXbURDlCEKx25VC/KBKLEYFfwD15e3Te5KkWYvunv2a2zzKkom6qUD/p
meVCY2RyOxfRZ12RExDbATSbrGqfnPHK1Sg9G63/5d6CyfxxMbHb1l59dcrMYoaLIKhcdRxus5gY
Ig7muo1VvzOaX2kDtmlKR3EthuGnm3unMIvGTStNlPoZ6F1/cl/ctiDljsDfg1HrJQExvA0wQA+q
alizOlNEl7T6zZ99c+r0DSavvW5pma4wBbOSrMABdgNdlHGRcCSR+Q16plwHsTKR3XYQawl+2sLt
957s3mTSJ7bT3KS4nBmggJCat0YS1Xsb+/gDIzjm4E6VPdtW9hYM6XM4xeIQx+m0EQMFiGcO+dYM
YXuWufs4tX5/qhgimI+ihLXgVs6vHonF2cqhO1iyW4ch6onUbNjdQg9QaQ6rOFZc4VIqlfWcwt+u
e/LJ8epQYAxoHNvKvSRqyE+EGj2NhYlZEBTaWF3sOQnOTk4fKZe4T1w5/1TGQl03e/anZq4PfZpG
1Nzlr7sYPpqC70WFG/mBXpV8SNwg2pn8kRugc+2TN5Kba7+50zT+hr660qyYEMeJYT9Y3ym4Ugye
Nn2/ZsouTlBeBy+l2VhmzlaWyFMVR/OKbvMqH/vmUo7BGeRt8UzfFtB26vlrqqm3TtbpjnEz6oHU
Dc4Ijr6KqmpOdYxHovdFCkw/suEoZsRn1i2Kh2Bi9NF4Zy+CiWjmaJIkYJihN5lsh8z2wzh51Ywk
kOqiDyEcfCVr4AKoivt9a1rnOavEJUIWDS5/FPpFZ0l1cJMm3tJWwva5tB5lXIPD6662mujSG1pt
RSe/1CyGsb0anwhvjXcBms9TrKqnNl3Ei6Gxth2mpySTxccxfK586RNbxU1mCPa5Nn/OMDGj3BS/
EtaoCIdRzz2MRvGu5SNVcnkGwD59VilABOzzhZVgbyhU+FqJ8CXjQDjFLRCYNlyOakUzbspocWHA
fUIJ1z7ZVbALIzPjHL8xA9quBiYbP8x+1+FgbiAmcCFrK4I0c/PEkKU76LmhICmT7uii+Yfmc4bI
nb2lk1S35rvd1rsCru8bV2frDEsFYhdwBcOWLybKeqi3S3oX8YCX0AKVQELfbmpBZg0tntV7b8GC
jdHUxt4cqxSIMgrDhPmHGTTp3vw5JUZyqgfO9soxXoqOR3bvrnVnhRedq/9i7zyaI0fWK/pftMcE
EiYTWGhT3tCzaDcIkt0N700C+PU6YM+TZl5I8UJaa8Mgm02yqoACMu9377lHo4wVlvumPhGAe49r
8s9i6ZkulxoU7aHyxiOFzCxqlVMAme2oBiXTYsOnraHdOPFhSnKYQXDpDjhEsAtNOdpS7nnrQUJ9
YDMiN0ZQP5qtPe61iHZdZKuHQtHu3eHVKz1xkxfpezcvDpqhah+KdGFKavA07NXOVUlRX1IgFIq4
7M61Ee3L0TJvo6J85iWgRGVmCT7Z4s6OePoFE8o15vZ8V3sL2LtQ4PdZEe/x6Db0Qe8qIKBY9qR1
NWXGJ6gXuS+8aobz2RS7Kn7uCLQeqHGm17yQA8JqfE2JY7QO4XRcZR4ohWDs85sm/fSBhMSelX8k
XE1pkmk2JH7C6yrt9BYGEP2cIuFqJONy446EOAzKMl5d+MRIHS9pmdES2RoXu+qqGyLP0xoqSLCH
Wk4ttD/fN+NQ3AXjL6qOu+0QsbtA8pnuZBQktyOVlaYqXhuzaumxnmuseSY2mnge8MgWHeDIytoO
LvsHQK9CD+41oSOy5X76lYeAHUtvMm4Z9j/SryDWyHXNzbjwEQO4TE3zyD3Hh/afqzPtt0FL3S9o
d+Mw+A/o3umjYfzKpq7cMzMcIC6z1dFVejWijFxnJkhbj0K5fZoQE5apfZtQtnvrC5XfZO3T7y+s
gfMCS/baiDHsSacARmNjWDUKyltix+FFZnN2iS3NSSJCiJ4dzIOhhySjm1kdvgMXlmYFBQzWXTMq
Kveeib0xkd5VPTCyskLqQPSUvPTgGuE+mnclA6s26uU2G2tjrcCQoERRtaNYPfEUcP0m4F/bjuOb
cL333A6DrVR7K577tVo40FGMeDcm450bsuMMg/smEuMtj4AVOtiITFvZNg3KcYvnd19ysNasaQSo
eBBqcq4/5jwZdoAL3FMdCrlzmvQtXK4nSgVweDrjPmyJp5vDNB7wMYLvHJQ6DFO9ZVN9nxW2htjY
GftaEyyHy9DcVy23fb3g4B34tzT93eJU7A9YYpJV1XNzQOzy6FqefPAN8MsH2jdMQyI+cR+uRYsn
SxXbJGjPtUv3YVthmxsG8mY8JzyJ3bD3egS5cBTPQ8m2rNZfCJjpYXKmaBfo3FuLqgEpEWPnt63O
vqq0OFfmnNyyT67YCsTu2otcZhFFVRIWDRFcO1dcEPQHlG401oOr9HRxEie5D7lkLYn4wVTTo25d
/ocJ5B3v83qoluUZ+IRgtqDx4DSdE4j1Uzl5m6CBHVURoZlEZF2UzTPFwps7FvEaG5lXe9VPaafO
0WBdfFPoao0QB0Unlu82GUUl4bH0dseFqffOYrl45srsDybHzaCnuakmyeJPpJsGAsDBKhX6XX4e
cPORoo1cPNJLfDJGImSIdSrDGpwVesZajki9bZd0pwq7BTNNCXaoizdAqNyrRlovgXwfQ9k9c7Ce
YmoWmVc0euXaPe4CObLvNCNnFznW02CXn45V65vA21u537J/ZgNUBT7rD5k/zBGB5BHeg9tXb5Yy
tjqPH3NLA6TuZXc3l/nRqQGWuxEYp2UyB4pP43fQ3qETUNMcCwR7U1vixoLkrqZL72BAn0pqZCbq
am7LaMSgJfWb69k8STrZrdI+GOyUrjLn08COuw8hTDCUqLlt9gpMBo16UybBq5RUVQCCDZ7zqAM9
QXqkEBCdC7j327gBeuOFOJiz2Qk37WRXFJIiwXb63E+DvruEmJXOLqy4PHlm6VRvMDMDgEqp3etB
zHuBzajEkPbRKvInrNLj2XdGfZ6YFI2ta596ndbXDYaVve/Nnwq61dm07Pz8/VnpVsVZp+I5rOGP
BgAVTiEUx9P3Z+MMyWg0JrIGWXutYGJISdC2c/EJNCKY1paFbcyL4ROPffmgiQ8xSeYwF1SlMZCC
y1IqCjDNdBaXqQmbda2IsTeh56zGIhqvgS2tv+NlBePVxzn5wogFEyWQby37lcgXb9Wo+gebdu+z
0jXhdw0dVxrqbKdLqCBGDGzL+ZoyZn1vJ+/YEt3HzgEGP/kDBrPeXOfnsmr7jSgt2q27X2Wcv0as
/PeMH1B1ca9zU57VjrXtiZEZ6688PsXh+OqYoNFFRPmY79lsIvPk49sfMYYQiwId19ezo0Exhxbu
ck3Vae15UFdpcIr8xLoyIq6UyFAfPQ8kwau3wk3xS3QuDWEub+PGlItfpTsPjvOci/EBex5MG9jE
STznexEYSzmBoGrcvXYCjwKyjvSu7/SbJJ7YGHrDGSyMcfaDnA6eMN3ohezrlKy67a4nruGXJ2bG
TyG59xPLJLnpmHKjnnJ36CiF//bJDo11E1eTvYsX43JheBXjQFrIsj5vafMO3S3+bm/XghVbxxqM
yVREzJKrS595lJZ6XCUKMyB4znQKnA3FGmlPrWw7Ipg3vkBW1NB3hiZNtm3e06qVlu59HMsMf6p7
TCBEW8GT3YIcdbnaUwaPIyVWGdpoMVFHkdcH0z2FhiGvkbJY9tP3G7cmzVCZ+pnX+KK4b+5zJi95
39a43r2Y1CWa7uzSjVNM5QFjlT5oLAhFhPBcDwdbm+bByD8JulDBUca3EYLsimQJ/S1A5Fup92mf
qC99oNZyq2fdP5RWc+tFutk0rpFRBYX+CViCXot0ANiU+oKVtiVu66G7Thxiy3n5CrwSlIDjAOoS
8PusSnU7HbDLU5gmJr+otwefkod9C0N2N4b+iKMvz67Hov8aKUEK0yA92pN6qgUjEupXjNXoJKTF
O/hkXUWhFHMLIoIlHWaeL67ZoNw3QKFPldu8hbZ5Y0Eyu+vgQNmxDq9bT9xNfTQj1MK25UI4naKQ
QL1ZmMzDmD+x/1s8j/rGcJR5bOb24TtPQC/zBYNneYQD1dw4DiXo0PEOcyGfO4eGtq5SEykV44er
uVPkUVqD+/F94jaamB5TJ0pChH1VdN1H2NTdOR6mxUDq/g4+/z8R5TJVP//93z5o4mL9zNs7/ur+
ijZRyieh+D8DUdZlUfz86uKv/r/5sT+BKEr8oTzfZGJn/ck++U8girL/UBbKgmkryCvKlyTv/kFF
sf7AmyeQtW3HUoq05n9RUcw/SBaDV4GuooTF2fe/oaKQSP5bvM+FvGLbvrUgWAhYg2L5pzQoPQJc
Nst4ODSZCfqVngOabq6cWAEanKls5nr22hm/0sZ+8MyB5V5JmRppAGpDEtCkhZeRysL/t2a+9VKV
zq3ZeRdCvukJxmNwHupfY58xC3Fa6GzyJoaUtzLjY2YalGgS2VqTCuT6Hvp8OQQjddgOmE8KqgsZ
LH6Bp9jHDsP8+0ZExn3lG/Sj2+qjHdMnxSCW858QVKivHaOhUOvO3LqBprKkgh9Yo7Kw/m1XTZ5f
ac29V3wkosB3WqYbc3yigSJZW7Fz708PlFtcGticxlxcmjn6FTWSHVny2Wv/llb6a90EV2OHGxgX
XCrYjVQdfVp9L811NTSvc1RdoqB8oPvqrc2a/WTSEWd2dHEF6tmxozvC3r+Ghgcv3eoVzNsv/IJM
eEpeZiWte4mvrXHFlVXwOqXMAqHFNa9Oua3g59u5tQ+CdpvoAqBhszWFsydGjhsuec0G0j0CEDww
LxN89g+bHHzTeDjHedmClr2OzY8kATMslovwM3OIiVm6teVEDhlZSkqOqpMe2GFTogGy0Kx5DJjS
qBpIsOo5xYbNw2qMpMdC2Ts6o3xnCPwVNPxcPMwQ/xIGujo/x0VOsDVgcIpcxplitHCz53dBXUbi
sPZJo8xcpWN4lLWM1+AE7meFyxpn2WH5xQl34dX30Q7AhDqMOSZehyqzu209ei9Mi8hPJCOQ8DK7
b8P65NbjgCi2jqWeV2nF6N5l+KwHmrUcMhBM2G96ulBpuCq2fd20kGIkB34On9KWxFoAJ2PD1voX
eUEfHmtxKAmUcQchxVThF/BaF7WqFeuuVC8QEAc0zPArQNdCdvMviWq4qoTXUPZIdLC4x+yzain5
Wkd5QgKpozlLqOnOGMSX1XyJNDYerBahLvO5vfS4weyILZtklBKcnBlmHyP++OCPJ+01MFJaHqt2
1XEI1DFCavh+swS+z5AcUuxMUns9m78qfE+4O+37fOA905j+pR7Dl3jObtKY4wszIDfd+yFurDUG
4/u6K8g8E+KmsgGFvy54mpDvEpC3U1CNRyv7GtENqqoYNhTIcpuitSt8MHWPecZX3Pdydt3c0PvM
/xl07FTzh8rCOEfPY+aYvxDw8AxbyxuvTo9ZhDsqdxFMp/TX6KeIBBavCt0aL64+wOZnppHyTjBf
BHkszlECQ8KgIqO5cjSniAKCvWb2wW8roOXMOnwVZYvFpmQEYEJgXcMZe9WJZNx3zEOvWA0ZbzGD
Nx3zWGB++VVgczrE9kX5rOiHKj2EYj7N6WcKxj71mHbVvNY9j8IU4S8HSaQnF4qjBMvuTqTijp7Z
au0p3jQNdlf8Ew2T5PyI45FUTx6cO2glTMD4vvSST1uodsW10SPeE7ySg50OPYdQOepiNazuPEaK
fIfOL5+VHd6UdJNJrqd2EcTEfjRLV00OQbWvij4b0oroKlxrWf9AK+XqmUqVYBa8KyquQDnLjh0I
Vrwmaf5pcCFbJ119zCsuLDh6fezW68xqXXxt1AtYBIArAnC7JhMPvQeOEUGURQUmtrVVYTDRzbRg
k5f3bA8Gb4rVDcxDMKVN82GV/i9c1SkW9mzTRjVVczWM3rQK6PMxzl4LUQPw3l0azaeGCmYYLDwh
P3puWy5HqSpppdI2zLglwtJT64vqGzHHcnZsdgtuBtjfeCFA53n0GZ/NGCnUj+1HA//y2BkO0xcH
oGRabswk/WWXOTxcoyh3Q+TeaIMjODDNXRchFOuhKNQqmqDD9e4ByY/MpLuqr82cPW/ZJyWmWXJg
viq5vGGFhozcbwlcwaOmYXgN4H07CDZU+HjKtXZ8eKxLm9itkXMoaKi4sqrgiyqLdSjYqkdVAusz
e7T14spyX3WncywBBBBLckj7eqo+q5TMKFW7F+DDuCrsiLde5lGUaYVr2+F0Wa4lYWvdTyziN6Hf
PagseqRP/MfYj4T2Msi0pGHJU4Z3ilLR5SwffYw50dI/N4Bp3WtHR5wNE0xyVd5SfLvzcpJnKcrN
sbYpGvy+YbkRh2Q2eKCl0bJnaKmeC3xQ2Ykbf9pDhVemo7Cm+BU5+T6Z+7ey5jQQIvuBkhPD38ZU
HFr5HsXD3caDcwxak321b9DiYyL8sis9j22wd0cXbRGicdAfjTAGJWHJm1krInaMDuA7IBwyLaij
YNtT58LiiPvUbP40kSjgGdKGmk33s52TdKYpLu6ZmlUhNyO291zKR0xFgEATSp2R0xjo3Ritz/Mq
mBSrJP8wdfpCGv8Ef2cVj9wnSUlVpvmT3X2CKWx8ZwJHWZSThWsZfjiOMyD6XLn6LerKbIM9DYaa
YFDQjJ251pKLjZ+Csu35aYCLxU60xSHMY3PT6HZtYCkHpiW6bV9xWLQyLu3Ajr7x8LsHvXU/9GzI
+3GkpoILpFwcWEPLndhko7DOBny77GpDUI3BwJPQPQS3JNKAP9nYMGe2Fcc1MzuI99hBvm+HvHns
VcmKA08L/zmmhNwQ+yHmgmiExmWeulfCy+lpBMu4xmCN8dC5Nw2Shcg8O7/nThnZ125XLus3lg2G
Wz0aDLzXkX9ttwAukIvNDX0kxRWevbA0optl6RJXFgPy1lgp5JtpNl+/zxyfIC9nQIODiB1PYcit
Go1y1XOL2zmFxMo0O82qMdpbPQSQPvMD5Up0yt6Am0g5kRy6ZUZFzUQU3FmzjjZdojj+iMOJYApd
0ifbxMVPTwsKNVyabCEBfXS9624HIhtRj3mBEHKtcNqzVEoNllkypRw6gAndLXajIdl1wnngJS8O
lpQdzszxzw/1hMbf6IH8ztQULJm2chz8E2iyvddV4sAK/C2q6XanCm7TskFfFsf61LDr3uoye8lA
d0RGu/y2BzdSH6Fyk51XVRZ8/WYWp7Dlw++vzRbXdzFgQrLozjlFZXaLzYYtqW0+eh5JXgSC9iQK
cr6ofoRZ8f31YmCS1fQnYgb9qYqT/vT95feHfvlGsJtQwU7S+dQi7U7KUO1J1vRdSKjw6z62AB3n
3q0jJxfKCekk32tAiSZCrg0in77VeCQJl1rfRZuOUbKcG5FHYm/GlJtGaRBtcPkkjNrS3t/nVrFv
nY50TbE8lu9kEwa8J7fxs139/Y065ZTrYiqCBUal09wxNJt6CoDAUaPPhLyTgvkYA4zzeoCrUUGR
UmcywAhJOk8ivMKxi9KyYNyyoGbR3oZXQZddGSWedjuy5cnLennyqTOIpIN0bXSrpigeA/enHIvg
sZ2py2j94assAYNGyiQ3f59FyKE1HXL2kmjkrzzJ6L3yQrm0Ia3icMiOWZdk27rhhPFIJZygZxvU
2y2fEsphiSOzX99fxRXVnH2PtCNmduqA5E8JcfzT92cZFXqFCvEuq+qcQBXZjZZ6gxbTk5gfcNn2
8lWZst2VFt4EHaX2SYJdoYD8P7+2IM9uZRH9yLvJInO+QJh+f4olDNJeytox4O8YTWWdhBHQk5xF
/jnXbUyHGi0f8egxDsgtoisD1RQJKerQRfBfvrJ0zHYKa3mxHj2sbIOXGefvD+3y7d9f6urZBlKy
k2Wn8OvSVlrmiKRA1MXW0gBuTCWHMwgt9oaEDDbp4nyXQYQiZrl4k5sQ64rpnoXnu+c6L+TvzwKn
URjjaUP8/rfv/0JLyKlo55Og0Hz7/S8AldwzczzevE1FYXZrXkMFuw50MvzE5XCuRrN5S5ug2Hiu
KalNIHVKqmw461ovCRLjKsEMoNAMH+OuNW663D0XGu2wtoGK1Ev6wGgLH1EZP+j3l+4c3dh5RBxv
Ud4qbVqXLE7EVTsz99BDxnRc5NUu871w08W2fqfJYa9Gld6nrkXVTzq+5chKz1UPTj2jFRHws8vy
XEZru+fVjpS8/EVfuPuNs/or2FH8HYfmLrt1RwL4kpKTxfP/GewIE9SaHZhQB1yrxZ6ijGWvGqeM
J+zCu/QNqxqbCmeEIBJ4kA42/5e/7wgQa9LDdGX+k1rgT441+V3F1F2NT+5c3zSKxSSbPboqfrDY
t1psnr2MCOfO/wK/93c41J9PXUkhLQf2nf/PgC8W/4aDfZIM1MQ+cdkwkny7jBmSV+jg8nFM8Gdt
+BuA9P/a17/QvizHsjm4/7P4hSGv/KtY9ucP/Cl7eeYfLkb4RU9SrvBdG7Kw/tl2//5vNJj9gdRE
CmoRsdh1CDCL/5C9xB++ci0JbRXRAzIkcL0/YcC29wcQKlNAcvwHJ/h/AQN2/k7pQz0GtutZi4Jm
gyOGhYYq9hdKX6CNcIgK1z0WrMeR56bbgMTTamD5l+eh+2lDHUq8T28QD+j8sEh9Wl+G1nutfa9A
nWbZ2OmQt58zHGtGD1XD931a7NhUDncZJqG10CN+ZAWNpvDqjeszRWWXu6rQyRiU59Z6DgA+2Dky
P0O945zclB1XlSljEeiab1D/o60q2C63l4JytGmODrlg0zC3XP3b3voXzNh/IhB/vySWyWvOq4JU
iQXj7y+J33so3Np3jjM+1kMIPREngnFDYQwdsoaxRw7A80fl5Jah1Y0ZRgdrTt8NgQ8nqfJNM/FM
uwoAQe8zH0hChtrsD9oE0Bfe6503UPEc+vJ1It7zL4CYiKV/p5RxdbBt1xOOdKWpPEkk/++PPois
rJJ9XEOYD15zCgiQlfJ7CvtodO78ck95w22hX4qY+MKEn5HO9ZoOuMZ7YRqv96JhxT6GmaTDibZx
NqxbnFLU+KVbycCAAjB3Y7Uxs4f6EwibIubHMHQpUyhD3Hitm1GiCHsL5WcvrPk+FjXaKEY4KH5o
WAF2EmKx26qkkHUIXxxrvk41zW3R6L1aQ/ikKjafWACP5lyxR5BHgavhLL07zIku3rCePhAoeLBZ
h2A+GIN1zA2w6bE3s5qD0+MgWtlMOdI4Wpuz84lfv15FcviaClA2VEXl/NwaELRniGbbhuRLhSQX
KrsfFhml9ZKh95KA8HVG3S2+cFbq8qXWtNCTjMVpjw8Ek1RVd5iKLeOr6xmZRKpzb6OsP1DFNWEn
YDXTBTSyh715RRYEL080oGiYuGEdeSkskA/NmFfrjl9CgWS9jnvn3smLL7xRycrSC6usoEp+Eh/p
dBkRCFELnQ+PllnPjqib6u7wk9FaVzlQanr2Knm7rHF3YZa8zbPcMg6P6IVDyGwdBvxx3l7Xzmzv
wGIScZmtvSqKj5m7JSpsbq7nuSaB27wy1OFY6rj63qsR9cUC5KAyNdE59xffXYe7yE0oRI4zz74l
qkMJG/j8QFyFU93fp8Yj1Nj0kDXW1k88ynGpk8loNM1V97l4at1oxgw7M2UH1GLIfORXkjYCWlbs
SErcs6eH21BNb/nw1ODDWGd18VxNznvTtZ8qoxvA6V+VN2LF6oofbRLfW1FDNCKOb8mcUrTYDy+y
rt5m8hlOgJ9ITRlb/ZkBYk9XVXCuZkSI0XReVcxCv7Sua0zl6zKh525CjUobMpEV/jfMKvS+AXFb
0y86rWpnOppRvZuxN6Swkaeh30dWd7XUk3QG++lRH9u0+VLWve0Pp97Pn9hCZtvQHD8M4W6X8gEs
2du54bB4FGSW84TFbSkYo4DWm9R7NKlsY0T90c3xLYGFAgPsvHipumRpfHKM+SqpInMbjUm+iZLQ
PBQOVqucZpi4fGAH/FFa7Ruh9b0Twm3jnbQqov698w5EzvhzSuJ28A6tELRj+4GgfgwrBjK4As45
l4BjVPbZet4vkLrvDWW8hWN/gGlAEmPGvSGzsm5H/y4e3NeE4ymS6DYN4nMKQ4Bh8dM4kdGk1x4w
81fg8gQK58OZdAPRK90ERfDgJdV14oNxNJk7EwR7yJxm29GWCx51UYEDlopzPuzzUPwseOdh2Rwp
ESeMB0dvJ00YEgl4Kd5DMc04c9kggAQI2zTptap8UF2GSIllbKbgjKvGlC9y+W1ZyE3Z02WZD/eT
8u7iMb1P5HTj2wbBKH8DFJyJrLtUr2aMjH3yG7q9mWL0WRlSV2uX1rFFvUmaiEFA8Gm5+RXz3Ud/
Iu0jp/GpyqS1mQO3YUxv3v3+u6BfMG+UO/zlh3BOPrJUbZb397SMIBreSk0eH4Ms2NqJuRVTs8KL
8TbUePTnYfxJqUpNbczAi4SfpxN31ErdL99IfPWaIlrA0v60uuAhlAiQGsUvDqBAed67N9pXoXdm
nqtaH2t7PbzOxwkX1aoWaP+LQpnBF4t9cx3VfYs5kxStWcl9aQVIRrLJSTm6Nf7o6BJoV0A/74/I
1M466vAat5QVC4dadL85EhV4sd2tkzTZJlXqRqryJfSbcxq7r9C32D/ODtbiDwxz8aaOx6s5Lkhy
M34p+pAKVvpNIWxhr+hxZ/SdurRoyqAHAGBOM5lp35P4v2gjd0sg7ZXNZiw6ZBmhfLrn9M5Ghsyq
5jmIxjupBiTIQj2Llphc2v7AMlZTHmP/sEF4lR3ArIXlRa0Mm6R8YOfHt+hpfcB4elXQ0jpVXrfK
I/udXSeUU/CTSRNusAhD+3KgCYz5d1skgMt0pvZkHn6NeMMwA5Oqyj9JO5jwJxN9iKW88jXsHqzS
za5ER9xZk3sbdpSFT3l+LLP+giak6caduL5w75kEzzkVX9Do8TIG5QZaHM1NtvtGTyctt4H1URnB
SxP1ONh7/A92CRY3RAJwiOkG5nWu4pJBgmusKHc11j3dJT4bk+sKipqevMfEHcF7qdd8saP1uR9t
3pMq/iB1g5vHtT8wGZBtgIdsWGRnnZHambgrtmmjIPQj38x4JGpsVHezxxM07VDCi+PKArA3irvm
zolxdZsd08Y4wMpY2d1tZMEy9KASXssixovbhj9mqJHMp5D2euYXywlvtJSiKIG7EOSF6fpYHWT5
MzZpzcsE9UWIQHDhEsZ5Pq0UNYens8m6ueTw4/BqCI5qzAZkEYac5JAo/tY/5tjuVrU1UaZtPUUN
W0LHgHMqMMz2Sl205A4aeierG27ILzpRRasWAKuAxmWP61Ywdx+ZlPMetrt3vXOz5FoHRE8om+Va
nEtE6ivdOY8ZGTRFfevb8tJ1AbG35Xho0lWMEH7MBm/iPDJftcJWhrMSbp16CUX+mCsEzx7xoC3F
q2osaGgOMXUn+zEUjK0qVttd7NIKinTsZ8ad7od3hxsimzl7pYPiSRaYVoalKaGuy2ciHBttZzc4
So79JB8MS98mVYPVJr2w/DwZ/XgJoNuDGiFqHsz+UWBZ5KfwmrpP38+O2+Maa9oqh3x3XP6sTcTM
Sv1HLLw/GS7SkDqq50rF9wPPUDrtVqcOBrAbOdW3ht/wwB1NMc5aBfQTdo0X70bfz+764XMe8gqP
f9/uwaX5prS3siIJ5baaptZJHUFS2utB5/c2SLoTl3oxWVuQ60/Qb99mBAlsZOIA3nhc2xlhGMud
ynWhsY5jXEDPXVh0MQ2EhmTl4zflrpJOQwNQvHWqvDuXZI8yRZm4QTU5rk2LCL1ln0QTYbfPs43b
o3Oje18Ek8xdYrGDgWz15XWJOOt8xIQ7ayzd+ZNFPgtROc7gdXoXmO50jsxMtTpGgEFqPhLCKoq4
ABCZ7HsS21c+WVfWJf3BL/yfcUg+s5jNcO0R61ylmhLPyZqtDSl9TaArLmhPxgM89eYDmV1uhGFM
IWxq7FPfMFZVAZiW0izMUVhLs/YImAvSaNau26CxN5UnxWa0BDyuKuEgavNIsT393C6B9YEq0CJ0
NjIL8muV149RpHBTzhnd4VF0Buth7BcuHhbjfOCSJkuoqlF26GIryVZEtPJN2cLo63RTnYblg+lB
kfyvL78/E5M8N4tH7/ubFPnRc1sA/v/+5u8fsO+yZh5ZGZl//RXf3wMAMuzUYNzVPepcqU1/M9VU
Yln2PgpneTR6JQCGwMklLl4SZrPCibUyJ8z3B2t5QN+/6PvLagTGnuD1rdsYltSwkMm+P01NujV1
UK1Dz3sbFzIUEeIAUgkBYEUu8VhZ4pg3BgBkpep9PBbOURFcXrGBA+TeFY+KAsY+mYKL41a8LMuv
X37N92fffyIUHn/t+x+zhZeFxWUEDMGFKTTSOj8wu49XIsfeOtb6Km5DJtlKb+s8ZF6JC+PoN6ZJ
+W8fomJ6MySaZcdku9XepoPYi535zCkT3TaGiG5HLxJENhTVu3VbbLOqpiZPtMlNFITZdtRWAz3Z
93lXggUZuSmMAbK8CkNGOglBOlYwrOaymrpXPVFKSZxvIwzHvYe6FZ+sHIpJ6GDCnWBT0qYj7C3y
OT4z8MJlQPMPfsZi3aakrak42MqhfGc9Uh6d0I+vYAE9d+R7WCUW2zqziG3nzBs7e74zqGcUHtVC
EUiCnSEqlHjB329diuDwyr+hL3zNzZwe85xVatsEp97YZW1WHUmkVyvHqJyHiOScP/WQiVwaw2XL
9aGouFV0OREIiGLZ+8wNyUtsSj+wopzr5TrreIO9rcPmniFLc7Yg+GyFbh4dYY3X1AZEzD6ndoeN
UZwlUgdoifBWgL9aWbgo2ONTRzAEyT3KL6lJ3jIsNYpPYgkkxnxC1tzAWiMvMNmyEkvqsH2C0AEm
nmbWjVBLTWM0ZK9KhfdlsDSDp8m4w2MUXvRc/LJrrt8aDgnNit3RJzZ8woX7hv9w3JMdna85RTyY
UF3BZjwMD2BUWWMq76wXW+qwol2VPpuuQjzJildUGLZ7S5wNqvBdCrsEf2H46TI8OmJH+szoRaHx
cUi3o2wBpXRxcgMKIr4xbAz7Qbi0O1ryNM31dDEkmaW0GLhaZkx1fN+7hGjGR2Mgyrq0jrGrl3fj
1JBSTBnBr4aEFWuReNZVtXwYTOcObNzAME2kW3furKdYybu00vkh7sfrdjKqO98PiDeJ7ODZXXsO
R/2UqQw2KnzDeVZ3dB0VffLQCDzQcSYPERGFiK3JwzQVNKZiEjrpynmNJdkyklL08Lm2d8RoQe4I
q+y28LmrmvVrwGqEmKNpH1s38Y8ZnW9ODvOnouZ55eSk2ySmldi170Kd4thcBvIpnslD1lqU21xE
i/AwO/JallF4a4HHpYTUKvfjEJ5ipyh2uB9+dENaPYjRBDQwqD1M5XQFnYMXTMxvA704xN0AZJol
UPF0yQeWZ5czt2lxupv2E90Ypyhy7aPSJPVUVLwEs0gfFBBTETT0dVdsQU0Y3ZXihGCwSlV2Hp5D
VBm14hUeCc4E+sYd0Us8Od7HE70ksIqov3NS92DOS5THhXPatRbWEzhE58A5d4NH3WkDvzzs+5+U
CtOONXpvQW4/Dz4rGUKC+2pB9TScuVEd5icRlpu5n+2jIIxaDQyocgg8kN0IsZEofAe+PzzUIV2M
JFYbcor3yVTd0HtPer+AtVpmOV46wE8FUwxv4tnZeUKa6Hk2GZT6SV7s4yQ7oZYivXRqRFBY0VjU
nR2d9ucVhWfNvRvndzFLGrEOPJL4cmrJRPU42aOxoHPJmG5ZTyc7okXeMTD2MzO7WxMeA/fqzNiG
aroJ0tk6NcSnOW0s0vCdL29cidvbaZhNmyYmpF4WT66hX7tBmNfNC7Ha+NLDkqJMvL8LiMpbIwtG
DEUPZmi3S7O6A05fbGumLP/B3plst410WfeJUAtNBJope5GiKFmdUxMsWbLQ90CgefraoL8qO2n/
1qr5P0gmSUkmCQLR3HvOPonD6ryt0fR2dp+sMgtDzwAZdNUMLlGO2Qgct0MhkE4rR04bs4SVRa10
UwYupTVbPI5e1u6UVGyPqMCBgvJQhSFprtv8uk4eazM+IhAM5gRofz8TXtrykBWQlae0OaDH1e+o
WdLC4+RclKhN2BVUnrd35pvzvYg48YopWasgaWFE4O5QX7MFphMVhto+UPGuH1W2i71yXGO7A91S
D55cphpkrpGEJeBRpbZPw+oj14wRgZ9m0v1Dj23oHo1OdFXEAXeFtf9xNyoHi4pCle4BBrh5r/sn
M02t1eSOLesPrrWuhZwxw8aFxwa+zchqTSUM6bARq9BBwMcOY8am8NT5ZmzwyHeUOpIWwR0dHnPa
K8dU/7mbFERf6SpZ6pkkmXK+Od8z5TCxD2z7/zxuxzRCSZNCX5ghlAK6PfQv7uXsw1nhgzDY2wMR
ztSrlucfdFHgLouBFnY9L1ywYJcwAmyP/AAch+fn/PPS5eePbeb+ddAkLwzz9pIwE+eXvz3/A+eb
n39w8VBHNZ2iSorxxgTsQX/+SYWUG6mjjkrjf9/M+af0rfiTX+4aJSVbGQaYkOZ3/MtPfj5GVwUE
uanS5eUnOP/OxUt4LtzSIQiJ/ZpfO6x8m6iRYaao/88LXPzFn/6Vn78CTfCEyUInQo7zkYEQ+7UY
UhB9pBctNRspOqQBoo3mH1fC5bD3Hh8yxokZoCW3STVjU8eNMzOHKZ6CID0/ducnEeRQuvNThKTj
yOYNKDvCPtUxi46QsOgZ2pB7luZ8BnBdvXmUfNayGAv68ppR7Glr8IMARheqBuDbrpnee0B+M3+o
thrN0/GQgt8C+elJSgAlKj6hvwz5dFWr/j3MiCMwQ5Q2/rEzS1i/TrpgYcEEOUoQ187sq+OcilLW
6VI9Cqwhizop76PI+SCS7ORJstUtqD1G8GoT8w1LnhyR2P7AG98QQA/oTscYg6+0tKMrtt1fVVRm
C1oFSyOzvtno0uaCT7vQa+0VWQpXHeG38VTutGp4SzJke1M5zEIOpAsOdotF3Y5Hq9A+fJsFsGfc
4xN8jJP+IUTLte5M9/bcQUCuR4U37d8sJMMksbdL2yyfa/HdHajkSledaJLvIO8qnQqQXvfxKiRJ
gFyhZWgNBydMDpkWbFFkvsx2GIpemEEsFJruARmJzwKRrnTXr1rWfzFJ4nh/CDAI8nstwUs0x3nB
bEqIKc+lOJmyewI5SYzinUirJ4ANX2TRJItCiG0bae8NSUArr4lOZjXcu8b0mBRq2BkCpwms7Ou2
bnalVu9T1m4Jvoh9iQh8l6GJLgNsqcr/gHjGsqhK6Pr3bJD9plk0hGxVgZWuIrtl3ZmSTe/Q8a7F
ROfcYDfgpY+D5ZLT2k8b91Cz2CLn2PVWHnUIb048chiTwM2w/A+06ktbPY7J2H+YbE1ppCWu9TJq
/QZ91JXR+TcVclFPecc2xyrcWvPy/EZ344e5U4zWx7t3hlU8HiuJ5qlVx8qVOzsaV177ovpGUN7U
3vDGXSeKYM8iEE9l/FSa8TPBPKhb/c7aumV80DoIIET7xaxeoy+uac7gtPJbYWW8ZWzaioEEZDDU
s7FDY9fjQAebgsWtNyt60L5H/DvNpLnltexKmhCZRcyBKOWww1q6SFzkmtiHWEzPGxlspzMw9L3W
+oEMPlUsm52VCpKEtJyWQwJJaiL8d1H2EA69kb0gO3VsxQjmvyCCR3Y+ue9Ol56EAyXKHPwELk7G
yejfmbVfLnA6B0tKig+ICca1I/3HqHC2ud48sSm7Yi9hLzLFdyegGtBAl7cROMlVOUjUePV0KML0
e4FUOEzuMeh9uL1erVHjQmFLIwTVyZwwYL7ATbFJPRpWU1LGS+jFDczsfDk5NpxfHYmTQ/3efC7S
mqJk5lAISiM6Eg06TX2oSJsbimSXgHuEboUDh9zCcqoOvcNx84Lk6wgtpRsQ/EuqphOHoMw1AAv5
S8oktwH4k2BVy9i04Msxbub/oAVFBLJwtYzgL5OW+RUc3gMnPCONHXJq1a1aJAi/64KSXZVSZagn
JsciBwFYD+Fy0K1wGWHoLggzocRQrKK+JL5pwr9ZmwhcaBUwmzkOK4TgGsUR/ol8BSaYjPaAmTvt
cwrF/zSUew5NkUDWca2RTwvysEB2Tvu2X9du8nWmXq2tDDqBVVf36HryJQCXE3lUlJu0r9ng0KDq
ua6ILIG59IIE1+f9ciCNWNH/ktkNuxW6Wv49ZsuXRnpvNfUQvg3jxd0G9YCfOkN4NQ3fW/qQdZJ8
iSDjOz1h4L4dPM4NaZSJJA61YbuFgLet+ypa27i+Fk6CFLiv3GHpI9CGIzgNCwc0KSLe+Mpy4Vdh
ewfl3c4fv3WilYsaGCG1pJLnbNPKZ8cs2A8OFopA9idL4oduWyC1a2VXb2YVNji6x2Bd6VcNjbQ6
zTgFTUHPT3zgHLnKKnmQSjsNc8G+na/IvLsi4DtYmd0MXPUB2XnamxnG10lavNVzPd0kdI3uR10c
ji7ICInZAViYFm0dG019W1755vhWcQXVlJ01A6NxROmmHaN/sL7jwES/m1srPGk3vUF7F/oBloLF
pFM61e2PhJLBpixpHcy63TbNd6Gc8h07p3qZsZkhScQtEKGEGVgJarALpK3/RDhuVnHyZqX4tWU6
URGEkb0kv+tuqt23hDG01OSjkxiHbOJqMA0TnbEik94Qr21DrBzXd71sG94TlpFVrllQ0uCZxEnW
Le18VtJhmeVq5+hjzVuyRIir81chHmislUvfq0HxVPAZoRTVm8zTMPFgt0Ejjq0BlkAB3nk7WB4Z
aIByte91WqGFC+jsdFIbmETxGWZD9ZSkpxRgEOTR3oTpuYSVYh67rhoWQ+msk+6GMJ9qXXZzjFp3
9HT4gSJmkVRNLA7MNNidpSb/X5XziSrHMPRZ8vX/VuVs0qKO3l9/Feb8529+CnOQ3LhoCyWpQiZu
sP+R5Tj/ZSOtoahhmGxXCJP9X1mOZfwXJjXiLG0EIjrxJYgv/iPLIdN7Vot4rqvbPyQ7/xc3mjnL
bn6GOBLQQHS0sIQhpcVd/VKDEkBZnNyy6HbkxrXMjnV00uIiPjRldWoHZVDbDcNtlGnJdeTrxrKD
h78sSCWKy1tRTjNwpLthF051vawBvUEqu5YtYvM0YEbp8uaqNdSxkZW7qzlht14IweGX4/0Hid6F
EEXOTjoizi1Tx2tn0yj8txClqoLJg0rUbnW+qiUXMTTBzMQ6QHgQChq1nIi97zzn3SHD+5PXvpQH
/nhxD/2j7gjBV3Lx4rUVKwMGUbutqxDFTbGtUotd0hiuU9PoF50fnEq71Fg65iRYEkX998/+x9fn
a/Ms2+EcE9ZFoO9kDAmyBdFuM7e5tShfrIze6EnFY7HhkIBQJ1dV1K90lBk0tphyP3n9i/Pn/Pkt
Pr3g9DZZ5V98/kGhS0klB1/KNlxij/gSkE1NbV/S+hehu7CslpxEN3qrUbzSdh1ZpWESYLdDwWJh
lfVnAbZ/fkcYOeaLCyHcxREB0eX7FgkIW60QNlP3MFOARHX9yQe/cHHywaXJ5QKsUtgmmcAXL9ME
rtWoyu+2w2QUqzmTb10PNqtcv18mdhvs9SD3b6YGub6pSI3vtf7WqethmToVxUtLhNsUsPYhjoT7
f9Ntnt+awfhgovTjlJytrL9K7WSlTCs02m7bVO+OH6Ax0MI3YYF9obsQCR3wnR+Xn5wJvx92acK6
Q3WMKAzEwIVO1Q8xN7hW0W1jfLYsGLx0WbLQ/UQz96ejju6ROjDZCkJa889/UREC9zRj9Bd8tABb
Iu1iVrQFtozUMqpPLq35zP1lZDwfxV9f6uILtoUeMC2n3dYdqdJ3qSLDMX4vY9YoloNfc8RMGIXj
8e/nleX84WVdBHXUkG2PE/hCFDiGCf6AngvahFXC1qTNd94Mm4qcjL2PKVBgn8J47I5l2T+0jgBu
CQOAocHD/kn3TaVQ9ftYI9ndJlQJWhbv29wom3HX7RTLR9CglWRTqMA4rH0t+kCJN0FZN4/+iL0z
r4OPBgfpbkxu63mJFSTsUGidRtfsO4P2zui0F1HJaPfJJ58P6MUBt3Tc+OgXXYf648Vp6zaBbRYt
F25qtsmG3sid1eakawd8Kg2mbKuThdgrAsSU99CkgpKMGG976uArgLEKIf992rQViiOP7D/a/qVb
9CtrJIIzAJOPHYQFn1JwxUG4UeIrblwElOVM3KlwdE6mdS3hpByH5i3KqBsEbMF2/lfaakjlYuIT
2b/+/SMbxu9zl7TI3Z1t56bkv4vPDPYdtYdM2y2emmzddRPa+vj7QDlo0fSPU1wk+BiINKbzP5B2
zOHQ5MfoNTd6G22IadKug+I9T/i/rv9jRnaxqkvjn5Cq/joiaXXpSWNjd5JU29beUD1wHrzO33n6
t1gDG5cNbM16lrw0aDvsqoxmrcpGuE86Fu82Q4zXwI/T+JmIs7tBuXdeUT623TViyYXIRyRllnM0
W924ysFHDod4CqAFho5JxgvBTp0Cqt4/YuRNBkxLRdZFq0Lc67p8dGV6X8+cZM/W8F3m3Zo2gQ8A
YJ8mecjOTHM2k1Naq8LsmUdF9ITZllIg3jzMXW7wSJQQHm91qm380BGCeHfs38bSLJdamZPhGVQZ
x26ROsmeIpKzGu0MzFXZPQgdjmGvtSewRHQ8RbYZyscqwmUyCkxfhUr3QkcMEk+AlUZZz8pC7QtI
ZW9ReG9hLd8Kp76V4sGmeY08Vb6Yhv0gJrR+WRjMKQ1XmWGDz3XYqrcu/0itukc7ALIO3DjCL4K3
jvEqWuR1e0rD8ZOz6veBy5WSVStDMcs7x7kYQQYYJ53suY460W5KWnyugjppREg1QKuusF4u/TTP
Pxn///iqaJptqUtED97FqxIwoFxvIh1J058aq7/rivSjq+2bYdIeqWk+J5799ZOr58KawQjtSoAR
Dkhl6I7CvJhymsBTuZZ2rL2EgoybZIxt8X2ttTS8XqWjprVHzltLEbaU0+3fX/z3C9elOzQvzz1P
t9CsMJj9MhEFnVRxrwo+rlN8LWtzE480+QXd2k3Z4iVqd472Dpcq++QwGxc6+vOHZslBMQwBtsWh
/vcLZ7qvIWXlOIvOufG4wihpZGpJJWS4wh30miHzZy8OEycNJ+BzSAYIc3y11VMsO+Ozd/P7rM9h
cI1Z2e9gMZAX7waH/WTYJTmMw8AqSJ+HjaBM1l6AFAE1GFdm3xg3Dc4wKl4FUk5/laYu4MOwfyhs
HG4S7+PfvxnzT18N62EDdTouCENcnBbolrCTK6fZmhYwrZRmHLodAN+ReiqD8UM1vb1oqsJHj20G
zHvpM2XDL6Pj69dNaqCJo3S4w3m3B/A9UrkyqLTaiF/4XletHjwYsXlsI9jjLEXUlmqk3yJ/qWaE
hfCHNdFi/ieH+bys+ffU6EoPKgk7Qstjr3axFgkEbG0/tMhcEZO3zVdt0N0Yjp+tc0UFL8WmvVRx
VEGfptkYp7SBpwZZTyrnC5/IgFVDSATmAdh7Km+WSQNaqWxX9lxknTJr5fRputElLuwk8EmMRYak
w0NbBzaInUFAh6q9aw/j6E4WfOAZ1GoxrSIs3gUcoyICZP73b1FgV7lYDfCRPcOwLAxYDGfzz3+5
wED/eNno9s1WJXB9wnAX0slwaLvuADFcq7ZaBjIUV2GvpZAg8wFe/EdMJAao3nCtOlKIWJ5j+vZJ
Y2ADCP3OEsjSFMRhUKdU+6qOYDQ2s1C7N236TXP7xzpM3X2aGw2dgHn9Y1urrERvYUq8ftIkrstW
yd4N+mBd+g2+3mh8JfsTO3YiaqRNiClNvbnvC/v970fjvOr77QT45WhcXGd9m/aCBnUDjw2G7ZiO
NbkwRo3emhgnyvzZmnGhBMyLfNSANAhVwFw6jnxUcXv6+3uRfxrpWYAzSTMKYRu6GPrcUUGBl6ju
vMxR216440GYyXPnw1UlzO86kihlywjNXB0EDAipccqoOs9pCcC+0t3EG7/2CzRYcOlbtqrjwfHo
C9Xo5xfZvMaJc9rRIvkmQVDDbCheW6Mj+SEAhehTdiMSVjzwzz4ACoeSjTBwGaqCMi3W83XmRh9p
3hLU4pgn0Gn+Bhby1wzHwcL1sDdbkw+RHOzlaOlXockQhZMgW0nd9RAWdkBM9GdL+K+GUzzaXczc
Xnprp62eO0LarYrw4Ij4KFEH766BhOCTY/v7SW/ruiEEa2Bbp6Tx75Nemii8/Jjh1BXJa+C3BXQc
fRbxs6b/+yv9YZBEzE79h40y/6o+f8m/XF4NkTwAPrBew7H8iEtwY065Y+i8xTSQQewOocOBKBG5
ePj7C/9hyUstDIqS6QmBp/Jy41z5kFgcXzI85+DpCQJfdO4grpK2eTMtMCaTS/Cy2dGvh+S7kIEe
odFlJ++zrqc1TlaV475DoY+2tIKAF4c16VHRxrcJfvn7W/3DiW7rwqTcDxOKKtzFMUIEXJngE5pt
Hgbeoq8ORRO/Kj29HQg3z6LoA0fAZ8Ws86Ll4kqn4mfS1TYpzdmXM6qnSJqJIq4uQ1HjtXSCSzRY
ltAlbQfZvU/nyW7KjeaRJdAGXyC1X5kN7JgerzehCOJ2sOp27n2Cp/dZaE7R+BAZWIq1z5ZAv+/X
+CIlUyegLUf8xrGKupb+nGJM6knmXemlYzMOEvts6/QtZRh//P3b+OMZyxYJ/hblNip9/z5jbS+G
ct8NzdbKj31rHoXgVc0cSY3CRpFy/i69acDb8tkJ+/uOHI0rVVJOV76Q35yLMYaEwhBls82m9hnw
+53hsDvEgw1MfKhPbFeWRsD+MwHHTOO9pQUkm1WoIEf3fgDHPmvspaWrjQ6iC9NU+clUafxeFOEN
OmwedS5mAIgXo0ZPLswUNrCjTU28MqrQMQa0vUnK5si+8XsYsTpWwt3YJvs1CKwlTE5fTAhTaxNr
fZx+WCOH8O9fl/jT98UKmW+K3S1xZRfvqg2Ub1q5DpmrC+IN6sfwSkPqmDZTvEKM7NwAovWWcRTo
m0DpwYqFIyJZiohd7Ga3Y7bNTRndW8PwvYPQcd/BUgpphN+A+vQ0azpUbngzMdJcV17VrWzcQNuI
heZNzrzgxcaxdQ2AJB6UjalkmsgVS7hIH23wAp56bqpjXrJDiAYqPFcNPD8k91+nLi2uSLJwnswK
QwHdORrY4bafuZ6pwbRm1VN5jZS1qVgD/P2A/eF4QZmzbQZjh7W0cXF+h5objTK3q60K6FBOUbzu
xKTWfd6Fy6KTD1GIG0SrP+L+0yL2H9ZaAPOw6OqOobvuZREbBz7l/hpZsj2kzo7QA7GLNN/H7W4l
S1QtxlVf13tFPuA+9alvWjOiPRyt//ueir2UFLo9dyN+mxlKGEtt6Ypqm0TjqRZIxqtE19cogQtY
X8br4BIUOxb5dSzM5pPT9Q+FdKCB2Jdg6cD/42L/9/BiTj6GsY4Xx8oHhSwIt6ZbfIvLILjGKWWu
I83Ll8E0XcXEeZRhFX5yFf9hlPF0Sn7CNmxDSO/i62ellLcetqht2k3ZsvSuUI/HbkMaS5zRsNU/
/cRshf6wl2RNqXue4zkuDvCLS9RNEEcEk8Frqsz7Vphn1FWL3paizQbjDXIllLnGUHkPmnR1TkP/
HUJOeHAGv9oGg+/dxtprHuObxiGIXyfCDJv0VnDb4VlsjEqgqoThTFAGFFPH0h5d9ArlSCQd6+Tk
WkuwfjSUmIhiIsMxTJ+bUY1Lp6nj13bwNtbYwJ0jiZ4uQiGZAXW2vfkQPeZtCWW4zFDNmIP1nBB0
q2yIzcAncq70DqaVMf9DUNdfE0fbxmppmLr+hWqO9iDQavg0yZ/w9+IBczr/6EekjRaAtW6lruq7
yfThrfXWHY2N6rEFf+V2sD6U/exaT91kxN/BbS/ruTHbRQ8OO4g70m60I8hCMIVZzp7bDX3vS+x4
I2Lu8RB20e00jcZTkxtRyNLT++o3cb61nGIWswlxyr30iZVMd3XO5hpM/SDLDr5r672wCUqOJXTy
6zkRBfAHKbvDGD/odQDtsJ8QtBoYWkLWbdnYDkSVyZSxA6t7O4HSTmZs+zh2xX0cOXTwy+lNT4w7
MJL/tFmkbXJTRMfR6aJjN7Tv5dj0S7h66bRws6JbZ7OeLxCp2kdFzg6sTad6FSX1uIgNvN5gqSCA
pMB0Jvhb17TcnrGpdltjfnR+yiHHDOO9yEC1OtENM3t00xZFux8pk5yfMtxS7lvX3KYz3CSebwpd
qB/3zs/5CUYHVfvYJlzUSpYkSqGyr8/3ft70WQBYvKcm58oy24BTY9ozCxj//RgdAzFQ68Q9vA78
pDiEgw43ydNaQvSc+mUgCmVtT34LJ7kH8TPfm7IsXaepCUGRLPOTVtTTqcM4UvjV6fwMnb/xFKUx
dqUp2RW1fY06Wt7+vKlQsUasVW6crAkR4SQDoE02582YI9QxS/E4JFa4a51s27cdhuXeF3is2VLt
PVU9EeJZbEI0/evUkP69cIuNMebGsxYWpGOH7GU0lsk6eUdf2tLQvgxFdadSpz0Wca7dGjW1Yw85
uD9o1koG0n8I4NmidAXZcX6YscQ/jsiku2ZAPahlMHmdpL9lmVD3JCgsWpyZtw0+Dj0+mE3o31Uw
jhdI/NIrVVb+0qjQaMS6Hd+JQsV3FJjUehgjUgNHAIGlrcKDpUfqQDIuYirL8Z7SMU63ZYGCgawJ
/8mOG22ZwwBmbeWCDh6mp1EYlDACNR1zINZPiPX2GqKzu0yvyXd+SecnBbEFhEYSEWqRgE6sZ/U4
i8HubQDktWNUj9VYV6smCUh9ICRkbRfkzI9siU9YZKzT+R5L1569xsJBv7wx+pY1Ujxa9bVTQc52
quTljC9y3NbeZ2Fqc37Dw2v94kYNGdZSo623+EhX6KGdx7lGieXCRb0uA/R0uWXc68jBFpq67UB1
r72Jj+0p33uEgWFDQnWdrZXwwgpKNfk1hM6QbjYdhrLZAEY36h6QN5X6OxQj3UswiK+q6w8Q1nLi
ZEzrpmg4TwoTkLdWZ+2x6WHP2GX4HtpA3EwRSGoQerUpApmtFSgtdtRtdj9l3d3oDvY/Wezm6wa6
4pU2aM1XOTzB7cgwv4q1VWoUjvNYbf2scv/pwn0Fr/aF/i+ayHpqd42GTEzaNNrn522LVW5awhlQ
A8Mq+TXNoy00KOq1CcyBvBPcgiDex+iFgSR9yfFXpmVyH5tFfesaif0Uxhsi0zJE1n13Z7nRMRyf
SlEZD7CzipObDY9BV/uPMpqSm7jV3s6PUhFFx7xJ80XmQ4zu4T5sJbXXOyYZ+IK2P0f6+vcjumrq
QpM4pLRAV2VsEgyRd+RdU1za4cgaHz1kp6soKi36bcX4iK8NuKSjfxv6IYPjFDf33RAaR09EX+pG
NfftfGMM1A+GwjVRiCbtslCSsnPu9fs+N+lRzQ9jhOb3UU6OUU+KfVarLeIuZ9fb3lcSlBP2azbX
okksKIDqnREk0bfmO190v1Na3zH5uOLWx+58i1a/Tht5Q1suW+RD4m7dqqVN0dfVmgHPvpYgztey
JSR4iILxFKAMO53vKSS/YCTSpZy0eDMOFv28oUluAUKEJzt98jBQbDIlsb9bgXnQlUXCg0nFxqmc
iaQ829zbBnMvUv5p540khljU15IyvHFGpzgERlIeMELqawhE3pZADljoMt/Qom3uzAjqoDUI51CZ
Lq4BW3CWOlN4Ok922JkgORJfuKLoOt2cbyR9AyPx9K3e1MG18Kq1GxjmlfD91ylqD3bYZuu4+l5o
6s32DeYc6mx8gIOnmqsuJVSaHbW3KhyM56INDoYO/kzmiA3zItub47Sr2UYsJFFImvK2qKneIwR6
yG+BkabjJpii79pYbwFh4aglqiRvBO+CdZ8amnXhuLvJhIiJReu6CZvnFlWsb9bvsbom3m/LBmY5
tOIfqIBfdI28NcpfmGPkKh+QpDgJ1rZRyQD4bA4rVVy7XftskqI59XNXuTylTjDPunSWfIGSBLKZ
kzy7pr8Tk3wzzXArmmg7mHughQxr2keuopvRdN+ndhhmuzYkQthqneOSlZYaKCrbckkrFAVmUKi1
04Ge0CAnsBmK90YxPeHlvUUlP4HGLa+SeoLMnt6pfCEwokZp2V8NMZ6OeDA2Vj5tm0hbj8rcQknG
pkXL0Rm/s+O8I3W4X41ODeukJP+ULZ7FYWPJKvlYZc5aWU8OqlUQy8rHJKnU0o7ll1jowPIaoSMt
x6xiSeq1fkaQWeS+uUYKLT/KwgVejbvc87/Y2MRW2jAa2yZmZaLp2VxkdMglxnNUuKc0JtRomnoi
cr0MPXq+zyxb0ZvUTtEwvEaTvZHFZKz0GtN6bBkveanfUCqBo+mizTVXDs5ZtNrTO7lKGs0/8woc
nbFkTlLLSptSSApg+0atgu2rxysUIcWyKq1b9O3WTKGJl8qIl6n51ezcm7FB+KMkp2pCVO4aF16z
rsLqpne0fKMPRr2hVaVwg6sE3bB5IzX2EXldRptGmd5htBkShPNda+HFFa71oeWWvnQljLFk8m4S
Nd3pjccO2UDL79v2WpiQLhLS0gkeBOBK4V8HakumhIq0bj06NC3s6eiEqtsPYQi00wLE1hfXeDAf
22mCk5LLPZXAj5xSMpGTBO9l3904/rAQ0i6wDpJ+zMoCTni9STK+Y6GaJ1tZL5VRIjAgFE5+EadI
oxkdeNgc+p7MdsANi8gEveuWOgIGCegtbg9kLqDGLVd636VHXEWbybRfUXGQf1FJSMy2RLqOG91K
DaJG497FL9FeW7EgYlQfvkoDIJLT9+ToEVEQ0fnEGkiaSMG8VCrnKjOjeusDYbACfbpqqu4tZwKM
yzG6a8f6RLorvvgoJHC6KodD0o/D4XyvmcGigdddqYapZ6jFtp+CEvQdgSaRwzaXOqMk8OCQuuSP
uWN4IOoAc7wOWMGL0CEXOjVjNybgEBPlwe0CMDFmE6hlISnBn5/sYqs6lC3a5aF3ofZiyjI0yJB9
qVcr3Uuqg8n+BgF5X5pb4JNHZ35BUDAEhMxwQ6I0JFepuyiGmsJ4Idzl+b2H2ZBvLCd+ozUQHeJg
gF/E3h1eJOEgqlYmw1Wgr2D9NgdZxQJ53yz7qIdpTeT3DamxOzOotXXjZ99UUOZrJ0gqNOpdcejm
g5DENBe8XEi6KFp3CDFF7YpRbkOa7dlg9lcZ4EyaQPMvsAlE6GvnCwsLyMr1yLotkY30va8vLcck
q3C+oS+4cRrT29Ua8ToNfJK6lQKJWoaGHVMyeuvazQ+R1J5rze83zfzo/BRb8Osod2ayDdjzosoP
UxbmB3eYXlzJYsnqEJZRiMLEYSOFLwAtFIt4PspV0xQAWKYcE3kOJ8vnmm8z6yp2mfhDPT1gtkkP
yXzP6MPtJEPScfPuq6v8YsMjf3++KSYCL0RuPEGNyRhOpIMinB/GgMryH3d7SXqnZTq7Kh+Dwwgm
5nC+54XTjlAidkG92DTCgOFRQl6qK7KVVF09h2UzbH481EIvPXBKdUthyQklBbs8XGIwtmMS8LgZ
NRkdhuIZaXb242m3Fe4it4ko62eqyKYVVsNeA5dU1nXannzrbxiR/TXNDHdvdSplHFc3VgL2PHTA
NUVbF2otPTS9p+PJvAZRu1sRWKvtDL7xRZlFyc5gB7c2e+Esp1QDgqW7x5SK1TEdymRBJg6gWK00
ucgTBBuNU2+C8PvkGv6BIl+9TpMa91Z+FduVvpE+dtjOcvejRgBuj0ljIeg94BFkAEv0t74DhmKA
1yGX0HsfzXaDF30gfSvibMKhDA42nJbN2QGfUfVmP4IZfiKoqjlwEed7+/ysF2g4HNQ45fvzs938
W7Iy4rXlU6rQRmM96XpIyhDPW8Rzc1HMf63boLoRnMxPn2/O//z5no45YBnPyYHnhz9e58ft+U8L
zYC10Gkge85v4fxb5fntnu/+eFw79srs4R/8fG/D+c2ff/zjncgxfZbm5Px4Sz9/MfRDez0M4pn4
54g19/yGE03usLczTQdl+wMTe76XYh395eGZH3t+7uL3kHKkm67LH8/Pn2/6oIaDdP6L82MnaCTO
oPB0fmqK0gnARfGtAUGxt10fuIfnCNJ8ePjzZorZSMPQ4Ns+32VM73BdAjZxU2tfGKzFw6qRSw88
O96QCi+3Jo5oKO1VOckGw2WcbYfMmC0yjrvQ517gEI8CRnj7ASGundPG5TLK7DcmIgjPDM7bpA6v
rCzH8Rp01m07Gs0m9fPhaLvsxEua3FlGcaYmVnsryhazIwIrM+m/wxbWt7OXAKj8RP1+pXV0eyP9
m8vW5RRS6mCfDV3lH1Zs4apmIF9U2eQsm8zCbSYYe+wk/d4M7U0tzTsEK8g+B4Aefug/w39BjWxP
JGBPzovn3EpD3xRD9c0Hf7f3cfqugTey+/fbx5QQZa2buR3KjrZZEV2F9WRvdU/e5y3iIvIAd2yt
bqc54MhTxDMEvr/oKZ5YBhGGNUFHbqePSw+1n2X7GG/wHlg9TeCo8FYEZtVL5WQ4KNLqW3Tfq+ou
mj3VpWWxfgpurWK4NePioxVyTeAPXqgx+q4U2YVhy8bDtQB7NGIfT3g3ZUwXYZjjyiJYay41Fipi
NSuklk2pptYGQLPrzCr/GbpTp+df/KTqt8Rkwfcmv+WWpIFvKo9D8nqr9zLoHrS2wiWuk+IW5QNJ
5OFrhpUoI4ROd2dZYidWZh3W66zqtk6Re4egRpsQsTYy8l7bdeZ3O/eNXageQ+RbXwLozosy8q81
9CkHMm5HVaBGsvRrz2vLdeL9N3vnsSQ5ky3nV6FxjzEEdCy4SYXUomRXb2CtCloH5NPfDzWXZsMm
ece45yZtuv6e6qoUQBw/7p8nMRQ3Mh46iNwNha6C2/M1qX6XVkiTCCPwTthkMVK7hOwWC2fV6yTu
ZdgArEz1VTaF5Vq0NTf7hoSkLtKrRknsvg3mP3gc06tLYSZBX+9EvoRCO7sfHibGsziv3jXqfk+u
Rby5SzpOO1ZdXqgD29u9pR+mNN4jPb0BhUlONtIHRC3QPVR1jNvZymjvdJNg3xrVD6bbfsMOp/RD
Esk3mBR6x5Gv0FjLV50K18XoNpue9SaG9JqNYu4yEJbM7khg+bZBHeA/xC8MNJMfsyZaUQjR0gL7
wMdE0FhyNsBqcHIa57U3wL2nE2XtGRYX8ANdrh1mDPXrL5RJ7hTVuYgr7kR5xTmYoI8Z4O+eURJx
RUUfbgIHmUBOvDGTpjkr9KHWw5ll5V5D2gwEojd430ZRZUfvZ1p2za2mfTpokvVsG9cuRGFoQeTs
U7286gL3R28LLv1RNK4TEuQ7x26lj/dVUl9lfR+Iq61bC9ZbFHPe71jgMlasZxG/myPm0rigJjUp
GZzIvOr4FIAgksPZaXBvUD/iauOWw4CMRU6/rLq7bWTNFmrjSqJzHToyUpbeDrxrMm87FfDXM8+4
Qrux16kOxS50HHsdlFyYM/3H4gEj7clhhGeHuQ5FP5s/C1bJ1LN+aGX12Q2jdewEiWtO8o6fO9i1
8pmSEJs+bHyH1EmPCsyQiH7R2b4bC5tWKkX1aBRL9xIN9BJkZgxCiyTmym7YSaP7nfE5eZsKwza3
TivYEbWb9k1Zzn6iYlh5xvA7jsvpwRUQI0xPSLIh20uOPqF1bCDR3sw5dBymOYHjm7hUdAudujyJ
ngOYqRtvFqUfu5xcy6EUHXXKsyb3Ux+c6i4ZaFVIomc1mr8D+1LSgZqwx9F6cmmcIxKKC4W8RCVl
d7PN2azJ+Wgvn6LBhBBaj+Lmhg1DnITvtHVd3zEnbJkclIEo8kC5c2TZR7dQ7lG50vK1ujm3skov
/3wwuDYqU34GdcQBiyXEVpcDqz+a7/hmbh2dywKbih1TMMA60GUFiDhIN4O9wB9ajPMnBspxY3js
L/IwgIVlFlDdcq5Uy2nS8O0mBKaDsmLEOX4EmjlXKqQY1nX3zlRouwYqKm1mDYWAPywB0L0yqa8d
vMjYvLV94ewyTFhIW8G6i7xoF5aA4IDjkZKbEoQhOewtvfsxFXN0cIOe75WvYY+2W+4r4EbmaOtV
cUX2i2Cct3Qx6GAJT7FJWruI4p0Th+2vIe9/GTq4kZTDTqGTJm9Gen4LZ/pTGuZhckyf+K+DFurR
MKlVYG4Sv+cEe4d4u0oWZlCHdXNldPSWcA/6FhtUpVMd8j6r5AIEaDqFQ5747HI03m4EPfKu3IcL
XgHnVTO9tAFX2SxSlKGAHURshJQZSbw7RrHSRvBUswPIr0h92Rh+ocCFNFBGdpLvaS5t6DVP3wT8
UY7Drup0WgldJyGlK9xdm7wieRM+kruuMG9yJuWc2GAtXSOGE1YN1yEsQbJgstgO+TJjeYAmwZ2t
Xa0b71F7UtAsSkN5N5C/e5i7DeiR6lecSt50Vp9exrT9BnIy9ifEl13Z9Tsb1WzLOTncxCXGuAaa
365OxSWymEJKSikG2nNPLst0eBIWcKPQmndD0x/7iFzohFK/tnE/36hB2rZm/yTmEP9cUkfcYjk9
9BUVqNMHkY78qWeBRIixIB9fFAVcUK3flRYGNk/tziMe8UMfpr8HEVZrU8Cb4zPBgiczf2aZNHxr
aLjGonXtRTMHW+VS6MhC7YAuMx3spQagbWg3VFVw0Kg4xxU1/tRsaZ7qpfYTtFq4y/BU4sYyWLbB
XFrBX1dXpACd6CcYVjog7rXFDBtMxk3IcqSGtiuT+wN+Pvgx1qv70E4WAL+AF2E7o7EnudXczeCp
b8z8ucpCGg1D445HoSAdb6Y7jz69jeg+IMxWL3aSdJcxij/4uNUviraGEz4T2CIBWfUk/wZ6tT7p
FVlJKq9yMJBDvlGOkR7NvhwPUYbGUNPaPoyD+ISpdvIqtW0A9fa1DaFwaoEvshoMqcclpVSONw9U
NvEGxUyAlGQHSbI3jHrYuGKYbyZP88pOrPwAuQEkCd/Il1q2m+rouz32hyzx+kflROGVnelVjVX+
EoPnRYIS2NGyT2WrHjQ9tehWrn+mtIxj4gfV+xNBor2kCTEtRRurjAoJ1wQkgt3R5ZPE40GHOM2n
Sye+oXX9KWGZNeCA8XNMPey2OHaCMcu4Rg4sSRheijCI9191WwHHFJs37lE3fsVet7WnnuYdyqC3
Vhww4Abqu2GWV8fIy6stkAuDXI0Hu50PlAXtxpiwUjrNO62KnHuf2L41mc6Bpe0enMmTDfjtOiWN
zh1EwJIp4eaFOXfXgNYlvHuRD8JenrOaM+xQfGsMWM1gnNntCbnPK+OnqwAkycS8jOYCsR+J6A5d
4+tT1x8z9k0rs11IDJ51zsfwD9E6BFEXjFmagBvOisHP9NI5KDgpQIhVh8XfocOZOD3JaQiDjRqt
vVlCfCOyzB4lufVcdUUsbEo6bXulB1Sg5lUCg7BAEdFYgWE0mbZObJlrfWi7/UwXxgErz2GOMmOT
eRm2Kq4UQ+PsTKSqjV3q1aFJwdY5wfQW1cI+mSQWVrmx1LiMudwVXpOtxzaunkWWb1sHSbnE3eKT
nE8WagFlyPgdbxJ5fGXU7bRxWbwJvT1wRQJFODs9wkcfPXn04+rYqkma/xFW0B96+Eh2a9pLiJpD
35BUG4Mpe11ZMacFj9uonlva1rC6C0300y7vakAKjMunmXEWuysNI6MdfzeQWA+WJ79TTdtfGipR
oyS6hyNhkawj1cyiHfhv7KKoVEx3TLQU/2DWNse6oHn7iHGawS+BeEFNcuObVIJjwsRx7oyHIKX4
rG6p0RwKQs5Dek+S2r02NaRVoY+vekslUaO9i5GtjNsAbqqDnWaOvybOiueiZPBEXDuDxp5JOWel
zwsT7BvrPSjtYKvFgfbdGX4HbuG8i+RXNeXBVtrjdIa/5h2aYmYPByXejdPoQo18vBZW8ZoXY3sJ
VCqe+uGlSg0CENgSLlHipddccSVByvdTDCePPOqQh7LYufTZ1faY5UK4Y6zCIQXTFqMeASeYzylr
3KtG0ZLobcyrDqzr2NN4/4JQRP4Fy+HmM2mi5aG1QrVr3NldcWyUV6k/WHud80nfU2Ob7kEhvFSR
Ss6sKKYnaB5rbdaYNbqE9ZNtfavb2Xt8PSDb7ZPU+FOVJss7PXMxoS6Vke1EGCicXuYgGS/cD/on
q9ePkRF9H5CJUa17NjQ06axcTbaXuQty5gKt2eAG4mk1i0dppmKtud2ANNyxY58zc11meJ+9avAO
nBigdDdBQ1/QprN3Eu/i1irMaes6erHrqN47myBsVOrNpwKhGFKIDtldR/PUtZ51js26ubYjX0zB
8EjxjQwsKWtqBc9kR8ejDDFvx9XwJ67pEjTH2drWVTEebQbWMo5bUJI1sVqAzZsuMha8H7KioOo6
rJ4LO+ZZWpuElmi0Jv9hFlBm7SpYGbHN+T2IALdoQXiOvYKqNDOmAg/aJUdhesGqbyzfuYpYFPSN
CbhrJ1bTzQQDBuHWSXZGFnRwhJNmHU0sg4T9Ey+qdgAU4/kjEEP8Bg0gTx60ZpBr0JAS3HwMA38q
tw7Gm5eeT/wx6VtQ2J3eH6fY+yiC8I9GePOemTABmZoOmKlKEC/mwJGxqLYzjJwNMK1uUzbQySSF
SIdchaAw8hqc79zVe7uiTz1wUO6maUR7hSYRMGJGtr1TNL77auB0WMfet7mdL1lXYns3h+Y0unHF
UqT4RjBW8ZaQ8TbSxM/J0jn/TtlwVMzEfiLoTkic/GHMXXPN+3i8BUF5miawEVNu2ruCq5BfwGHY
9A6lYKKO3qcWLoapsnZrahj4Ai/hKJQM1IihSNzs8Ic0Pmu3N99lOeDrc7KPUiMfOlpj8oGuDjWB
t9hgOQcGa4erN4G/ITJrLANmA/VueMlF0lxAlcPgiP3OUdAXuY4eiMCgDvip6uM9GfsXoGLVBkqK
uR5cCNa28pxdnCq42ikFikrq9bU70YH9x+vofYAkBQfNnl4sJ7cOnepWnt5iVli6FPOCItZKKeYO
D59Ah+ENq42iv0hzQta1829ItdWuZDnO9AgW0minmtIGRas85UtLR4wKS8rHk6whsOBiWWcqSlWK
KQcTHrrWTAVTQemS2dBsncbiRx1sW2Fw0tdY+0EF9bMKyFsgy30FPxejARS8Cp+pn9FH0BdVtRkr
TO9ptRm8kO1n5TtWaX0CaCU/AsZfX9lBbN4Bb/THoNb2FLZvv/rhjRH9xwm6S5NrH2M+/goNtJC8
C8HMztMIEMYShxK+3dy7El5G2pxFqSBp48xgockStRZiV5hGDHoiWj66IMvGvNmZ47ekpIMgcY+1
yrnew+ZunLrmVu8C2ZJJ9YXliacBPlAx7pVJQt4JDCyXSDKcJfDXVcNalWxz8xKsf5pE3+pOQ6lF
42dIxc8DZw4nlneF9zodKz31U+gwp9DeCdHiHYcdCfEb8cuwpdprEmiUKgvTD5qlu4h71LG01W/0
cN33TPCnBKWH7cCSLUvLH6zJHH8KTWQtjWgNp6BtaESAzx39RKsEjF5Khp5qxKVpZF/bkV44ab2K
GPPUU51GUAbSEDtEp1nPqvjhGlYGyYt9HzRisamjyt53y1yvIaz1Kjb3E/HetRaTWrCRwsncJsjo
NSfH3H2H7OkhL1aFX+vRuKkr8CgwwNwdV8MTL9ZIrqFhNtFr89YXAhYtiHm2qgNnWUziDdk5eFQz
UPWoNc8WrpxDPuR36aryXBQJyk/bNFfX5czpqPHMRXim5TqVN1ozdlqMthYnNXiZVr1wgmp4s4I7
daMWGo2RbCyy/Cw/FzZgI/1Zz7FTjCuvLt0NvY0NDXbzi2BTtihS7lEYgO+srpyYqXnioEwy/jta
gOQpXup0VkeucEdrclJCN8OPbjDoQEtKwE4m8l60tQIZbY2a41tYip9RBoRfWcXvlqHdH6sigNf7
p0jb6IzFztu5dvJ7sBepywizfULk3vaGcmOQIoTSClzfKG5B8qXbImRPBnuyNiL82/GulppOE0gR
Udcu2b/kJRzkUFXaCaQnB1mihes5LCyus/kf9rwMWTSf7IKZYnCtRyzytARhoRovpvqOhrFOOIi8
u8NhUo17TAUMGGEnvDpezVY0oomGAP9RzuaPxk30XaxH9AhWjsLIT/9X3HeHukg6BnQuJZwjH0Xw
KdymfOiWPeGG8ODcV0niOyGfTBfoOZqjZKDGoCqJjYTmcmPN5SHNhg+VNfEpVNOjKuDYN3V1zkgW
rBOnZEMILBclARsW6CCeY84DcYYYNKXWr0Ag0Vip4lUeqPd04ZE59pit0l6aADS1nxlBYp1M6w7J
kftBP3mn0eTXs0bg+lZRKxqZrWYTsnK8ySnaU9+aLwHbcGNRGuO7LFsgXh/D3CtXwyTKA3jAjDpM
qt576wPMk0dpI02YIh7ig2tdS0QWysPSUdMeobBhShhwmjQDytOQNe+mS2cgwb7Sp4IDphTrp9Fy
WOibdYWLpOK6byl5+nrIBvt3hbaG9hfXO8SL+MC+6B54lXWOGvMnZ0r9V9ZYDzvQo2s01d5ORDFQ
zCHh/tqLLZJQvysC5h8SZ7zALVUcjXT26C3xeyJLWji7kUIH+5JUy3pMhS8KOysHpiw5GgWttmmb
HUM9bA7FaD/Mwh19o+aiNQN0PvKrbdIo7FcZPo9fiuNaR3tOkDUczgfqHMfUStcQhkbOAeZr4hb7
vGtpjm3TlwpJyGddhsOjN+tr3jUvHKqmw6hDsZuL7I2mcOQVZR56+FwrguDbwE0Z06qIks14sCiL
RjCdPAL2dTCtImVEx0ZfaojHgNmwtgmYtymjwEwKQ4TJsQZocKbxb7cY2bfFGHqPNirpyBwrfTdN
8ruLcY2mtpDg+Ej2gOhWt85Kta+N0jyNU2ivJLOYSpDfUrAICA2D2DUmM81c6hc5C+6DbuXn4YJO
TzWKKBl0L45M/baUjDrky3mNg6drFmTOLpH0NVk1n/K2MlBooiK45Pq410dLHjPO0oc+I2XuVC1+
JwPCPT3G+zGk4dFmLtfAHZdugd9miq6SyGCUkJ8wQpH5OXtKVlBje5gri1FZuyQUhK5t3Uo2ppir
gyrUsKPaW2w8ajWJg9BXNTrfMj4r93xpJTDa6FDgoLrllXbNp6Y/0KHZXmUYgj6oouwy8LkEWiiO
dk7bJ0Q+QAh44aL0GimrW7eZHZ/ToOLl6ZXhN0XG1arQk/XXhd/rmSZdjepAyq2MA/eOazxxVNTr
6l6Gyc00EH1nq99kWtKfeDFd3kKKCzmsrX2VdhdU+Xrd1I3zHDgsJ6LGeC4LzijBgPmoT9kM9bH4
WSRVcY9dipDK2vrwEFrWRIH4kch3bIsatK/e71X/R1XKeqlNXd29RL0ULf4p5mHK080we7Oz6E/p
OP2fskTfsymPmBv8sLbGKBzP07nXHGDKxphePMPyZzlWH9wGCzyIBh3HYJKPnUkHvewm90p9Jl0k
YZmvx77bhKLODhqrdLCRL20sn6J85k2kM51PpVmtCUhPWBZz86oa7h9BQq9Sv1Q8R4AISqS8W708
TNBNScs2490CeY4+oFuvM67xVTS8kZOTy4wLVmPI7sDvxn07Vp95lcIJTtzaYejHUGRN432QIrw2
ug6UuHwqAiZfpBv3ZKNzbjzCDMj3tN3SaBFtKZNwN4zW9qFum5gQANm2ueLcT5+LmXCoxQdXwlCg
xrM1Bo0cbwjv1RY30smaT2wT9HqDyY3L/XfA9rT9aqU6xOWwFCo26XY2UocEVdTuLbJOz2k+f1a8
v2OvL14sKkv2NXP0KuWzPOu9foOOylbITfGszlTW0jlYXvJmMbZYXsdqdQ5OIK7Zsiyg9GXrZYhz
2LDcLpWZYyCRD5WF5Y3ajeaY9rzrSAy1J8+hVKS3ivZqtNlBr8tn09aQn0nmHLym4UCj7LXhcuIS
MjRfx0k+IfarY+/RkEpEYDWVYfCMR/jNGrxhpUPKPNVOkD2Mlg98acp4A+gUhQw17yKTEvHPIKA7
RkZ+ZkfLjFX1+1yKadclyniU41co2N7UXeacRydsr51OFybXjE3bUUwGiK3ZahnSrRPGOO/wNg0s
sADMleiCnXoKtVJ/yOjYOj5hq+xXumB8nVFv721/L1WWnTPCBQyeqfiGMZEAt2gwmLNmeGde7IdL
UFneh5moku0PN0WB/MPp0GW7FIagcsPuB80NWBedyjrmov3ORKCfjIZ7AqXdW504uDtM5UnhJ+dV
4eKUZn10H0bzpfQ461kiQiFZHjwWVCA3ukfC/ftODOIhQMI6MEKOVtLiIkpEfOonSQdGTd6otalz
CsKBdy0PoWLe1uZh2Gdd5/d9Kg5faPgAY5wDrtLlukhtdT+fHAQMCgnCAUkmPw4ascBKmuFbEyO7
hnkbnHnVCxKMNQK0lcKXpMmIpaobP/KiM/yW7egbu21seg+UPcdKb0aO4S5Xx8pzq7e8W6Zn6AJN
v9eIDV2sUH8NWGh+lmbNLdC1706H0te3Ot818MwrW6FHOnAY8lQwbScoUZuyy6/l3MecnxjR6VbX
Lzpa/1Ip8qwwKPO8FvF7VCPv1B55sWFqdpaYTCZasbY5hPZ5X12qNGs2Oa5M9lCSi3BiB/cmd37Q
eFv6kdM/G1p4a+i0fevSYvQDh5agNOCfAT75sCfPO7GnL9kEA1206yzYFxngHwiT/WMgXTKQO/jm
NAifaRo/BGlDFiXw4vlMkvIIDqT/dk5rOL/h8qZOsE1LtKmvh8QW9OuEln6BxrQJNxr7oG+ZVTcn
h7aTtUgL/Ztq+g6TWuSdYPMDoGkjaJJan1/oP8a7bdvda8SbG7E3fcNMlfjIh4xUM90SVRuKlRxk
9XNiRTTFQj9HCeiDilbZo2HOHYOcg7+zZVVv5vSeYBV6hXlPXcNkU/jneg2eimEEs++UJ00Ff0bk
oKc4oNKxKjAqyC+9qsBjWlQR+Nrlj07T5mdv+nRdDYiwaeLsBCoj1hDuOr9WS+ogTsxXm2rrdWz0
5rENevO1pon7n390Ku530OKmXZP13V6nbXuTFWN+mIaJsEAefl9Is69Z9SQrWb71RhA+DeaA5yJJ
HnKItBvgA7+KghdUnencmpLGOiHdRwoi80187SK6kTKToFhLcp8vUTaflbRd5BQa9tISpY2Q2QkA
Z8PBVZigV4lE0WlVf5sDVliEC6oj2czebxo0B4mbDbBAJ3dULKwsGxN2sdjLZ7sZ/TYHVR4PWXG1
J3KQhckmd8Jqvu0BC+7Y7uKotNvyapT5J1KD59eGjoPBGMwDJ3I+Ehw2VmPOgj+YNC4znHTXuhrn
XSeZZTlbT1QRuGCEy6HnfKeJvRSWuvUzI2+VhsYbtddvqvO6J36wz6lp5GbGHrLt0migNo71f6PS
4IztW23ZarJgDRrnluIo9lJYmF1w6kMOvHnbffJyIhCGbcsbqTN3BTUL3IqFeWfSte6MlR2RHxuE
sz1u1VimW+t9omHkpQ615oXzW7jStSzy7Yrz0VAwYw+zmukpQChTk/vemXr3isWWEdfNpwerHXGd
KcLqUje5EOGw2UBO3xtHicvXg9bTuTORgUS/4GusyfZNLXvfi+cTr1V2xK0nngL7GHdd+qjawDwF
+cg1TTDWOK75MotnRXPwu/iVtd3VG2X4FsExpQxyeh8deiKAy5fk26Lh1jXtcMu9+UwCNpBHkDcJ
sFl0g10xcUSdCb6yJi70XVs37RfR4KSnNGEkZqvWNEYb987KfiQS7+WYVOY7PqkIk92z6plIEoc2
NTrCmkvUFjfXAvHKwIAJKOrReOakOYlQO7YVrzzQlHdnFt3e6l0Qim7/wWQhDgTHzBOSXbgfR5Hv
5EhmpsnmYivxgSKcwGkdGVUjd2uEQb0pyc6RNmveIlTxNcvuH5llRK9zd3dUlG8J/g/bue3+9JV6
mirhbUarHC6QKo59adrA48LXUNb6qcuVtbInbd5wn/D8waA96Stv+/+Jpv+GaAoV0CEA/H8nml7/
DP/tgxKBf0Wa/uf/6T+Rpq74h2cLw3OpGHIliWUS6f8JNXXlP9D9ifBa0mJN/MU7/Z9dw/Y/dKA8
tg64lBJgZ4mbtpDao//x3y39H5aUpi0FNDSWzXzD/4euYfFXntnyQKlZ5M4BU9pc6v5mEYreqXtd
D0taCcPsBrFBPaEyruglWg0ocJtZUM06SWvdhcGn7aThfs4wy/zLk/Z/wJKKJTH8LySHr58CWAFU
Uo/nAk3/f00Uc/TQ5poQOhxlWe8qPpL0tV4QSMTVnk0CinnD1YZdPBdbFBw6Q2z1OY1V5EM6Zko2
sNf/1z+S8VfIePmRaPOkOkZ3gSia3l9oJCILhlt5enGAe4I3MNPgNpBnBZLk/s5Vot9RffZ12SoC
MuFPi2vUurMxZMJ/AnyvPQVYXLZdMXS+adskFTMWmi7UrzVJCnvt6vT6ViZNUW7JROlV6Oug0vba
0O651wVHLRxf/+vf6CsV/9eTTGSUdxuxdRfy5F9Pcq3p7Vi2eIt1OeuYzEex9SKObjj/1mYlrb0R
gFxrU1wIorJ8MM4rpnWnVNWZ5oAXCO0GrlZUFUOX/ybQ/zeXYXm2bd7oJtyI5UOyvN//lbGiWpU0
g+cSS+HsHAzOBqE5O5S6M/mhLoFQyYjCe7P+sGWnqBuhCdEY6kPmYGozKY+55Rw39Onf/lz/2xvT
EXwI+angCpO3/5ukkehoMvit5H5x3ivkQO6O0dom/rSqRHHGs7BIQ5ChRJH4Rji8VTn6aVnAnp7t
WVzy/t+RVv5mCllcQgDXQxFbQG7S+LsdfGrxioTB2O/NRAw7Chk0XIdEigxPu8gsJolOvZphho96
yJKXQlB1SW5oPVtOvOPEgzs3qMZrYZXUKPYa6Ycxs46TGR6Kctbfm8UD0wfNZTbJNWeetvDk4fdN
ozg7LEutztoRFWsuYrwlnm0f6M+kiqli4xmPeCA9XAp9MP0su4KBBMDfri3Ls9W6HOKr9mCb5Uek
lIFYbmarLBF7CtWurNy0XVk207UpNt40faKnG1s9crrN6FYYN0myrxRAeHaFWHZmOS+OCZJTWLJe
/utPiQE/6O+LkWsLwdf53OtSN/7GGxS5JKuRq25vkC78sn6YIV69QsqTkZjNIakR5lKG//sYjFfa
6fAMpEVxT6LijmmKYUtp6aYQ2pK4a/7QiTlhguEJmrrfQ8TWZ2SPT+sXgkAUuL+qxTwVx5Pk+TU2
XJUGjkVa9cESnoWEJ9fZaLR+ya7tyK39nnrGC9pwf4gWgofW8PD1v1JEsaNyunsvnZo0BHY9Vo3R
7eshi+RVBF55GEoREPsoT25bPPEydteMXNy+VTYrWCiVcENuaOPdnRCs8Dk8iReOIIuuE91YStXI
zrpGrVI5b1qObwaGXyJcHPN1u1kLQW8V7R4A9sOyOFRFcrCwx17UYjg07J9TZxTwR0V4MbJI380g
RA7c4Da60xG6NGvceUZDj+myQnZQYQDos007Ox4/vaKi/CJoEsmNMHzkyfukYUDh1tauIjFPp6Lp
xRVms6FNE923OmHQWtv0FRRHYRTyPER1c7Ds0j3iX3dXhO451DVpwo4ReMaASHASXodRJYrbcxdD
W1FszbTIGiHdVbuMKXqPZv2j6PtXIODe8es1gvgNRj4yBVi4Vu1MU/+wIymOYb30SEOUOaNT4LLX
rgQOCA1pmXvmrnqQNdO7qzA8E685R4JxlaBb/NATipfZU11NXP6+xoLruSvcgCuzt4gk1g4SUni2
8cFda+z210Hj3UI3wbgEM89AKfCh0BX4kE6cHEqT1V1Xqe+xCgvEHFFsJkl5Zedaa5na43FaQpAm
1bObRAvzrddbBv9Ilpyt5aGddHMfDNE1BRu2cBNwCJeCy6w3PiVDURw1W8S3UY/CXdKzmJ47HUyn
0xB4j6gXpLNCJ5ZbYSZO4kM9dT9IZE13vNDjvVf5m0zT09wpcw+X23xiyUEKcbA4b/An09Jfinnk
SRalvNEtt0J8lkdEpEMXSvf29WBT/HOQ3hJWW742y8L7539IbX4PopSEHZevRUnMeh0Alp8b5Xz+
+ssgVeKN7RXWVuaxt8uBLrIwbsNHszxkJOwRmun5+PrjVHMxRWwdL1bjYMvnb1jojxSYiGNr5sNa
R0r0Dcw0z5ibXD9MLR2GhgUIdXnQEwAw2TRf9eVvRJ7e7TOEFfxCF7c1nfvXgzJ4Qidr+vX1p7yh
c5JfjxO/4Nrc9hUpxSh7/noY++DDm90CbcAMV22nKN3WEl2sXGVtGZbz40x7yV1mA5nFUapn6hG3
3GDnM7DXY9KZ8k2AZCRC1w7PZtlvRBm+VbQf0RpBaq1j6baCEw1ktgMDpMtWu3Yt43I3GyXVlXX1
4RFPjZ3fQ5wSjWSHRZ1Qu7Yy+03gLAeCk7sHYZFn72rL3dTG+CsrO3knlEcF7HcP0etO6jTopjfs
CSfLIaMQRc3eQQotirDfTyh+LPNxnXckvLIgYRWTyK3WMuUsHnk7w9Td4jDYxrl9JvEuV7HbLK6k
jE4vd8bh6WFElvUw+Vmezrtw0MdVnyDB6VX8aXBp28mKvY3NQI7bgOsEK2BnLfwvk35kFpu8YZMQ
Zfl3ZVLQaXHx3edJAYSW4CrOhWhD4g4SS5/7VL1aBIaN10Q57H6o6ro7UfGI9QGErOZsh5Dd9Lik
3wi6FBA9Wc8GXkgkDMD917OZWTMGOlKlWJDMQ5ViX42Td7vr1F1XziapK2gxy/VpzjzzZeK93LTf
PF1jxZnLa27Ow2lJV66FNz67S/drZ5+AJtj+nPFVju7OlhBOdSRw+t1qsdpaMaKtMTAqU5hSOqRM
rFlSJk4RJOzieR95Xr0XFM30fIOPMJufHSy6Z6zScluQoPbTAsfwOEjM4rF2rGsQD5RHS6I/J16/
uxfGMNRC9+5WM9V7euBua7ZQay9y9za9AxSckKHjKOwXAWxd9syok/TQ7OYcPw15fHrWowIXD44b
XSsazqvdlt1tjlxB3jLpTZKUsYrOIyl8FXnD2Qq3pijmq8D9WdBy9D6DpGRFthmMaKKuNUv3Zlxd
584jWoyHB2c7RiZLi47zMO2itH/H3s9xZQxedDBOYarbz2k4sYePaL5WQnsLu9DDsVj6soOhPdnh
fPfqR2PTehS0cbhzq7Hin0c10ZXHjRVd1xspFIgm9r/Ya7ObnnsOxur5EicJoZL/YO88lhzHsi37
K209RxnExcXFoCfUBIW703VMYB4iobXG1/cCM9+Lqnzd9aznPQgaQXdnUABXnLP32uFwpG9pU6LN
WIEHzKxTWbhnMJnuOdN2Y2vXnkSq6c0NLC2qq3HxQ1dFgim4jA9WV15Ic8Xf4f6iv4lqxbc+WNTg
fbXrX9GiB6h0GkJa6z4YneV49jTTAJeZvQ3SeDh0jjXepJgNZGiC6Vi11Yp2h7OnplU/oi1GAZJL
8VU0qvyMnPCtTwbbsxrMj4Moo02XZvDbDMtCVxTUXud7tazLvaLftlJRn9CokFcCbZ0yQlLfEFyp
NdkBSOGjEWfFXnM3ZVkWVMQJh2kXMqATE5CjSOk63l+81gbNU9m5lyIg01CvoogCR6Gv2y6iNZUl
+znIjF3ovvR9hYoO6dXRatF1sVqmJxbFn1VIOu4StSF4Z5MGPJrEF5LBRJSdxhAevht3/q5gjVp1
vXVwreohrfv6QNRn02jlsehpe/Tjr9rOi8tQqEUgV/9RzgqaRMAEHtsljozqaMSVtlO4Eg5pYVke
k1q+FXx5a9cA6ysDZB0hcUybpmEo7Pzx3ewxy4UTbyGJUK8lWqEdzZizaXmO1qcWmudGtecMOlod
8lVwKBb726DFi0k7YEgwAwf4lRhXaKnRg8mItvH9UjundFOgddjJpmucLacJCF48VESHgwCZHyks
mpHjIJx11b6mbpaKSXkdzgjYrCrekwWL4RmZWuP26QvxbngsFa3OmsgrFN5FaL3UQJEVboeMxDfS
UIdy10buC0U0TOyzv+kGELG8HAiDbk74t1Txazfpf9R2AJISh/2t7jJe3GR99cRhr2cDJYQBVmgd
agjH4rbHOh7x/6Q2ly6CR6amNr7KxmFtSijpQQvHZHM/7Lp+PDOz8BH36hS2zFG9nYzPXZYdE400
tGqQF5WHw6mUNqKASfoXlqnoVYHkfBih/6gNcf/LchrM7PpFgbJYm8LFyZPl8gRX0T65Tddt9d70
CK3gAuGRaBjkiYxBFJmzlWxjbGh0qJefwLHir7ryVPcu6JvMCdd3GFPdBeWm05NynQOiPkkHg0kU
sk0Stcmh5v900fvshoG+f2Rn32o2ZBR6o+B8v3e/cUJclIPuYIoICrxRlS60k0ujqjJ74d1/pYmQ
wlStRr6G+4fTmtGm16erZseW9yeaZOGT5CnfXkUMxwbg87xy2H5NtFdicK5F+kBS+6dexRNpUVeD
Ld2TqB7HVMpHDdbAUPjlTU9N+1BRwYHUM5W3+2OdjT4uIK1k35SWxlJ60Z9BGb0RLUYEalthvuTI
R3CI+RUN+/0wONg5Ql9O43xTySzaSiBUW04Zuk7StJ5w9UFqQINDLu2E14pqy7Gi/kuOozFe9aE9
43GpngP+D6aNm2MoUsEnUr2F4OXUtVGdlZu8Gv7gnI1WHZUYnI3Qy2CnB6FxQ9us38JF5tLwAv3W
xSY46OzAzGBLaWrAx7NcPmB/zNIBmhYUZ8X4u7Zdu4B3oj0YjUt+KY5ob5gL0tnux06JEcQRZbUB
AriK2SCdNBpWazNLp3VDEc0TWnCzOlXvZ2tUpzIcB69nYYejbfbuN0Wq4CP8Pg4ngqpUAILA5HNm
ypzkr8hoEOAbB4k3q6Rl8ZSWmAEItQYyg/UTMQzq+qx0N/xFTJRjUO/Hprqa/hzs0Pl+aDrlcKA9
+YZ1w3HEC7/NI0V3LMjOZpd+kBDy3a/14KQhxtRd4i+zDH9cAVl2noInfYiv7hxd65rtSGu+sMI7
xEZ3HSNe6mQInjszGCKt9Ez68lHZgwYqavxWpWGyrsz4XdPFyph1C81a9CJztl61dbRYo/U0LuGw
oEKvM/eHPYsvdOCHQfWvWo6as58/M12C2sFdtg5ewhKLe9/GxR59NjtAhft0aCZMpsMhFu0TixNQ
AcwwqRj2U7FrdJN0bfzARnwM0iPm2Mckl/6+9VnhmvhcjBxkkD8gEsWsetbEBOyu2TRV7+mN/lV0
N9b5/tavJnyaI6sao3aMY2z55tomrrIXIgEMSNcnXVqWFX3hSIdmo6vuF+EMdB3t5IskXZzXjno3
C9ke8xIJISt0FaTyuCSmTeADY2pKnrMMl/ebzN5IuqEHI3Z/Neg1qco2+wqHiaHQNAhhP8lodFct
9DKzIO5By0u1Jk9zN/QK7ZIFDReO0yGW2k1Dd44Et3e2Y5F+B97MIn4p72RqXSXqDf+XtvWlilZV
M7obOc0u7kjCvYsoqZewtHXUsx0qMuMPn4+6HPx8M2vM25rBQqBNqq+ElnyZPZZ6Bm28GrPdUkFe
KJU/GTgeGIbog1mmS1cH9VI+ONXByoo/BnsUKErQrxmja78F0rq6lX0syH+mAioNRq2QRpsbWq90
gj5ACKZeVLIFFq6PQsQdMANUzampStqKzrL6yutvUV6U73wlFy313+qqj1ZRXX3JRXKXygrz/0Br
Xvapv45C3Mk2Ywib9uQkHANdZkos4ORY4RURAzoQs762JMPsmlZ76xl+8ohdOzZatS1Lpi/ll/WG
3mS9RjYbHtpUWySeN3e+diW+k8YpS8w0VAxrhNJdQh6lxFjZldLc9wbAiMLPzj3qZTZLr3h19TPg
hHLDKYyHIgfK0pn1SVRtfaLttAS/AzUxNB3At91+I24UzoNqvMIckfLXBuOXrT9AhXEeQwrUuSZR
Eh1pj+tfpT5UyDEdcQLCMcEtzb9VrKX2CTkl+iwvoD6idWIb9l4ZobFKe9feJUPfbtOXgaIyTI4Y
QUoJzo8U52cH4642++rMt9avY5t6kq+7zlYllJTjAoFlN8uTSLj6j86YVDt4sFjdl3kj0MxXd7Kt
IwuFc5EEyPYaXn0q4iclB/8VHt+uKKc3x7VoZgfA6LE7VRSq6wJrOewYY0ieDM1l3BqDAk3dCuTM
TMd6QGXb+NhEOadXVlA99EVzJd0MxQ2KU7ydrGkjHVLrnFaHoalMwgp9taI2MbSEtWvFjBUXlo13
z8iWGT1H35lfla1Kbyldz8CFuNsYsBFWdDFXUVt+Ux2Wp1F/wWO/0xJkAYxCyvDKLDU9vA9yXQJ7
gB8AjfJ7TDHCw1My5qvetJV3P87NfoWBLzzKJZ4YFTupxsvN/fB+IwwgEqv/64/9Uv7zbw+O2+BJ
Dp8VHiQDhXjVy08nqZDCidSUW6mJHdz45NBXGWiZ5ReoTEHswylS4dOq6dhu2tCpvPtNH0/GbvoZ
sgenfzmyWDv7aRcdU41cYPmArLvadVGP2LY8gwlQHkll2MPL7GvCkrbSrEZx2oNWmc2HJnM7dpqa
2jpJra0MGQ67IIjnG8mwOQrFOdsZQ/Dk7GsgO8+R07/WurL2f5JGbDvzRsjiY12bp8mYN9a+dAfn
uatpq0BweNfHrHhx/al4IQlnlQfIefvhqBUy8QZLTShSo2pjO1qzScAHBS5evor0GsSquItareSL
66hkTFBvhK9R0W4zSBSI2z0FkoLiqnjGP4KVIPHcYv7Jl+0wZGv2UZBZukLn3W6icvowh9a9DuFs
7VNXlmwUoTbPzMZ1U7ADnMSmL2johymVlW5Re9lxc1FFAbmny/cuZ/JG03O0g0VEgQia3lpv0D3P
yQfZ2PXJx4e39iOE+w39Mjym+dUyCu2tdNWwc1gjHFOa4U+oQfCx2HP7Y0xC9HDtHh2CeHacEIuY
7ucHPwzzN9I1T6jbiZ72qd5hXO+vI/jGK1M0GyXyrkoW419BSY2ni9bQ4mC2BeGT9CPnF5kkm74l
WIEx5iH1rf6cBzEoTH06VKKR37NFAS9arO6OTiE97cKbO9LQ6TuKvGyonU0RNMnR1AYCNTIxH0hE
mPcz/LkNChlC6JdgGpfCZFEOMXpMnKSR23gNKIBVG3byGlTwQCgmGBtNdtrZqbVgMzWu2LDZ/wO3
woENpTzKRdQaOPlDYvTGC8U29MMaUzz50SebHdxEBvJzjf18uxw5Fe04munOtaXHi9pj1nB9de1W
TPlLyB5hHXfsgoM6i8ANk18odKK1fXzoHSvzpzG4TFirL3GNi0jX5I9aLTbib/nYtlfiUo1x1FaR
rZun0ir5YBCI4CIdscAD5YKHm11AY0VnI8Xu4+jjie4kbo9+ugBN655MZFKJYEks8AfclZKxDhDU
DJmkDHzFlexuRETjAwh0lAJq/tlUWX8QviAVluIq7gIMXPDmg0ONFyKuyZx0xqi5WCoZNgtvRmqz
vhoSzKtdN4HIbVmiD7VxvZelXBtjCBkCN0P/qixR7vKiYApr1YcssdWEqI68NJptqhjlrsM2cPDH
mq5nML8hqc0P5jQ8821NR5m77IHAswHThb/lkES1cp3OhLSkzzuDE4whIoV+565JSLIOCJaDVWjV
727roJuljVRNenfq0/ZMmdM+j8an02UPud3UT+Gcd1Sgg/aiZZBHBFNaPTQjDt/PyR2ubu7qZyCU
W5uPF4dZ/pHOajj1S7IgQe/XfBreg1wrHrsKJU4IQ8eCPLkmPpcBAP+/W2KLT9CTJRjSH2ZK24FD
x0YgPdvNRRUSPNfdZgkuRNk/K2vc5jb2jyHQWGwTv4aXPV926i2VSQ1DX4+GbMAfBgAj2IxD+0Mf
QKbNQKs2TT8Whx5MbruAbcbuEla9SW4RlTRtvpB9bO+tqbYIEigBHCyVgybL5MZv8cjjETzUBCkf
+wS9WqQqA6MIH4cQ4hplyvmsXycGZdtvARr0tTf1yXMwmtE1npDdJy0xppXQtwhJbcwGZXHxycVx
2UC6pikPmoh2IakmXkhBb+g6SEAN239KxaBaLBbSgx7v4Mjm39r5OEURqmMRXSXqmC2LpAbsSu3r
D1HASsih8wRggOHQqlvtjNGVJzWDxwH8C+P8fFECRk3XdATcsQnZBnQl1nLm82NhK08hoGmYdu4r
ifMVcq0axm6dW6+OmDYMPPxR2dqbED0YQcJ6bKLfhkVtoXcv01jz8u6GN6r76Cf9AzMDeTn5nO9D
g68YcIyxh8UaHoMunNYh/fkpozVmxJAgCqcnO0bX+6sc6QGXLPziVpxhwDlHdyzeYFiEZ3B21XrK
MTmmpW+tp6wJOAm15EnxFCDB8A+ZVuzv9XAPPQ5xtXPAcZ2dmjasVrY7yRMxQWu/pXCU9LAF2OFW
F6ifC5qQqqldGJcolG84mLsDY9UbrQr4MHlRNbtxWVoYS1Y4FBrqSyZnH1jRjJT2QaxG/I5bZgeN
qLogoXDiG/ueqdcTkTl7JZCcvYims8Fy42wtN5HJiAw8++QPrAhLHaxHR1vKiyTNZkAML0NGIp8f
a9FGq05UUrNTYOXGuhm0P1K/IsB74RRYuEMetCTZ2+pTtyf7pdFq+TJT9Cee6zPS+/bipCTd2ATu
OYMBfmSOfY9PZKZOF7208PGuVTXTzyMibuNTODtlqchOYZDC96sDsUZNlp9GzWSDmI0XLWbJF+rC
QjsmO/AkQfRLxkBrutAWntRTdXTbtywo6BwYsb+WoGaylWRip9xqcrdOgxm+S1lufUoWK9kwYPAC
Ry8Hp4yKvjF2Yx9Q9HMWyhaq1f4YUxeqMYDUh7Jrqo3f21jZ0VKs7Ij5BalXYDIjlsM1JIxrF6c0
4vu8fTWtCAHgQDQ8He0lOiG3hksQrWbyyjDJOA/YC5CyLTf3YSflCkaHkhyc8YGmAGv1qlX51VkI
BWI0mos9PpjEPR1UzAgf54h68KMmD+Fyz4m0X0nBphvfhTwMqUFvFBZlX6c85udIGPsGSGu6h6Ou
YACOEEnmJD2G4MWSHph9XjvsQF3rNa9TpkmxoGqEHzNzB/IytGN8ACJySaCpuU2endwhCY/o9/sD
4968Ja9LUozNmn1azF+hYwXskDP3uTMgFLe1/ulbc45fR+ZbfTYeUdh26yzriDzkg1w3ERY2URca
XsYUw7YZbpLBPZW5nS9dc+fNBWnJet9zdCt4qVuDgt0IesXGph7GTrdC5PNjCgUpG34xbLXQPOHb
rz9HoKbz4pOtWZJejTLwL5htFz1ovxUUULyepR4RR8b3ZKh2c5TRPWARmiuqfwvBjt6mSWVn31vm
EnHYuC9xjrMsJDiRtet5TKkn9JnpGUZdPVQ6yW52vU0SoFRjr/+yg+6HXeTFAWjN9FJSnqa08AJk
OTpgScpW9/Phfmb4erkXLDm2wNiw6GWZf0wJHVtzcnPGN8mrqCsIqJQz9k0u6qecnekUmv5Kt7Bp
V5TK6EN968PFWMe8saIZX5+D2HihAY6vLaef07N321HZYttHu3PdRc2th2V6xOAB8nvEVtnXxfiW
u/YvrQGJGqepDky6NREtsmrNZ3NGj88gTAqAYpxjTWeP7Y8BWcpihdD3U19BF8/pbNYxHoxOc+zL
3DhvUNpxvOiuuISW+ZZUT5L+/7NM7OjFrQ0q1Hlk7MPYRSbg6rUnBhw4lAW4ez+2kDX9eQ93Xu3d
D8NJILOKyKMlcpopIYrdoyVcZ16DSqi8+02eD++w35ESI8EQblR6nQP5DgKI/h93E9raCMcvFJsL
+N7c4FksPHfZdt3v6fDQFg8HBXAu+XgVKytHmUoxmXKJQ8jYn/fzSMKyqK2YPActPfqRn3n5YPx1
46oI1p4EdtpW+rGxup9Ji+MxnieeYFjAjO0CWbzfI8FOMobL99ixESX3FM28P+9iQC2A8pu8UIfR
KGzsbENfufQMJi1vXm7uh79vbNImtthxKZGQxefdn+D+hH8+1X8+Vgv0yk5QHDI2YDMO4NTfohh+
u/9acn/s/gQgx3hJ95fwtycketvdImZ8q6iReoUc+CK0OKy8P4+XB4OQULMBUQaxFBbQJ4I3UcWy
yad3V3j3e78P/VBjoRq0rJX4jd+P3z/+vz32+/D371m0eYh7/M9nTskvpnZACsH9GcLf3+L9WNNK
vomoCTxOfp3GZSQ8hOHCSwfUu+vWzhBk4K8bBuVSOny+/4ImvrtmUx5HZwRi5xpZDjWUs8OZwX1Q
tOSuX/Q5nWF+cr9nhKrZ6nH74/dD98fV8mv3e42rmj2OuOPvp7s//udzQhjCwVKinyPso/Wo4LVe
3Mi/7t0P7z/oInbgaYKhGfKKS/Pz2Jag0aYeowS+3tpLq6zxWBdBxbbID1hOrPB+uv3+WtMEJD8X
1f1KGqOu8u43YPorT0hyEKs5Wkxaw+jdIRUm5XmKehz+vrk/loUzO0NIHnHS+iWQn6zY3t9IEHOR
3G8gZ2O7S+oRuYjKX924R+qEXiC1aSCjcwHJjK4Jfo6V1DtHluVqiij3ufq0VRn5AS583US9aApS
Fu3mfQzmhCla7rKq+plF4auR5zcroQQ7jNuJVv6K0rm2mgEBaQD/WKCZJ2WzxTfw+4L0KVa0Dl/T
yHzIzBi345T8VC77HRrhr/gA9lYGy6jquKa1vHhXk3XsgaQT9R0G+8ayLoLTDSgRQr2gQn1kj4Qo
2QDf4+AciGAXzkuxGSCjn8jQc3iBq2HlTM13anH0ymmMrhCAJXCpSLDdN2gyVk3TTtsWkE82VdjU
qdyFaUo4Divtoy+tiy9EDfn3Mi694a4FXy3jB91xT2JqALVI4OMVPdJugofbvYu0fqRitu/8V+jw
xiac1I/Sfm8lqIKidY9NkPxgtN7QBOT9BKAwNHBfcTX9mGe69yIbPZPGrJpctQpK+9UcnC9t4dVn
8Xp02h+qpc+CcwpomkG/wG8SDOQTHZzQZLPANB4RWR3aXQ53MhEwlfVtp9v2BXDTN/zHuH27FO+/
OR5xqz7FdG7Amhyl7z9Gin5iMLGUz8l9cMol6mxjpXgd6OZQkFHK3A0UUAUsm0WPMrN1g4/ap+o5
TeWKRDB4H+zEPN/sjzgMAag0U0iKEVTD3DU+C7k3XbZZVsYSv6x9aOT+U9Re8wKie5Ela5yBQHBY
12xaa92zp00bFW9YftEIhEAmLAP2NnarsarwDwiqkqYZXdzaIoLBdPFvAWpCG3GjRHXhvTdAz7AR
IaaKdw4YvhGmL9BVkBilzN+4Ov8AItrO1EnjhgY3C/yjCDi5DMM8+LOghwFnCuNWtZWd/p0NRMMl
axr1hnM73rA+BMpHgWvcwaB7n1orpyYdfQdUQWSK0jcoJP3tbDvANzKD4Ff7py/9jT14ZaLBF275
jLtaN7e+CagGjKi/r4FKCUReax3lzk7XqmTXhu34aqZEq2NEn7asksHYYdPY1FXRH4Bxu2uBXfdl
JGEyG3R41W6IGiDL7JeZhNEnuurQpdk23B8KEhdb12Dc9HzSmIVsd9tU86fpm/aF2Dnn6MRJto4F
5YI5MJ1jYI/Oi9aFFR10X9/RVyyuFgkvI+rio8smcQUimwvUihyKB3CdQIOYG5930IgyfxIyn58X
WEpRx4QHTD4rHp3TxkXjh64FvZJFG43KRNO/jGQNXQlPe2Wi6F/uN+3ojWOjP8fFOfJ5priyflYk
17LH8ocXR9RU+/WAqXD+lUZR55lY9x8jS1OrIduBlDIZq1L34Djzcplo0Q0amxcK61zQmFW93Z8q
DE4n0XbaKnNuVms5N4g7uymd+0e9M5+rvP4RYublRxO1arA/DyRM1GzUjeEIX8li1ID7UBfGuDEw
qG4zt94XorGuBjs7skLbE8LvL9Y7yY6YbyqYCC1YLorh7MRv4MEUq/+h3vrNyFkwvCD0aFdmTxC5
QYrYcShZFqb6hSxScbHNSVxyE7niiK5hJ7VJciXHuBZLmVL2d9ZREBq4L8VT1UMmASAzbilXNatC
e7cIlYIVoc4juiuSUatok2XgPnBKlJs6gkmDGC/cog//NaXmM8oKsJqU50O/zV7lcJrmxn22Q8m4
krzjLh/O5OCUl1gzbnfVTVVTlYwK3QuwMPWS//7fK4uNxTHwL/p7herKIRfRMQ3C9v5utZh7M3Yj
xyoPCemrh6Gn6d1mPiTT0HlViBafx6ypNzWGO3sRd4yyjf6bl2D+F7eHWhKoLR2Xs04j0Ppbcprr
h20XI+g/ZBpyJ78zwYcyAmgDoWNMZJ8pKb+LIKDcQW8Nr8INiMfNMOKV4Aka3J0o44LwtIhN9d7I
HnoFpYHm8pHtqn5dVKD3atS//+DM/yLC51U7uo57Ah0+Oe3Lz/8pgBU3Q2rhTOaDc1vAdrahjiQm
Xg1rRvZepGJv96rYjNi0egnYmm1T8jlbB0Mk36NhOvuNcL/GLQ6q8Ls09beCYg7FH/sXAhVbMH6x
BKYa89gUNkncUTT/N0m1Jhafv3/xZLjiIiC0kLdxF5z/0+ufmhjPjCELhrqcpbvAJBq1DW/CJioC
QfURVUa+RvLU7+bU+QBnzfAgLnHrttvCLICymuo8qO92EkNIkurDXSogZDl9cuU9xmNZ7uEbDesm
C22oEOIq2rT7/xawX3kLpexlKn/9r//5xSov30RNW0c/2n91c8nFM/VvLGBUYcP/sf6qizTKv/4P
f/ofRjD7HwR7SkcoaTuUShcryV9GMCX+YTEkUC0xhCQ01cKZ85cRzJL/WELjLXqLumXyZ/zVX0Yw
y/oHv8ogarJ81Q0q8P8vRjDLMBePzT+PTzQcCM9wHVuaytDJEv/Xy8xJxiqr0yY+RLot9nIsX23F
GlCPe9A5JjZ48gyfgnigyQfcA5CesbFK3brlXVauoCN0QDjKdTLk8lbi78a7aOa7aNYWDiL1hmEW
9iPALxWUPY7zgOZfHj8jaUIXHA3QBpYaslVfXFK7k0ifv/lklW+IikK+0uZEbMykhAVxg2IwMpwn
kpbcNdSC7NlJOrLYJa5cw7duCgfArjUN82QXkXtiJdztDIgHGzOsqGCO9AsJB4cR40I1VIbGK5fp
SWDbPMyjny1t+eFDr+sNus7xM1LIKqqFzAsvnqlYFu/TBGusCh0Eeilb5izoXkfs+8S3MJt07dy+
NhkZiMVSfi5VKVfAHsJXym+bzE4RJM/UecfiOs1Pkx+KY6+qL0InczC2yd6oRrj7ka3OsZzDfd1p
iMMg5bXG1bKidxfVECzBcFPNWX92kQ6oZDo1xHT4fFhveltv0lKS1+HOLxjKra1m9/VGSvFLQw1f
FPx3ejPTAgWzhiNthMzfb3KaN4d8Hm4I7tytYz4PDpCLQGS7XCcTQBMNgs3iHDed+6af4icA+/lj
0I0f/pANu2xMe8rjMaLrGqqxu08G7LjNgAzGNXKMsL0BEKS/3f0ZWQcZSma4j13eginPmkIwCgVk
2xYsJykBZqi/lek1DnWbTtTxm49EG/kizhpVhytRGQvj7SfXUXUgc0UcwFLTT3B98gMK6wW0gF9v
Qa2Qg9E8KDMj2d32yVIvexaNtjnuS7MFB8aXsyNClA7e1O9wftXHdITDFMQJ03FGKJUWszpvEzQv
WmmHJ4NydtHo30uNDucUVNaTrnnMQdbxbi6xO/LaR54U/zmMiRZ0j2eZ9PwUe5UNK0ttp5FVvm8l
No47TYIOoKJvnUH4tNJvtaUn53K5oVl78hMYfcBVSszLKed9SKWrsbyMLEbPcW9MEeZFRaN5wdSZ
bZoUMUYk4ucEsGnEmeUpf1KbIZ48GijxspZcy0rJp9GaWKKH5DHLhi5sndUAZMucDb8e+dugaoYV
9LzxMQ7QpWYaLDKt1/n60SZBX3c24YxZrC0mEupMKvF85JTX5mof+8t3ilUqBkewNzOrABYMl9Xp
yq1RguR6Gca8O411+N3yW7CzFVtEW5JCpeKUTCCUbarS9rMDOXWabwMJZhV6nkdHz4gIMZa3PxEK
hvAcea5WzZtWqHbfLidrSZITZjti6RqjTLa0shRF3+Rdp8r76BYmwvXEi3w23GagcJUDZ6Regxh3
qWTKoPjICoNwmQbRLSPwhWvn3SbKnJELdLaRzk/zaE5H3bE5uQmUQeUQ7kjxC7fgUlHjdFQSAHGz
go9DmKV6T993StXGTxMuNMEwAYwMKyMGrivg1+oSsxeL6/ybEBX2b1XESJth9b9CeNy2IuouhRkb
K+gA9Ce6eKvpVkvFKGJP7s5v+ZiX2NLJ9zVQQjfDiDZtdj+US5NwziHfx3b2afiwOiQM+0ppxSd8
h9WkO7uuwmwSZG1+le443ujbZOvUKcOzM80SYAe1avr/zlrmNhwyLeseWrISnkSiP5i4Hh/U4DzN
ZAayS5jZdQSyv1auv0Ku73wn5GNbFfYxKOO3YAhmCi6l2hL21MfxkdoCWWvYm469s+jpMoeWWA0D
NyJia0m+ig9xqX2342J4jn3zoUjtnQgpU0hdYsFKa+igLG3OEm1oPnXv+sTIb/zSndB8KDn7t6Ee
6ddmKe/kimpCMPbdPnBn0gY7rIRRL1Cmg+ARlfMVRL77RqCNfxW14dUJ+qKx9NHCx3TDhhgmgcw0
iBv4pHcLXhBT0Pg4h6r4FtuDeHCI5MURBcNHdq9gzRvTF+RpOPATEWvvkDn8EUduh4DWhGHaFHQB
SZ6i9z5HhywR06lSyUcaGc+U67WTAi/cJ2nyUk8/oGA+dKGpXmNN+8ic7lSWTryZl9JPYg6AF8PO
XJtYDsgZQdvC4F1fzZDK2IQvGQPDtxk11yT5zZ4N0a6rK5elJVBO4nSbNVq66EBoGzRN363RhlAF
t34GRei+VUFlH8h0o2iSliQSqvA5nhJzTT7JbdTBz+Y1/5CIXLLQ2mSj5W+M0u1PojHDA92YDz+E
TjIkGcqlJOzXvZqJoSFBcd/7JaJHavx7GZqHhuiCly7tCE5psnF/N3Upqz/ohkN+aO3AZuhtwkYq
eru4a0hPmeWwdRBgHAOiljYqFAbpG3mA340WAfXvb6ahg2uT5utgFKNHKvcjjZlgXQtp3wTnUDAM
O1mA86TDiSbMNu09MzUMaAR6G+oPf5jT9IUgz3ibjJPe5+4bVNcbC6OvmcrEGp2nuxVJ8xr0Ljrb
Vu+a81xp2zJRX6GYBq/Qho+y8TTDQi1ZgeO85ylgKj39OZE4U3zER8OsGDvAxKsaIl3DnIirh/De
jC57UlflNhRNhlMrrXFffJmVbsPd0Y1jqlfW2UysaBdXzNShIKZONLk61G0Hbt4Ii5ciiuctsh+1
7cwa2E+BbiMliu5UmxauHhDAEDYnT/dTdeByh0w0/JDp7Y6hApMW79sFDlzD5b+BBybmq3dP0HX3
/VC7Hiij2nOsh6AT+g31ytiUwUnA8a2nosCiBOu1K1CqL3w7I5SkGDZl89S4PkVu3z8XvtWtwwSP
Q0PL/9znoUeaVbuOS+peTpr+quaKVQHCXixIT+CKZxwwzXgLdGBCjWa/1AaA7Fbqa6wQ+k61wV7D
Jn/O4m+phSNftdPPWrcLCnI+dU4aWouD4TLOINHbBpvxipizfD9BKFqB+qSMmRirPgmyb4BzqdYS
qlgOgVpL8NbXKOXcL8o6x3c66ju+aQtJxadyA9QKVdE1W6vVguMwk02xpCcg4OoeeokmQ8WUECb0
Ff7gY8SrbbERqgL50ZvhWdrFrw4XGelFxo5EzgU4KvIjQSP1I/qF9wFyK8rO59bRiud4f19G0D0h
+cy4UZ02dvr/ZuxMluNm1iT7Km29hxmGABBY9CaRAzKTkziTG5gkSpjHQGB6+j7g7a4q+6usuheX
Jt2fksgkMgb/3I933YYE1/X72B0gIyazsT5YbvHbzzl2CFvtmZz4t5Jz4Z78UH9KV2RJP/io3Udi
q9M91p+frkj1qVoj5vYqNK1c/SBAikg4+FdJwxNeYuuGvohBlPW1HJe/juukN0OcoIQlK5uCnzkh
vci0XICZuQ4ILToDCVVbbcppLR8eKo5as5gQ53P9wJm1Atc9mwzUsTgIAVM0dQosNAYNzKOTwEz3
vdfKVmpnFKsZVQ3gUOBlsFNHc7gWjGBGBwu4oLItAqj4IhSdgo4dP/tGn0XMxmgYzKd7EvccCOji
rFuNeD3wnmd+EXq28ZwjocWyf/e7lr9h3455d9+K+uAk04/ApmykYByGBhKZhYj3cM3Mi2tfGD9a
d13uWZCL9bqnI6uGGj3Oj5VoX1MKFAvttmc5Vuyd7fpYWPXOzNLltskoLknmGVxgHUJDss5qFg5V
wcEBzMG4dwwO4f3UwP5ThXlMy/qrrtlyY8OBSwi0ZpctEJHTAVjnIEfNbueB/Nm8qtJwqFBJDazH
cm3CfNtRFEm1iuzO+fswxNeLWDvLwzi0TyrT8Jw3RQcrShhPa3BDPzU45pI6ld5un+ihT8LMyuDm
puUPprr5Lf/9UnoSx09BjtsoICpnLjkxaxqdXS0WHMPboQxA9HyTp8TyYo++65byi6s5VZ8ISTgl
jLq8ocemY8JBqsAH0XvjTjXuXALogb9Ar/QoqwpAbEQadDiBHaIzXcI/NZfuU+8Q+fMaZoMmuyX9
C/EB3FYzPToB7A/633bf/zEDZ8eX1e7Wql2YvhkH7OIVGrnBe5flOPXM4dwkAYyIsdW7jsP2kaKd
lSNGV3KqDM6Gw8FXZ5ypjd4JJWU0EW5Hojw4mk4MnSPS2Ld10E8hf7PaW+bI9IIMSKM/ceDw2HEP
2HmuecjF/NeXrdwrVHq6/4rfwqamQTjtyLiBrGZepFtRtweqSjkrTYNANYAN9nu2+60nFVhpMJ7t
hBJg9Aj7jiR6vqJBpzEsBJtHICWrUCb5e17IBFkVfPD3MsCP7qDK1xwL+71abRfVX/bnoaO6PE1y
blCw5rzeoh/ITu4CAtrPVlu/071DHf0YRAzexr2NG2EfQ3S7inl+IlExnprBlHCyHSK5HFeGmQuL
WW7BF4BqK9hSrNN9c3R9miJ1QHDOf2oJBzNNWVlFC12xgXs9p+m4P/mGAXI7X96CvLPusC9hBVYx
vZjbY0n31s7aoopVUdy2S/uWpYHH44dlT9ZOho9j+VDVSFPflnWFjuZRj8w8fVpjfqBZ8a4DSflL
4GX7Qq/qOEoPPdmgqHBqeKPEjX8svRw08lxca1t0Z6tzvywJ4mvG6B02CdCnOvsml9KWmXfK2VNz
RthT7b8v3JlcCixX1dOy0FY0jdZfBH8bS0SaH9Jk/L24LT/uklxEJ3DvcfkMU0X6PqD7O9KbZEfk
joNtBZFughF2pJvY3LdFzeQRl/2+SSvKSDBlUREkI6XaOqKwLN1nPvb6orU52FnebWFlza0hCG75
nFYoITGPFhHLlPrc35lD+wIswAPZXRsTy0BmGs8wE8C0YLsfWLePsSDp4C6/aSgZuHdGq5rhkgOo
DRsw7bddbJzbuVBRP+fO/jsFyhDN42e4IJCTsd+jdZRhq7ZKwzW+nePxk5srn1COlHvK4U36o3du
bXd46JuHOptO7OLDfcx+dBJIOfsOq1mKaHXSDhEj+lrWifzqwBBl524cQBOuI/QuQiaZWunPhUo3
dzOB3pZLWL7AxbUN69kjCUIRwVoSS2w78BN0pNFS95gSEHVce7gvSxDI45CkJ08W+0BWCnriHU5N
ccOssTxndawA59XMEi0fE7pC/T9YAZtfo+DiVzGGD0OUxJMVtd0L7dc0Q4Abp/xmqNL4lUHuSZtt
cUyg4+4th9NOU28NjOvNGlQnrGHFHTeC4UREnVFcmZgHgGdtSByeSkuH2gxr2wLn3jYZM+QvXg84
vMVUPC5FtC79w1INCya2KcTppp6JjlfKGUI/Ddxb7h0Uj9XyYZjNRzynm57ziqeKZhpPehAQKFuV
cNIPJK5LDHJF97axBC0IkGyX6wlWP2BWBSMx6+0x8rlmVkQhzwb1GFalrIdGfo5QHLU5NQ8toDJL
QbAhyUaVI9vBmVhv2GtxFWttRNS6TTA3vPlYtIhUvjAC3sbZebFucfalt1kxvZeDoV47uSIY1L8G
w8ieRJm9x/lmBozTz+8dK8c2FytIBBZOvWOzGi8jQsxqef1TWrC+OL0DtQYHcqqH8cQiZ59ZVjiy
/3CSoXxNHSelPxssEFlwQDED5tvqVGWjfQ9odgobFSenhod8YLqLq8RrVARwCnoJRgQuIsA/DR5q
9mo4qny3s+FgXa0FBIl8AuFE4uGcLSd/5ryXTNYSTTGDQZFwnOtyG63JSv56q788MCSOTJg1jzNH
QHt5rFzdfuQo+nLI0Y6cIjnKuUSbEs3VrfO/uejNWzd1D26FtxPelH3OrVrsghlf56BgZVNNHWgJ
+JiGSmq7mOafsNcbZ5WtxTWbnZo8ejAck7nzb3FdG1En9VPDvOW09gWzg6qPAAfUpzENYkTEHAT5
AnkbYLd9anHq7JKFDg8adMQvPWJrE+fWndS7pYKdsFA1KTFY75nYp1GZxxzxlU+E0Qjge37JeTjN
c7eEvaLUIDWDj9Tg1aJsCi+8hxSQsLs9KCbD5lpk2Au4zXCymR66TynW5jg5PbUG2Fyopm9uaMl0
H9M03efKfEvHwflMjPc4pi45c1xMMF589mw/ueayvPDNTPeeEoyq6ZsRuTSjkipj2uUItRmGgRhT
mT+M3CVWRlTkbrI2ByZ5I3C8xVOtu1NAmoBVs53BEfHMNptY60zq0c16xEw5lpxpIfGtuU1vGOx1
PPf1qyp+zITfkFK831vfwWU0SA8IgVFUT8/Ylv17MZ3Bjbg3AfuybU1x5KoZep+3cLX5rjf2DMLz
1ZwfKinjE8I5Klbt84/kJeP3mMZeUtxzaCSJEVEHTj5eL8mxLmLqQceJOpZBJUe3Ha3dt2IxYq1j
Ku5XJyNrxA5BfziMiVEdu74vjoTMgpPPW30FLoEIlD7QRvHYONzGS0/c6VmPr1jiVrwR/d0k5O+R
rpinIreCp1agEMxoE1I8TIxiwfcQXkNyzo9qqzMkZBsaMu6eUiBXBoe72ykp3oDhqAvLJS0Y6Aw/
0EfCZoNMTitkUDD2sOEJCDa4IYj7T3uDAcFlscg9Gwxnd1lX4S21P2xUc9KM3kGXAyhFOo1l0b92
7u9xBO2EwiH3UOn+emSKkCyRP2TCyTmdg7PvFdjH2u4OhyAHW1WXP/K5efIY/J84fc3nchF3HHWS
c2IWaRSkOAlSomDklgwjLBsbxbWzPfxGmC20BhyOfR4tuBe7eGS8ZpBIlX7N+Yi9IreZRRA6+UXn
HJPq1mDPWawHWNjVURr1T2lgTVxpGsvw3LHj4AA2WJLtkh7qYQamUlLwRHqwPHtUenaJP53yxL/z
zU5dRiDLmvYflSMbF+WjwYD/u2na2uqmza85QxqsiiWyN9/ekLlPJhLKEUTAp9FtEfKGZVJbzY7D
/RrSOzoeDT7pX+3iOo2WSpqwyScC/aN5zwnEOU6i1xdfCaDb+FZDHHBN5BKu8wa2Lx/e7A7vlw19
JODk72loOpyq51QCGQsWZKPsMDvNdNFJMl1mvGGSlw3ttqfbikAt1woMHa6B+UncmQl2cZNQhQLY
Tk9894PuXC68ZbN5dJPm8P11FqO3XqzC5Y5NUUVoOrz+QfPi6+Y2F4CD587bl6OcI47ULK4N4Dwr
o2MhMaGT/P5OqHmUyVzyBR9StYBo61Z1+f6A62hXND4dsd13t3qhDhUuoXaIj+5YvDV9+dU2VNrm
KrkBPkv9c8bV0XHLv36jV/LQFJciNGPA7+thnxJxJQPin6a5+00OjF0UXrlRkFoIPtb4Pd2capRQ
i6jBEeMaviKTzYekWJpdki723tl8mKYhiVaBT9iL7RH5/oDkSyKE+cveCJbxAqKqOIE8vinsHE8r
1fGHJp1+DWlAUbhdPGGatkKOe2pHOpy5BBkhYcowqemfL5ORGyHzf1jrxWO9YEjzstrdKwo9Pe1d
UAebI3bJ/rJW1c2Gajtx1HW2HGW9HAouWbvZLqYDMIfmaNTBLywuXxSjnIbWf17z8k9sUszcjAnD
GwYZ7JJgpoLzYqTqYjlJerRT8zU2/fFi49PGTbh8uoRFwFnvOQWWJ1ppH9QsAaW2026VWL/CtDIu
iznrXZzMCtmNH0RXv5jOKvbaNOl/9YS+SJjyvWYLbNxbqBTUlou8OgoVX5sJGp+Vt+sJfYKHJ0le
IafbL806WBt4I3JZBM5+RwQ7IWt7XNvlJaBOav89I1lV01+devu37m6sbAGnJnXxIalpyA1OH66v
MJtb7nNqzDZWJt+54Dl6tafZO5jZQBMd3l7GGMmpMCbWbPi774uHL93CRGLFYu9szloUq8WkwYSG
0InhPVanYOAhaLe07kwGqEmcXYdOv/kmp+3DAmP2yFXz8V/P5WbkXNAZsdV5LyIbb/vFf66CL3cA
EZ4+Gksa0x3c/SRQNqFcBESgau9eVqYbrrr4O5twbAIc0N7WpWMEGAhtIbeItbGZBj3qSWIcZI1w
IupO7IvBH07tehMcN+YYMPltMw4dTKLRxENJDzHkuqOnubf/5pgSeM4hUMraZ4a4mUrxiOIYlpvF
2sB2Ie3208xG3rz1dSw4AHtPs3pYE1BEgcVS4EO+QG54J7r+pn7L9K6yPH0wYJ4rLPij3i7VNkFQ
9SR872JMyDLL+NhKvRlccdXhUqfwhqdb700Lcyep1peiB7FkyJeUT734qXWYnLyI3M3ePcftFE2r
EVYzEcLO2ZiO+lKlNi+xV+M5hGFvnTQn3hWFrOtwEaJoM2QOvSFTO1wYA9fBzlqI6SzND1nMVmgz
Sar2rl0Fey6s5q4q8G8mCdodzIMmSx4Lu0ONqMEkgz6/g21vr2zhS/aUID9xfCG+ErDtJM607lNn
ZHS8BrTSYSWBBYAfb/FoRtTzV77ZseuICry9xIXN+gMkCUfpvl2c6tyvIkp7NzglXIgsb5giZ8HR
nCYiwtzaXsrNF27mtCd3oNBc7PeRbzhhAn+EsF0djdMW7O86rklO8FWlBsHTZOXMXNk40XykL/SB
0PByLpVBcJt5/jsHYpJrZMIlC8ZFt2Qvd7NrRUmfwNOwHHUpY6J3Hn/eyulKdJeE9wYEfKIlOjko
QHeclCaBm76rjuti3owxGSXOk2h4RMsSp7msGzqr6jhWz5CKdt48490KxiOZ3td2+2NxosyL7Pjp
KOMHJwSNwhzfm6w/39vd9wdA55qIU14fclc+dGZ6nW16+OyY6tt+s54Do3zqXOw4SexwICZWsx+B
SrHWddxVbO6F5XhpmFBvXy1mnTlMk5W3dl2RgeaCio2r2jU6uTNN/oogIUql79sBxJVX8EYvmuWn
nNpDkjFHG+qeS3POF7195d+/msqfYxbbO19R9zE3xjsDzCY06+p1puiG1BsvbNvCVVw4+LYcZ5Bn
ZRzaNUmajk5wuBs55j/2q+nQD91j0FDayaV0vbimZghgWQSKKv82mK05HPPxzfarnzrx5pCCMXz4
JcffyrYFN2TnV7CdTtxD4LA807Jj7CTmf4Pj6QUku7zE/liftxI/AfbgpK3p1XXZM1jOm90ak64E
pdAToCILX7UUSpdSAuunxXZfBjFbVwloC94PzTIWTXeCALWLjjmTmP7etxGw9NlQPx3TeBYU6sEA
BY/rxNck8aLOEo8KH87JV34ctkOxopYxRfDH5V6rksaA/DibHsPJ1jsJp3tdxjzh8e7vimG+OihC
pGpTKoZ78ej0kCpyqn047M43/CQHjADTczJO95xsabfkDCrdvscP6ZEJzOq/rsUCwV15H5hbtGQt
3yTvpE7DsKL85hYwVjS8FXguz6ta/LCGghJ6yQgQyvyjpo7TUwO/kpWO4kic84cpjp96roA401V/
jyLaxxlXFiWjmL6jXVC282XS86ks8Yj7mzDn+E1yLJ67nIpkCvx+sE7EyIrIGC6TbegEVmuxMgKH
P+seC7nCO50Pvtwh3lYPTWWavIGNU0/3z8mlTilKrMwPUey2DJtx1JVrnk2pjnWikAsq+ZGVEpaX
xSHGX+5HRiLXPpOoCThudDbdDwkmAA4mZa9/xnn9y+RHvPPksoSupdUe/wYsmLH7rD3708jD0hnc
q9k6hJHzX7WFhYUCSdwC0pjO81Yax4Vd0bjp8d2BczfGx8aeztx4LHbJXR6YI+w6On/ZH+t9QKvV
RpUaIVE4rwGEvMjSX6ZFpbZlx2eH9BM19SGebfeBWlWoBmAHTlblkwjv8ufvXLpadFSMsXWZ3D9x
gxUzFcnZ5S4Z9l45hEHzt2/i8j2okVdUdaaNqPgMTl1QJmHOCTKaBP1mq+P+CVrlHXKl/N2wUFBZ
xdcM7OTOW2cZjhnFlcpqDnwDIIg8BDJBRR/isr1nAAreP6DoQ8wwCmPhvfIQwJffWIKqtbkfYQxI
gDRtk/k4qGBkgpe3h0dzxLpjgOGBlsQBTyS8qcLaTH6SgIBuTxkXdU/B3uQ3Uw7+MkuAIQ7EN8cY
f3phUtFLDIM3eAVLxJuYEFkxL+eUoDQ99X2enLFgLSR9BLDAfHxIfHWkDnZHFcwX8r37ILVfcZW6
HVYM6GPSGqcpQ67TCtG9LO8tLthuBQ9bJcmJBSqPJN0BIVfp90qf29L8ivsJbcKZQY8FAZ4kXKen
2K1PMcIQqxWnFKpS4OUBJIEG6QOTA/M6zz0HEB+eXN8rWjFxbZFGf3NsAXW5h0rjSm8NB9cfItvx
/4y364GQOzO5isr4RQgrbLycYfm6nw8mAzRaJ8Wn3T87PmBfPeFRyGYYC8yvcP7g/jiYyoPwhMjV
0BDnFfUPzBXy6IOnYqCMhaGSUSEMtqMCqyYlxFTh0T3ZUIA3wNuiOmli3jgx7qrFdTa32xoOnYbA
hF8mV89s3v2ZsI5HooNV0O9gZHGmJtnIGBfNgkXDEAybVFH9CqZ+gR+0lUq2AfivBeBrHYsoUxAY
s9T+kujB1AHQ+1AfkrR4LtvOui4Nna+dwf1uhIbXEZoy2OaghO+xg1EbT4AwBwMMaqV75JbHJm3S
adVm68EiSF1mejmLEh9Qr6yDa0w7KkYJZaw0tyIU7J1s/OX37tNKOUqIzL9v2/wc33sSp7DlMDZC
dwzLQJ9NmAMSPNelUfbBW8wiGjSJwbi0j3k8MT10210pHPLLBa9dYk2PRp8EYcrT0RbuhcFoGXZx
e8qFQX4CULw7mxAbgK7uE59i0URZvxn9gitvfWevcogiqz0/mFtX7fzIDacnrbeGeEyyo5ArIRK6
Jpu4GxC95nevuU0CRRVxK36VkwPDa/JNwCa8z6tm/MD8U20zupjAY3BlEGycKJY7SP7IsYSG29ez
5qQ3Y0Pa/pbJM8WxgzLSCVxOQ1P6SEHAoiB2ehWY6BK4EfMbby/i5W9D61jk1Djb5db6oRlHTIXa
O3bKxls0dG8n6T3B010cDwJuo/1UlSMVlNLaOWLsdhsRpO3aaW8aDYNm5hZ7/OvMoDEjtVN1SIzk
o7d/1EO9vrTVCdf8QUwcrSfbto6wFttQEStBnTTRev3JhGYT3OAbc0Bv9POhImgCCfK9LhdN7aHG
6DI/JVXO5d61IbKBngvNansalM8UvoSHBY61J7p6MM38WXvWm2R8VAkqKmJsotJqUt5zLyU+xCMW
Da7pPB+YyBz1w0llemVMdTthPNx1JbzywLa2Bqy3NGjivR78I2GR7OoJGrIqMs6bij8oD2OMTkCK
cf5faWumskATg5qg1Yq0IDg0PnRteR/7wB0ti8dGij7G3Ae5sauyS9XDOO7b5SO/m7X47ZS8XZe2
fmkHesDNMfjMoLAf06DbQUdZsMFZmwxZXcuVq0U9DrwncIPRXMrl7ULlzaHtrhuIIbPZlwNGYZzn
s9fYBbW2OHayYRzOnukOl6ne3okzZ2jWvv8bm+xMPQ5QC1+k7w9nczu5+9vp+vvDv37rc3HyFuHt
v/OnxtIViBwleZEqKXfOJix8f7D+7Vf/v/9fhYqxG7h4rkEp9v+eTxxzEwQpNVAsF9o6yl4+mVwJ
iyZecBsR/++L6ZLnw3T5/lX6b7/6/u1/9f99f8q//4n/6lOEmLksZK7eK2EVrDSdTcQJDHkKZ+iQ
WCsJo2bAmbfEQHMU8ky6AoVK+xcxia8ELOk94OkJqlnh70QnCWyT/Wi3Im6BHTn0+CwxYjMdKPXi
rISHqL1Ie0QQXBi76gG1cBrzG568E0ss2aWtYoa6n/l+MjooNDAqa8qEdjhKmVQic7iMandCZ9eE
/04rgD7iYwk1cBujjz8/iQ4GBP/+smbOYWOyzIHCdA9eN5xcEYAdtH4mOV3WSwxZvZ5QkaycVZIe
+4k7IeK7dYFDDPoZymvs7evZ+Wzt+GGBCkKlPBoVQ2xDT7/s1rOucUbV5MAQ1PPRhWhs4uW5p5TK
QTN0MD+OOIpsT+7s7UTpxcarrv6aKqieJutjsJY/iKvpfjXjl6QjDFk4y8lRQ3tpCgr99IyvZu1t
QTfrqWgpBIgnbvbT3HytS37L2YVt0FSv+KHRpVeWgkWW1NyyYnIjIiPpF4fM0o9VHMrReMRFBPDH
dl8m6Nrc0jM+wwQtZGe/FQIF/MBsPsIZqyK7l8+1QcvwME3L3tLZQPfjeE8M5EPqifgMBwfTzTjx
VDB0GnriQrJwV5lqh6r2FYAt3dSXUUv3Ihr5XBqW5szLjY5m52GTi+a9Py/ySJ75jtY20MaQacJY
exOD4a/O5Y07dPyFlFgal2bOEbKoVW12nQ+grYG7wKx6x6Kp+0PJRrPPKmiMSxPUJFOrH7Asn1LS
u4zX7XHfbxBOw5r9i1dRai4X4t7KrcWZECX2d+RUUvMnurg9vjq09KpaaKs1WVAC+wwQv7wuQUOT
fDVFYrvjjQ11re04xPA48UoEDa+FlVQ2VLv1jYsiQKsAOja9XFEb9xc4Vni+Z/gq2/dv9feO5yOh
zOYd03KUzMXj5l29+UXx4M7OQz7he0tfSSsWV2m2JrYEhGVE6Uedc96xkZ++/6LABRvC92RMSM6p
ZxwHNIMx7b0I38ZCOStabOBbCW4+GZNpt0/VHExRl47QdheoNq65MLSymao31yJzWc7u8jq/UFzG
vzui6S87P/G90HDji98ZPDich/G4cvsvgiOHvI8+5S641QJUchrDpeX4VsJ3y7Nb6Vpvw+zWoRPE
P1Vr3Ti5dxpKnxRN+T731AhmYHf8Kf5w4jRmip3rp5HuPHM104tOK241jMyEI7A8l99kk3er0+bR
B3cTdtnyAS9kYeKPHjXmRnGI85gfLICxp8bt/pjkkPu0yB81Road2VF4PJWnCabTY50y2dJr+epL
WsSNkvM614eDz0SK0bTM76sij0yDrirq6FNyQV4AuhN6X1ChukzippkDIyLTzcSxJ0JK0AGPdwr5
2eI689Ozy+KmXqku0Iel8x9npJyEiWOLqeNIuPVHud2iJr+hmh1MaC+ZPDB3JB1aTs+yROcode4T
/2Lq0LTBr5z0AW4uXR8sWS4Xe3v8BhepPlC87Em9qpDx8jW1AeUlBeqWyYk0jDlnkHxVd2niMbdq
87e8bR1a8WD6kabo4BPQ8cC+naysfuRZyVER40zwAYPin5DCgVLQtQjhIeBK48IOwTPDbGf6GINs
vjgaoOr3h6ClEmiy0Q3arL+trXEEp+zdSQdTUNlRMbTml3iwTcYI7Y/RcumcYaDx/UG3GFRc04CE
LOPXuZi9HbmDFhxnpg/OOH9VZuOHMsDq3GkIr9HSkEYdnGLYw2h+risOiiQnpt2IYH0hcYvstH1Y
mxGJcGCyqFVWXyw7e11hfTBHoFE792x9tWk4Wav+y84KMF3bn8EBwMVqW9MIE/6l1AegSCZeBSRJ
OM4MtDuHmSd1ZRJ/00fbMsFrMZrRmfrWbxNsQHMbLbz4wi6VnkfZmvejwv3ua6gFSWa84les1jh7
wGQ8hDNNEtwuCnGclKfYNWfmACaJ11bWeo8ct6Gp/i7o9dwkxNVTGUCsDVdUr1b/R7aHOizdMQnF
ZLGrOO+TZlBsmpix3Elm94XobtDPyxOOjJpzmb6lBuDcB3XzGPvuL9pgnhKRrh9G01wDf5r/VA6h
aFhQa/oB4q+BCOdmTHBa3MkyV3umdq82cKZ8dafjmKPgL0QG1pQhamC32butgw9ncvuvRb2BvQPH
bD4kg/C4LU3uXtTO39jHjJo3CYDaXuaHeLS5G9YYthyyKHsrTVI07/hPsQp81AM4oQUbYNKs9e3i
YxHtrTV48jcLeND08pMs7dCqh8F0H70u0wD/kuKspDzKqntBo2JwRW3nie6PI864n27+IOYsfa57
Cxk9c/cZQ33eGaxsfpf/tMs+uboQEW+GwdFHTtnt2U0wlRRN89TgkWtjU+EvVibX2Q4WM679wBn/
FasndN8/t2l7yTnZ7tz60Vs02EZrPXQLeNk8s2K8Ahi7lq5NSMBYhKL4OXqp354TiQZrL38CAL4Q
/U4NTMu/dpeeZY/lm8s7XYkTLxTtt+69Jmp6ZinUJ4HD4onMF/dcMk1/3CSyVqONVk64ez9Z9TVJ
XRIz2nroIeY/zD1jRd/zIA430Hmn7va7MUR7Oj0VdooEjNx2Kz3zx4BdGvuyqm+TrmC6miOmjmAh
WdO19aHsNTtmBcU4/jam+P5QcSe8FG9TOrS3dZG3cGcy7yAJUu/+9VuE/JMaxELxSX67iHV6kEP6
ni5kvKCjOSyo9mMuqeNyghE/VZe1h5IelpPfB9Df0iGEDumz3s0F2XMQiAWJ/fPgq3ci2sVN4m6v
OQXmuMctcdMVxour4YChA9SHIaWS3tu2yOWVcdDIHXXFDylwS7uMgzX5bn48uBxVW2ByLdeLSt34
bsQP4JTTJUuX4kE+TV6BhQjwBU0bGoNEABatr62tEQP2h1FxJLYFWlJLaKZhMY6MqpYHGUPV+w85
x4d/JQP/B+G9hyarB/W//qf7z0AzgUGXPKNNbND2CQ/+o1BMpzEIdMA6kWcrQjyrsm/HwbxkIOZ/
8HIdNdrUpRBOPezQbQ4eqAl2cSb/a00ohaMUZvZyyUocLfnruIFTmw2cmhWZEWFfqapQehX8m9b5
P1Eop0ztkNLWElKrirw5y8HXZZydi9KjLT5QZD+0dXUKfPiNZZsICeZ6QE9KI7uNP75ZSiro8rOt
nfsWJvbtv3+QVa2iMtHP9GEz16JHoB1xwJmL7wHT1Ko9tKb1qP0g/n+8jOKf8WBeRulYzLuELx1e
yn/EmwHIWMwYhgQYmv/Vjon1oft8pPY7l/C8DQ+FY8ze1/d2gaC0koXeI+M7j7gdQReUZXOm1NJ5
ZP6q7n3qPfAsEGARFfEXxO4n3riEcbT/bC7KOBcBsD4kuYe5yL09r7060Cr+G7aZumAOTn/YxBCx
XKSfZV/iKZrXiraYud4DRUA4FakfYv+M73xLnyU9VlcsoQ+DTU5PqO48MHfmfKasVymYn//3j5vz
z/A6LxCILo6AtkdM1v9nR1zt6LhJ8QVE2o73M+zwgxerUztRae/l9sJR0s1hCXbDdTSxsqbjMecZ
OE0OwFrk4bt44z+mTCh86luj7wBb7g5d5CYgJCrmjeGXS63tvTx087q8VHN2N5sVnJgCL6MRVx9g
5cYnYxJXPDz//ffGv/ufw7d8c972P+zClvhH3SAl91j9xxXbu1eWZ+ylyKfHqXGyz7RVRCCTBmaV
4AfB9EocIZzOu9bIjF/wHdm7Gg7BfdlGInfLQy0ZtjI/BfO2aPOlD1z6G/oKqZvHaqdWGF9IV4p6
Xr/8D78q3BSMnDPcLZqqG8Muht8jS6RnLvWbByPiCOV/G0mQyqURtgFCmySm/xG31bkSTOPq2Xw1
h/wjs8fshdONPpUkYCIB3POxxAi+w4uEEXOCpLkmxhuqj/dEVKLY6TyjuIg7R9g0AVhe5ibRAhUd
VCLvHOtqpw+9hO3dJZakP0ldsJZTXQtT/qYNQLZxmWVBiMlS9vkcAwOv30bljX9Ghl2xGD4bvSx4
3LGC2u7jMOJjKHy3o24HJm6Lln9qqxlkFxdqcOYESasOO5+vR++9m5t7q1/dPyytEepnfPWgPrJh
x/Fu0LAP8ljAzrdc746YHYkLo4oIXULSJmSYp0f27f64GkRUpqNaW/VB7A3juDrz3iW/OwXDjZ2T
chEj29HUt++17wU7SlFe8GKJS566VTQ4/XJyB6yYY25T2dcMzqHkmJHGjfXx3z+Fzn9eiVzft1zf
gVZg+tY/32EMeDID9EgZBQimkYl12UHavPXHt3K0H7KNZiaS3jsgJtrXEhAZkh9AWSz03PjlNFA/
tXETTftX5aLzUu2UnHyTObm5uEx6l4XqPuIdtiIpoDdX/TrInT+oCvgPGiT1MgenCdDv4/QDYxum
DdTRUFTrrTnwmaWc3Ahu+P/jzbfF6/8RfMdNQertf7N3JsuNK1uW/SKUoXN3YEoCbERSJNWHJjAp
GvR9j6+vhXj1LDNfWmZazmsiu2FxpaDQuB8/Z++1oUsoy9CNfwmf1EStLb2posOiymuczubVnONw
KzMtfgQfeMoLk/CasHgpoSVu7EHvXzjRXLWx54DZtP2ttfFYDoq0b5KBLlqQybVZaSGTwbNcDai/
w3xAObgKIZfpy8D9t7GI0x7CJHnlJao8l5lY2rSP0ooezFIcaEenu2wKmE8rsq0zMxe7Wuxb5l/e
wjjrf7gEhvzPtx4igS1cid+D7uO/MirUoFc4guvoMJjVcJ2z0Ln0jcW8zPyQquvuC6jBhzqMfyob
7YYdV+9jTOSzCqedVDoNudytfmTptRuM52xOUTHnpvWSq9De1HAZHTaRk6ib4d2NfwTIFG7DOHzX
k64fzHrG56bZ+puVEJTTSd60NsGvMpfXzgqQ7zPGjsrsrWDwdl3i5l0Lu3gbB2nyAEe0f3YV8UdF
9dLTEfLqHE5I35e3DOT9tWGEfJ7C+dPR2wGZab5rqxl1uJBvLbDmaweA7Mp6+UFEju5J0+AxBRrx
hH7Igo3YPpp1Lzga5thDRu3S4yoCKmSTPDYu1bVlVON1s3n5qy1hzT62GUf+QYfHLOZ6eaqE8eT0
VXnq6+bJslZ2DYKop5zDYOUuKI7RS+6ZtZ60ssJz0hXx3ukFborFAQzrnjq9ZlQw6jFLnnMXRp/u
NdnpK5LW9kcNQSo2xbCyUaCryjmbotUQLSF/mZCW7eh//FLwEX3c1OkGC1gBbCcLbkR0XOk4ZPtk
AGpVOSiJ2yIkRonju68bORlcjkJ8Z2jpLjbT4qbH/QHJKfK9mHN5sNDsFkaYbpZoTE5outuN1Gia
i8gJfKM2zL3dpSwFbxRX1H9gjcjzwvjcfguDME8AN0i5luGHrqx2v0SIUHBGUvv1GBwr8M10Tzg3
wN/9Q8TVDd3mxUCydR1zmqM2DlPiyTB8cOy6NVnv+lIJy5+g6/oxoFNG6wVaQIXaYo71F3zm5T2L
png7Sr4zCiS1+uK8oRTbWIpzHwpTec77mQFPFWiv//2CCi31Py8tylS2NBzbsKX7r5m7kaHRGBqU
BnedhvVqIrxmipQCFN3mZl7sXwOH6KeiSgJvNtrMJy8AzGNkfA6FWmPEadxpgJkvpetOt1Yzo2Pv
sq3lRF8R5xwfGpAFuwFm7sGy5HtXAOmv5vwiSgE0lkjwfVcP7caKsu7RBeTsCqfkgHcDIxzd1nHf
nYIUb4VhKj8uUP0GDOdBiCZ7Z+i6DRQ7vi+knTKpImMXslIYsYgfBjH2HuQacRGwvjZRaRhMhssv
xuZ0qp3y0kPMQt3P8xgLQz2aWUcmqYzbXTQ2CUkxWLfzuXvPR1PdxjT2Ldxmq09vl0cPuda3P6Hd
HWMCmRBa3kzzm/bFcNBKpuUlfGmKiEdFhctOMo4H4CHoTySobRZkfxz4V0JTCuZSwXKwZHjrigTJ
DUcwRnPzEe4FuSqrD16okyVp62XAaQ85HRvyQUb3DRvtJZ1r6BT2vVjQXFF4Ww+RcLEDdgSXYJ8H
sxe6lm9jw94s0MOuaUFpjjDpjA5za2jVyrDLH5oMZcyINekki1DfIWNfRW2rEgJxNXoX8ZLgvKHz
BS1uCNBiJmm5HFwnrR9j9CAL2ArfDjHjoZJMwiT/6aYIA9zEJH8mME8mMRve3yf2/ye9/w+YH4yt
K1bqv8b8vMVNGBfxfwD8/L9v+jfAj4m93CLH3YYi6KxlxD8BP9b/kUrZCrysEA6h7f8O8OOCBRK2
oevQuNhgdFaQfwJ+YP9QkzhkdivnH+yf/0XS+5pZ/i+LEUItZSnFz+Rj6ADA+Pt/x6FyBlkizA+N
Q4ceW7rMMW3sab46i1Xc2IW0sV1iKBS6xwz9YzduU3sw9qQGInzKgXc8zGtQAM1F62iqx1UIjHts
PBhTw2ioIrp3SE1wIgiA80p7bQFrzYP2uqzCTPIsPZfOeGZlgIXRpGZy8AJjelJonuhGP9RoPCUg
YafljFLk4UaVl8xADKpIoP2zLM17FcCcUQhG4UgTXoaGdGxv8VsjWugA42lZZaYKvSmS7u+/KFJW
yW1YyacY0oyzSlQdtKqDdiRfGtAagtJgF7YFDhmFgOygHBev45qyrIcgJFcJbIAWtlxFse0qj3WY
kKQiYImzI7RHnE3ICrFxqCrK37BaZs+dGUUWxR+1im9zvrle5bhc6ZHs5/ormcDRDYwAGv0tc39Z
wn1hGHgBG/E6rQLfv2jWbBWjc/ue4mBAj2iZwNbXLzmqcw09Fc303G9W+TB6w34DxxIHxiouNv/q
jM1VcqzpiI8nF520ipAEF/ZHsgqUl3VcvgQ28yU+v8mO4Tc89q8MDD5K4dFGKE40N/9MrqrOOB5O
Wc2v/Te/xcSWIUo7vpk9UZ8iKMrTILSeTgFNMiIdEJuG8TXXu18V08o9ug20rCtwg0xbGAuLcaw4
g0E4iDbISYkkgHjuAzTPPTuVxsFJ7lZK/Zy74w4ciX0dEK8f0ZO2HOhRfqfujVCb4aEnY2CzrOrw
dUC/qsXdVTcuI4OPYoenASwOJ0g6Qs2qM28QnM+r8rx0PXtVovPwf/YBYrK/E+e8Nd8YF0Y7uUoe
Y9Cax4kOMZzjrZNBBc9Rds8cF8XovrAn78eQCaejfUerPn5clfI6qB0UpGQBroRiAkUKYe2pJ8+N
AUHBNIpyF0cOY2WdhMRWePmqyR8Q57NhWrt01etrOcp9Cwm/vmr5J0T9aQP1c2hIqIHh9Mwwg+Qu
Y/6eVi8AQRXNAxmkZxgsKWcrXjUitEhKWl0E/zbnb1aPAVE7wENWBYEW4kAIYSdtBiPtHrr1i70C
I5mjHNyVPjxlP2KsDLaen6nOtU3HpCvvfqaOsw9X7wPUGlDLqx+CaFyyqRr6aiZmiXxV1v59ZKFd
nlleYi50+StT+XuT68EuyPywR1M8rS6MZPVjjBBh5OqN+PuFriS+O9wbYvVxtOscCGbugr1jygNO
4Rr7eBJh/sDAMh3cSnnWemG0HJhO3rymSXdIGhqg+moiSVY7CRk5+kOwWkxGIPUEmCFaLPX23qxG
lGWdA0n8rF26JgoIbS9dYE9VcoPpnmIXi9rtiLPl7zBoXM0uJq4XvCnYaWkz4ZPpjjQfyJTGIlPR
GN0MNM83M9R7PwOC2ayWGrWaa+Rqs/k7BUpW602DB6dezTixxL+h8Of843Pi2AF5yQgD0wnyPRs1
JL6eYB21RWP0BcWqp4sgno3VBNSsdqCR6dzyS19NQub6JVisjTM+pSNhn+NqKEJzUKw2GMrbx2q1
HAm8R2mZYM/KKLUnbEl/pSH1alXKV9NS31cPqMs4q+NnUviaKLVzurfGLRxjEgpX81ODC2pWqKeq
Us1e28O6H4yaMwkrjUZTmwFoSgveoidgmsn8hOz3LPsl8kS+VqGY82Vzo4VsPTo63ftMLScj8SUP
L37JRj0sVfjSRFOxzyBPksQHcchKHYJpZgNEODi6qOVmiPQXSTKhL0lWhUKLUbxrMw59ErYC9p+/
G9HU2Jc2TGD9hsV4nibsgCmxXzCG72nJZH8y9PKpcRHKG03zNjcl61bd/vj7J3qoYHateJ0CvY+F
SfKn0dqPC6ZBCPoaFlNUHBwvwxCWc8hVD4Cxha6ueeba7jdq83c3UME2ZXNPcQtwUIaK0y1fZlQ+
Rk0K3za3GOKPTesF5Ci8c2k3Tj93p1mvUMvlDOJovFE+x9aOJgvpl24FzTqzYsaAgRGSITFy+ocP
6jmzSeIu0ev4yzueOvgOXmFr407PtODQWqCal1KqBx78due2OkawpQxvYfRNE0KcytrOdnNTGYgT
+luzLA5LPuqwaGRQL3inLuUUfldBgohiSkccsM5RiFI9EBUoH2QUnxubJFkF3QItCsbAztbPIijF
TpMFeNqOXiM+/dRzHJtwkFKz/YAR2KYNiXYy2+RN0mTYoPuavFEEPf7PrPZQWDkP4JXfpciLc9hD
ZqpiGC8pSPMDZ2DzoStpBE2cmp7FjIAua68c/dEEwaXplS73aWfSOkektQ0MDB959quw2EU6l3ta
gwdjhNofjdx9iUdDP4xUZKwTpEovjiEOmYa0nijI7KLzs7y/f8ElLHxV9XsWpRFVV3qLYvOG6mF4
LtDt7cs2fOq1oMM2183wtYriUjX8ieHpE2V+vCMZ7yUMgYJo1lvQpcFnK8yRPMW0ujTGdiCXHJUB
NjhlDzidFtzmk9E9OCruvuj8oUYjF2dpc9+iuYD+0cHLnzNzo/ke4KZPTt1ga4RhVnJ6Gq32qJSG
XKN07/ZIWHE31M0J9rwVJtueQRIHOas9lDN3daG/g73WPYxO9wLUJveHHF23M2dfWg8uWJP5NZWM
pcRQn0NHzeeiOnP6JPlOBCZJCdNFdYP0omZNUA3t66LakXHctZ+skNDVIfQRuUzogajLAG396Bcn
vNHk2BcYYnzREd1S8cgGg/XMLXpYIokePOxwNFXLThraxwDm1DPcIn/NQ/uSJck+hIB6DnDWbNmF
lpOOeXxptG1E+t+jHUS6N+dGeTJb+xlQOjlTeaNdI32OLppkaXU+YUiFN4oIJqlpMB16m7ZEQvRK
lUI3qUjqfB1IiN4yfyFaEKTKaw+YlzVzNBEyEZhp87bNTlm/5sbH0hsNVA1uD7bcPGrUxSiFQC8w
czvoCUwe1Fp5gNX93MWxATIiTvedXprvsbl3rF6e3G7BRacmcWaKdtIg7Z7RneVn0msuQTHgPWvN
VT7jLjsSX9j3cUisfcMKQXVsncchEsRsAZ6YdLxmnM5fa56vreuK2Y9k+NVwGEEEx+TRbSoBfbbE
eGaNxX6Ec0w0au7cp6G5usl8HxaGxktkTn6twK+lSgsf1pQwLTtVyZzszCpRr41lfrL0QQ2Mu9d4
6nZWSN8kj3jiqMJyf5nCVSQZZ2dV5z+TBNI8oleGWEkvPtIdUKZP2knDNaJE9BlmRXiIbXRq7JDX
ubeeXDKnfBZ85Wtlm3iAF+UOjSMe9Ay6iNZCIZ/pvj2Ek+i2mg3/wgjDFFKaBR+tnY1nJF+dRzp9
cJ/K7r1ro3Kjh6p61c2JDzbY0S9BelM8VM5rs8CWAdeuTap5LRKjwRI2sarXS/UDSy6sEEMLTxA7
zS1NeQCbQ/mt8maAugYqRZaF2BVt/VqkW6cyou9kbK6C9DpycMnhKU3CuOYqQ7/IGKx3pGL3qMBB
MDR4SGT/FuU49wOsPZ4QVXmAhbSXrHYsU425YbZPSnz/G2OKvp1HIltrDJZWR55uPEieDq6rpkXu
rsgpkoPmfQ6M5myTpehTegy7QQMBKggbPNDz8MwkkqdmZdWEOVYit1fOR7QaFDIp7vM85FvLac5p
iUg+cXMkZ6qeHks3+eKnEBAIt3urVCm+GA6YV3zlrc/ANdxz7vOXYDI+YEeR9BA+hRM+xmUoikOZ
Ry2/BAoFw+C6J/Qqq25FJxC3gpG8hSm9RLmHEWTYZZEy9iLr/uAsjp7TlDhYS43v0EJHL7coDnXE
gTav/3FZrNUK0BHZYPMYI8Va6EDfiHG9k+okeHO0P0UF+0xqR1quxzChN/jXFUp4xbLjQRu2eB7N
bR6O9sGZK3RwrXaBFntO2D5bFvsraK1qkzjR7BUlT34U0wttuaKxTtwV1dc1JBHtXJnYagj3O7JJ
4HLsy/hYCPEdjYuxaxOpNjpJcRuU3Ipm5BhvtT4vL4Rp3+O+exldlHeUv44/DfhiM7JskW87Xmea
JT+ZGAR07xDz+Mmqtv6IQPX72tQbD7ZAcmW5od6ojPaJURchFxE+/zyBZ8Eq2W1IMw4eCotxgmLe
sNWoMDwZhMQ6Ii4JftCCYFLuts0hp4mxwauIeicHV9XN6h63Wrf2G9UmHFBQKllheoJQeDazyyLq
GIdWj/OmL6NjEKmPGZJlziD+tSDOTbMHnsUoP4Mg67k/6d6mZRiRmXlMqoTfTYAeKkeC6kXKCEkR
GPBQ1OWJ2Cxe9ZEtf8zTs7vYkMXThYscKLqeaX/XFA9mYtCaJGLAqrrfS2/XJ2aGfPpCfqGxybcj
KngP6QdWugUV5+iM7tEYEliuQbEBP9ff06n6YUQmfT68llR9xB0YpZ3ttSQc8WGi+8uh0ELOsA5z
IPAGV8OEcdghDHnOb3G0Zv2SdrgzpNM9VIvzs0N6eSLPrd/2hXkKhIEUsk7HswrGq110Ptk27t3N
kv4CYOhFy5+E1UfP0gnjS20bN11jSFYNJRYHuBL/AM01mn2ZMETlCYVeZKtzGUn3GgmkocWwgzEU
7+fOZvKsfqF6nk9mGnYbldTcS5y2evk8wq17SAf+KiANo5dZeMy1LD465six2wxPbajJHY3M4MWG
Thwp1KPTUn12jE1zNDlFo6IfiNHo4tS7KTIfybVAQVpC1TFLnbm63uQ7V6SN56w7rgoMyYqZT4cO
zB6a9v4+qZandwS1EjpIbGwAWJFUuBObHpycbZ4g53WnhAGWURoUiE77MuN490lfxTSGeMPTh8j0
TRS8fpGSrdwxB24VxphOJJ9s1aafG8WMqg6zQxT2R/BLkFfz5kjn/TUEmLvHba9tJOY5r9E180G+
kuY3TSWVSw3tbnJB0xKpJrduGr3JJqOsWXGwKI7Uji1gU32PaTjdJ5Sv22UYfhnT8BKhsdknqThY
Yy0YKdi/a939LUC67nMj/ylk2hyjpdu5VSIvHIZJ/5Zk0tSNNN8s+xgZrvtqusVXOgYOxtmF4tUg
id4BU7dI3FOFRb523han3iASHN1k9RUZ7TNX4gM2JO63+EQpGNGIPhByRYVo6tlH1D3WZjG/B+Ei
jrxzoKxqO3/KLbixZTgfNZWch6F/w1md4eNx2Q4ismZ5xU+aNpqbpjEKn9mrcy810FIoikPRdj/5
4i3IiFMGRs8RFhCoTzuyAah/VcMTP4yM2LG3T5RL1zhuyb7ExrwLsbdLrd2nNld0HmkbBrL5IVXO
TCXFRRtZNkmZBP0WWvw8DZSec6MBZfwAjE/8R9PvxmaNcAA0hSfY/muRxG0PzismITgV9Ac7yKBd
hylJS8tDZA4ddlWj8IIc0QDoBNg0ZZ9vJ0nDbzC+0KeW/s1U0/swlqw3U8lW2JvkRS36lls+P/aj
Y99Y+gXDMDlsSLrAH99X96AtHVxZqL5NzaEiE5NXN1X8wyRuhwNV9ok81beVBlwzrqNL7loxlXrL
mGKqwy0ARotrSyemhSN0NXT6Lw6/liej4BfmbQJJGjStNviiB2LwiOZOunvhLBaTHZhLtaNhVrJo
e8B77g8LYBDMYJruTWLGH1cY0aHhkavLBqGmvRmt6ncecuo3whqhRDt4NQ3WG9LecT9mTcfuz2hH
d2NxcaVRoXrplQ9c+ysj3L2pQ6IGcczObOi9YFV2mPbLNUXQTINznOkw2JyCcJ8+fxHLwPuPHafv
7ed4hLxVdyZO0N4nJvylrIk+I5055frX0dOwfolk8YkqPr+LnAeUUx9Gn102Th2Kf5e9sTWurobG
4qFNYOJNdYCDC7f8MIcXswUsPKfjppMEQbYl/CMNOYUpXQyyDREhEGLhPVXxtzaMKLLrd6O3H+t+
/ppi85Ooyn0TCIJwmuLaIP3xiFR2Fhd7RDaQS0ckT0Ob5CrM6scU2AeY9/ssj+8L+yB1ThHDEbYu
YkFmbqXfgpienFqRcXXlRC/SHK0NXkS6z6Fs/9hrpBsuOh9NG0d0Kh4EN+Z1kjBfTLHvx/5E25rA
KZ7ETaF3Hu/xazjOlyKrX6PMDokb0V6LbHApO+FYmGmFBjhC5T32P6zZCgmUu6iYoqkkFIYegBQ7
pM7pZkry99GksIZp8S7ojWjUG2LM9/U8nPsicjbGxHdVJak48S2KqBSq7INn8tPOcZkOhRXuUHH9
6CI73ptG8OYGyc90Sm04FvqpmvuRhGi1HdkAINpuyBakyCa6ZQOd+kmAW8zpUWyQwhDenoE9Wh9e
nFb3VHtSBsorMVqKqMjsLZxlucmiggwYJL9ekzManitktE7yapft0cyydm1oc8gstcWzuZCeoWGg
aLUarqOJpZPbhw7lR09/cJPaEtTFQNzayC/b5cufTHPOZAx7mCop2Cd0nmfp+BBluDF21R9UC1qX
/uV370zfSqtoG9M+SCuW2nkGyQuR6mQgnTRCCQK3dbc13eRmqn8j8flcZAsKdEq5T9hXEkf54WRj
UPNNtwHEXhMwIk6mTaSVjfKzh87C1J8JbG6oW5nSpRkam3kDJAZ0K7hpyvYzSJ27MtIBTwGnd8Nt
TzPjEAwxB9t9qEfQmFjs6ZXRNnKT0iTz8tRU1c9QUcgtcbxr6qG4GIpgzQWzda7hru1cODv9SYzx
d2iP7TEFOkz/7pbAyoaB6CjgiYln96xRyFthXFs3SxpQIKPS2qZV+zuoxXhdmMriG/85mvbwQaWS
sMQUFxFDvAnGN0XNDRc8jGh4U9mVFpe2qeDgjFVff6aBjq5dU4g/ZloOiGnQHvC7bVzgVp2g403S
F0/2YAGgrJrjtBCoLBK73gDhtbaA0h8Ba2FRYN6hWf0bkrYHOUBt6fNP3cJlmmt/tMTsH/qFJy5b
uwvCwliuJbGnd/nMQgVndymwOs/KQJsw9K8R8919jSLbVeqvFe/cIWx6MLMB2+dAZZatgiLGG/WL
oKRF68DOUXCaRYhxs4cSUEE7EJ8ccfos7PqdI1nzI5EV59Zp0A6BWCwPmQoW5KDmytHyQucz9Qew
trDd8g4uL4iworq7qCG3/U1bAtcj7rzegyMEFqwDw6pdZ0Z2XR/biIPnNBSPRTU/yaljMrDmB3P2
9EiNu8txBWrlL/rScNpm6s8eZqNvHB3NNxEb+XWp3azy0WhZeE1wsshfrvhinhaQhn4yAuBNHnNw
Bxs4cfj6JDZL1GnXsA7lsR0I2jD1796sRp58DkmcY75ZbowuIPdBz1AHtN8g8bLdAO1v6NdNfZh3
KhRAr1tkFllbh34dWM0OMZ7atzx/SRaiH9ez4lhQHzh96+7s8T2aYYFmLQrufkmO1ojZGBYGj3sx
bIhv/hPEy585te07aSektSbTPe05SaIwu5hr18qWK4cgZg3QIfchsddeVP05YYbeiiX8iLCEyBaZ
YT3djdnBTmWaX7IJxSmPtVuRtsduAoWY6fjV7YL5XVBbj65ZffNE5PCUYJZXF1vD2+LoRgoLloqC
wRJ8NiI9UBUwcuyX7mxl1XHsgIh3jralY7p4edm8JW6H8B8dvoOqGd0EwG0BSUTJ7KvIcIHRmX+b
S5TEE+hr2AmzuRuaWZ5V1XlLp17bGstrGpSdjyccPGdsniwd/b1Gu8zS3G+3zOEs6p8lTinUn1F7
mOui39WzZhCFBYKfBkxwqI89XrWswnOeqnerzl8UPWefaNnpfQQSNxGZEgfI7nLzcywDsa0Wog8H
bDR4mtNDozD5x7EZfhoo8eSU51eVhwfGkhtuhEMQNEEh8cdAWXkhi3U7a/RgF9JT6MHDAqCNsOT6
EZwtJgygGDkYcL+2mBKODtZpw3zSWCM5HxroJgP2o6p4CAP5MEe1wUx3anbVRC/B5l+q+lluq6n8
XQi735Xy11hhHs4rO/LKFHWmgdc6qYGv1FwxkAtWiGx8IuY2Z5Z06EtstgJPNokMEx+j0pje9E9Y
fj5nPtwuGNQKERh/5TJqHrRcn++yU3cU6Dunnuqd3eBGF7JfhyEjVkCSEZz5pEdmf5/NklZV8xAk
/H9NeiR5eznYhXOkpb54cjT3IbO37RgSRyjaalcBwXwwxv7dbVBz2+Zb2w4E2EzqZVjKVxgBzzJB
eoOaPUzlIczHnGgrPb1Vg5beEspC3Ejuc1gN+glJ9QVP3fBIRAVLsNSuzL5khcGhQ9NDQo6nq/io
otV8ConghB6h+Cg0FiaDxTttHbh19Y1Su/bGyDo6Wmg8aqmOYqpir8rjt1RYJlIo129EoGNTDymA
69UFSo4kUXhUF8DbsPetB3qi5ETTsZzn6IB0euWienSK8YoDEtP0oZmr6Siz+j4QaoLdp/7of0LG
HfAcyk/hinhf6AhvINo9z5CMcZvqaBGmytdWsWRPG9IpaVEYYAqmxU9HtAL17HL6WTD250hmAzGb
94acu6SIQ88dUqYU+bAn9OI64wwI3BfE0v0Fde+GnBN9B2uFvkOGwzfVoIng6oNcFpEzw9g/Abdc
MR6pI/s1dFGKVT1rRmqdEkXppc9nvEcaGFBgQVRyHkPIbN8ZLHWRWA8d4G4uM2kRbXjvkNZv2jha
9vpUXxbXbDxjxhKPTYUxHVSHggcz6r4TIG2eiuCgTjjuF4MVujTa8XF0vwdI+Gvu7wtZ3BTF1oiX
jEOlnZq/s5kyNl0YT0aafBPJnz6xfgPgPFfgHPwJL4YPJhHOTkVTz4kbDrHE7dQjkRl4Jo8z7vB8
oUPr1m/01/KHzureVEVGwiTENeZUyqwlt65uTlL3GPxKldlt7EJoxxrnljeNKR7PtPRr8WQYrKPt
GLw6i/M0BXAp5lA3z5UzHU181ZyMSVI1mvLnAjpka0FIPAzKMbYFzNNqBE+HnWzbuqB44n76Ggzp
GUOFJlJ9Taqn3559QcY6TE6N0y9a8q0q9ckbequG4L3gxusNawv3XnilRt5iHm2J2V2YNlwdPbhz
BXE0BzcRmfV+SLvD0CNUHZcOxpwB0WyCjwVE8wb+hMmVcGaKatIv3JTsj2Y8Gov1OM9kuCqn/62l
75ik6AA71a6R1uOSTrHfL6WH5oOZi3Wn94sJFGir4nCJLcyZYs1zM8m/Km4Y+KKPaWlGXw4Y4Tos
FVQ7LTpEQC3bXEy7Lq4eydX+pZVI7vV5/MUvJDa61Wv7qHkq9eIJxOYSjq8MvHZCOtVFduJRMEJE
YkuCn82BVgTBU5orMlc49a6jvU2U1DR9yO/g8bnIurkyrSWRHqGhEYcXp9bajWFN1dZajUwRSpg8
SXwzdrMjid/vgeP4zDlGWC7coIWahEmru+8GGthRwXw+wrVUBss+h1G9cxCDurMKOfhjlkxyVtcS
U4kha8enB7RJlHTojjXjQRsXim6zvg5l9MHIT/px/Il9EopPoa5ZIO5IR89k3jz1NS5zOnQXESJj
MEx6QX0evrjTTxAH8bYibx38dYaljhOg1IcOr5YsvMrgfSPH64QTsu+s6iONZnFatU3UrhllUTsO
fjkEyUabm13PE7FvdL33LBBOXoSGcj854HBlRFiYUiNEhwhSP7StHU0T4swlaPsgmj9ap7uUxZid
6hyga9gRQ9zJhzA2DpB9R0g+ExKUrDwZsmuBiGAIMwxQrDnacWSA4XZK4NRHRfvZRxyeIheIfsZw
BWkqem8w8TM7i9Oza07uRq+Kr/VvibK/2I261pq7ehB8WnuYm94SPrkETFNJOhKj3Nk24pxovE9d
+6Yz2kRd+1J2w3jOKvNFP4CRYSdvLvCsCY5K3eLYJy3RAvKJRMHpBamtb2BR9hA/ERNQR7vQyQHT
hWVNxMSKphlIhtA6Q/OKhA+IqeOyYLv11xLYhGPBLI88piqGFSWx8eXhV83hGqcdaFG47VkvnF03
Dc+TQZEUurYOGgsntaFLgtFa0WyNNCHVyUbS1KYhdJq8XW+bDphsjDWfpspyS8P+okaaokG8hlaa
zwLZByJotrUyKC5B1EbMi0zjGFN25asZFakGzhroi2l5xeHqsqXMHD2y5WwG0ynlnmyFM+6ckA62
VYxf0Nu7jcBJ57XOVOKcLY/0vr3Uwp1gudXO1mpzaxFu1iLv9GgraU6qvNhdALz9CNLpvScAyrdA
1VATdS5s1ocs6iW73AluyyWaXTAFKgr261u7tVWHJGjSYdMlwbUrxJfechtETPz0emiYYQJtG7Er
hxbhrA59vfHTtOkfie6ICExDRN58TUaqA7GYMj+10+Zk6uG1T+jsOkH2254JM7L16VdU8V5zVLOS
wd0TQA2/rhr6u9QOFSKpQ2liLE2M7JAwhBnKpgddA+oHmt421SzyeKSO6mjeMplUTxDQ9jEVlxf1
hBIDHxg8CFLxdhHdFTFjfDSDmOLbmb2uuRYWfTHe/GfcRbRuouJgdd2ptxwMRQwVhiniPTErkERF
lvjJGsOpTC1FxUNeLhz3vaxf+6WYPcx4G3behEZve9FbWJ65eAXgXO3I7N4jKPAGRdOIJBPs+eqL
BDD8DN/dLD+wX9Yb/HDdcYyNpyxPJFkT9EXcWH5HTga9Mgas35f1H8REk7YOb1c/UCYo2WtOI6rM
Xwm4nbLkYjp+7RjM6sJWP/TucswwmBaMl6m0ikV8pck0+xqbxEPCxAvvz2TT/iouMNg5XvI+kfhW
fKRpta2K5FchkAmP4apEZuqEvvcwsV219EF9zsTHknLxba4vbTMPwFTFiNJJR2Z5pBZz+W/yEiZR
Xmqi42x68nSYnwu3vFu92Z5NQtuDhl8A81i6dUOLw6c7AY5VyjmUPY8TZReh4HOFcFuL603ZmHha
J+OoxSu//w9yZfuk/yw4n3p6r4mjqBBuyhzwT4wEgUUALRfQ9l0YieYc1TgCDONPPAXxOvh8+b/s
ncdy5Fi2ZX+l7c2RdqGBNutBuxbUjAiSMYGFhNYaX9/rXo9Kj2JmVfWbvwkMgLuDdIe6OGfvtXUB
mWR03Nfe6slFcPQHXVqAqc4BxiLmfGvSFqa1t6wDWnJ76uvNdhrhrk2D/Qo0FIbSSmAX3c5RwU1q
tN9yHehcZjxO/l3cFcYL9wm+d+LgiDehQIDeoqbiGdsQYTQix3LcWl29ymBKQJUi1oB0wI0O5xgO
BhcydGfLKkvMT91A1iQujUU02X6e+keOIoIgyZZz2+Am08BuWK4s1tJoaquHeFhwFDfdAPhD4lOb
+IWUcV3r8o/NlN931Il3xRjsCm4z20hirEKnw5yQ3LIL6meUUQ8zuUFrP4sYnWZPs+PdDnXx1rke
wECQyqkNpbpLwXgRLbXVDId21IwitqsyGPHQa4lLRl8auOnGbb61pOjBH1wzDD/ZrW1zYYiopC7a
4zDhmQ4rn2Z3lG6m0tzZHfJ0oGl4sKCHkvfX4shPfQZY+bSFPO9yTwWbR5eHoZC/xsBxu+TINYWV
RZx5BLloguvebMOKIp2LpAQGq4ZNcbnnmjogOFx3bvl14IZPWgSOLc2P8fdR3rWM4iXlukhtO7hH
jQKeU0TzgapB2+SHLKqLgyM5R6lDPcPxPQb2yVEv0b743b1oOSfMhagQaM601oJ8h/Lqax4NNYZx
CDlNPnBd5uc2G8pNBg/qRNdo7aaKnAgBceLe+QygcCiDCUJPtZm9igJLxCk4+9ZtkVTH0vXtTTiQ
ABTb2m1b5z8C3J4gqoxJvDXRQndumdDSPtn9PJwbFwu7lumHphwY3+eLs+bato3NbEGb5VmHDGHM
TAE3GeDS2UC5CKNZD05i30XdgIiROhq3VB7g4O9NHHarbOKwzLtsSwuIpzGMZOeFvtk8JU9VkfPc
1QYfjfaL3mi/9MBZhqVywbMD/Y8OaGQxWJkrG1IhBIEN4fDrtIjjY2xl/VYk+o9lztNtaEqpsoRV
4z2hvemAeaw6+5g30R36NmeHgBvnaSOaD5kPGRZEjrFuBMeLaqgNCAjDKUhPop42gBMBYaFc2QGo
jI62361rq4Lj0Q/kpNcU5yaIMfGzq+sLHfngyQQKvFMST6J+MF20xsH2pprHQ4OavBRbcie4JzfA
3mGBOJGiMewV2oMz7JbSM8WVrvrQArA+DXOnHyLRIp8Y712HsI4goAC+artRnBp7powehEf17wSO
S02SxU2aPI+NQBM2h5Av3LmDGifV34uUr8dD90Sxu95pJJ2fNAPohxgCsZFA+mUN5YFuKp2MdKPZ
/SPJF3gyGQSQ7rauaw9Wqy9PTQwnG+hH8doBpAqSAQFaWBg2rPj6nhQXdLwi/lZ55WEcOTkckBbr
LIrBf89tvfX970MLb3aG9uTozmFMYgqTLQillAOxzXMCWjUzW3UYVSAIorslm+BLKXJjG3iRncEc
gbPtDck2hLorlRi0aeB2i95DdYiac603obV37fIAzAak8KJ91qlA0F4pHjsd4sHYk8/BaXtrTF1C
W9T4XEgSMf0iJvVYHmMYXFVUQvYMGcP4xqKDrEwZeNnexjGeUlF52wQ4m0fj8DKp0+jECTftF4mK
wenzSsbkc6yLO6dLz+NMXbsPJwml2EHmoVcnSa+s2iJ4vAdk9HFxv5heOKDqQDKc+dbelLjYyrKP
KfzYUIJkE4mUTSVc1pKYWTTLGGwq0LO1hNCGPJ+D5MT2jXywXIHeHLedPn4ikRnkLBc50JLFMVFo
Wwm5xcSxMRT21gSAS01Kammj2fmaGQByA4nKjSQ0twvB5xpd9YVH3BdPgnVnCLvcAOOVJfr5hCV7
OXkSxFtD5EU6DU8FRq8v+RA8keRjt88lxDcrqGrOc3am8lwjd+Lsg9SgP5Pk+mmRGOARHrDTAgYm
eg29cfZFKYdx2SNzllrnWQKFrcR/5MGBwRNwEYkcLiV8uIRCrPngiBexK6ATo9YmgnDBi4XR6D6U
CONKwoxpNFsngBKBxBwjO91hEK13Pbdo2ls6YHoJRbah1TVm9qzOKl2ik0cDiHIFTVmzggdT4pXV
YalUz2qyQGF2oDET98Pjr/boSkwzFXEhExzynYFrPJMwZwYdL6PEO3PrCXezRD5r0Krh+GHflzjo
Hi40DZsbLtsIk+V/20h4dC2PFBEAlLYkWlpIyPQkcdMpZ0CkA6DWalDUI0zqTtGpFUVvhFhtS3R1
XQavhandBhJqbXJNcqBcZ/gTdroiX2cSgg2Q4YdfjNzngKKuZgTOqEbz3eBQVJMQbQhXHN1wtVMF
2JZy+05Ctw3o28Kh+TNasGdhh+3rhXiAGVS3z3iKwhwAu6BfVmQYbvxDLOHeDZRvCuTc9+F+hxIA
rk7A0OSSoEEX23gaxWoJDA8HeZEjDwDT6xbPXgZZvNftft3OE8IwqOODxI/7A3lfRr0DLI3qWOY7
oYNEe0XWt/6fLMR/iQ8Xpu1hvTGpyun4Xt7RQECL9TyYTw0K9eTHYpOuB2w7XWHo5LklsiERDxy/
hmfDW1sqgxIKXbPZ+eJTxtv/Zs36GzIJH3pndQLBbOqebVimy6OIYb+zdGfRMOP5bon5E8inXduC
1DnDFKPgeWtU9TNPJBvCpECwob6iFAQKVe/MYtPq3oJuuQw/QdpJObVuXIBMWIi/VpSan6ooTe8c
KmXF0G4ScnaoPk3Bdow8opFAdt5bDCcTN6UsHsfmqSPpc4OxgPQRy0VE2dHp1GOgMZ2XEM9cMHAa
U9KkdCt96jqAev5yVwVB/JPO/VcxCO+gG1WELhepEbecnhOefqzIyTPrtN76ONs7LAHhGk2weNSq
mKv7ONjHLKVrYJOszNWO8U+YcdsMLXLWx0TfcThqbyUaXrM+ghIi6qzW7oyJZmGOTRbxk4hfFp+h
pZNBrvZNHCpReExIM4Qz0h0DUTn32L9fjYbM9jDSSmzVPNjMQfGkVY13ogyBraAZ9DuAi7Dpm5jL
pD2124HgLmqBnnkvZH+xmIIbP9HCTxRRspCeOU/d5s6zk7vRdanCtHQlkNya4K8DBG1l4h2J/ARq
yoPP3uBSuqXw0+0RP+i7UhOvmb3kT5rtgakHGlxSjN50lWVs67gaINwkLZDEUdaim69pUITnCbUv
HglA27qRaTdUDr9zq9BP6cy/CTgo3I167p2tAHagC8nWLbgIwquWeFKUmrll34uxLr9ipSUS+ZG7
BHkwC8NdO4oOdC3tLz6ix41nVJ/iYEpvNLqUqNosjvsgvYkAtRBVGK5LuOsfDA2fE1iyN0BkB7fK
vC2qtg6FoLW8YKtt1nEFN7IyjL3IOZjwo8zop9Pmk+92n/VMh/o+UAob50zcwmLKj4D6Hnq5lDgD
7Ef1QsEBdWsaZLB5VSlWgVdnNceLC2EZ/hp8zx5DXugSq6A+qT4DGIiK0VxElzcKQk02zjDPB8Ix
kzXys/RkdRVDfLxsEgnJkBRSGl0d2zxG0jDbwlI8WDoyt4nEMUK4rQT9QEEjOvJci1Q+d0EzmwG1
KmtMzo7YiDQRnJXUUhdGUqhA4IJzThbP2OTRDuUPgPTCQ+WYa1ry840PRQPbLuKxqAMZotfNztCa
H7UGKch3W+4AJVWMJiU5wigb64nxJqrq4D6rOfT7PkD3GxkW0SLQv3N+2PtuDDIMGql3Czs7YSRu
uZgXx+UJ/XkJVNAHcGwBue4DXHtDQVpllVT3qf2zDofxo4eSxtY7wg1SqnQoM+1znIhdFmB8ST1C
SRwigWgLJtQCZ/erJzkbQEetmyDsn1strG6nwaGPqU+7uDLHXVc12Bb7hVIewPENv1lDxt9CK5dC
joamAivRsg0mB1w84+KoMO8SRwDCK8ttlpb9OTHJV6fG1PGMmEPnKyNr3U3jeHZ9RKU0p5sdglGI
+s7ylRJvA5k0yfZiLg9e5sUbG7rAxWL8bfrf4Y/yby7OuvuXa7NrO5bleVzqBbbYdzeKtIHP7rSi
PKAoWDP0bdYgrolCN/KE6FAj4AEl/dFwHOOYyZAMeHGJ/n0i5s8W8Y0xaPd6zYNSUWAiodfyk2ri
f/gXFXLpArw6fgd0ZeFRtR3fsXDxwmYChPrOKds4FPnQQB0mPTG3bYhRY/Ro4KH1Ms4iazni8zz5
EXApt1JyBLrMYHRqm9rDkIwbXTwq1FRE+XANy6HbD83k3jqI1eLSs9foknQK3fSrqBlC+2JAT6mz
NP7DXVD/C3xAeML0fN/xLOGbvu3887eACKi7YoZpidyvvrWAtmPAWzk8fGxs3S5u2/xUlQMwaQxZ
sVPv4TxZdDQR5HH1GdG3Vx8twto3/vSFdhKquZIIbG3M8YT9+/u1Zf7lkPCQeQgPnrOEz7z/vbEh
avD3G5TwCUByow4xG1bCORjeKMnkOGTa8dsUNo915zWvnfNtmmnFu07b7Dti3jwvyM8OEUukkQza
vsz9l6J24bbM0w1Rr/W2SbnV2w05LHZsGKspyHlgKSr7NMiwUZsG6IpsanM/jI1kj+Z7g2eKFyCI
P4blXiMp6ZFsMTTQmXUIY9/BLYvUX3SUd1IYSgOV/Zhq0qERdPLUT/M/hvz/ZMjXLZ2z7l8b8p/L
vov+1+ZLWnb/bMq/fPCXKd93/uBKA+7G801s9o7HNn+Z8nVh/SEcTm/L9i0XIASnR1E2XfR//suy
//AtS0BbJYTKdV0Tp/wvU75l/GExrnRch6GuI0A7/dd/w5SvMxz950Nf+GzDEESwUBNA26yulr+Z
8gElF2S61do50QDqVFEAStPzkJYbCKinFopkCHgbqdGrZwe0zOfglEzt65JrD9kcuNyEBRjMkbHe
4Lg7Y1iiFfbqdDtnPDt64fgQ9pvMxf0WWBXlYLTfi0CRRezVhgDUbFdGKHRRRezJPcYKikW/KvMn
dPOv5gJPT2D8bvriTlozqXQ86DwArUSJ7tjkohg45G/zCPcmGvfZJ7otWRZiBqdvXoV9PkO70aPP
slBte9itfEbSdko1HcvQberPaL+M9Kns4q9msiCfPRSVRua6aJ9SGzqyUcfuturlDQutUZNk28zA
K4XCq2q5KnkkEVByLH5GGTcsazpzmygAZixt/9BP6BKNrD0OE8HLQflzjHhzTIuc8on1sR8tih3p
J80NCbo2+c74LFbp2D7ikEQj3kPnxe7ybdGt7dyNFA1r46nO0pPn2M+UmCZZ98LZ0uPCbLTPnT18
qOriC7jWoaNrNFO5TBoQ1iajAYgeW21qPtLk6sCxktpMhcDuGT4hb14TwnOryfGuPn0SyYBhoOZR
b4TgkvN1U36FVsOMpBfDQ5Vp0FiNoEB1FB3wDzlJ9dQV08FbDG8NG+hmSexp7cnxi2bEX+o5Guh0
xtALvfR7mdE5s+9thhlUonYO29ilfQV3OI6bzQgN1zArCH8DXJ9E0+6CFG9FbE9fsb3caBHFYiT0
APkZB8VPlfNNTM7tWEGl7PgR6CBMT/NUHJIZCaP/leeRMw8DpJ71Aais5SFiX9MRKskIGY5ksiE3
nmoX4X6KlztNto1OtmuURR97c/SIsepuZSLyuXIHnIlWu42yHqSoLVE3yB/stsUUTQd0aFMO5UR/
yVEF0gilvEv61Y1T1skOR1dlTY9tVGQHu43uzEGvQP4Ezjoaitfck+1hyuOF+GS56UuVVtk6HQhS
Mlz9U1oU3+bhVvjFrUGcl5cCdq8tohB0KNnUZHdVB4d1dJ4Wgh0YUcVUXscTqVcb0kL6tRkGD44N
PKq4w0cnmyH2E2ixaV2Tt7j4jBCBGmxFRyuuTM+Mxghakmid6wSylOqGxQw4Qx+2dVpwQo/zK/xw
mvcg/7zuR5/S+U29Ql8tWR2Dc80/VpXMTKAfioF9rS/WWw3FlD42DKACvcmmyjC2IVvIMI0eQkE1
IRbm93pokk0xDxu/wd0Da27XiEKczNhYTqMLfkvNXddptU4jCxM3UQNq0lsUL9RcK+fkxXg7Wd7r
rxeBYXP0yHSC3rrOa0sFEKFH03h57bfN5ShkrQrFNBZ7WuwjxV4OzMtS2vAzbQlDnwnJwNBoTJLI
UecuJhObbqvVwonwekBlghF41Yu6ObQhWEzw/cDjCIsCS3GIKPgxzC8hSFSw0k8h3qHLHLL6ByLA
dRBV/1il3pE0xl08xe7u+v5YvkO9beZessE2kq+0kvIxQ9bqVJlIJBbX2CPmo6au1mEqgsYg36Im
BQ9KMM331zXXd8WuZEDG5VxwcdNP6pOXLXVqe2rFECdPoY9u1sNBgfC1fG4R8++o/Fsfxlw7z9DU
xzT5glbcZYjK5cYz38byY4B5FR1Q7O3r0q0fdFo/q5FG5TkHlt3XXXIeh/IDTvDmtqcOfHD04k61
Z3qoraumKuIjwoECv5BBENqXKRqeYsbnhkwBrrRqZ0qx6VQnd0seWDfTPHxAg1mSllGiqHAX7PIL
rq/GNeqDEZYfWxKg1q4pbrQKhW2XVO42I5Ski+gSL68T5jYA+W0A6+C1Qfnb29rbAjdnRdrHsp+m
pLsrkXemhoDVtLRf6lZ3D1qBZDSfy6/WRMADfPLoELWD9zEG4IpyhQCaWHO2leblR80L3+q5/1FE
ffvkiKB8MAYXWySRQ1rXf6DvFEPwLh76AGwK+tzyxYH+m8/RU55EwU5rHTBqEfkerStehw75VxrW
xKX53HBbArmi7301NXdG9MjIv9qRToCAZgY5gp0p2cykFfPg3dHMI08IYj2KrzAPjxa2z71jBISm
cp4lsj4YNcAtD2rZG9aJOQAsGeEpHAZJFVeTJQ7uB4BghMHS5ZliBA8rZGnjskU/aCJStgNOkZYz
0nUH/ZglJ2dC8bVOPWKalz5GyTfh0GhkTJGa0Gukk+3Lg/G6PFeCcOl+3kdEri9rQ3ZQ1ISeigep
giO0OTkS6TG1SD80rThWsjeEf7I+NX/OqXXXRXepPlEW1bZgTaqTSkyl9JAhvC0kjNxIAVcQwhPL
ppR61apKQs4NEyBaF5uk4CLjrZAcH1X+pJrYuuktlzxKz/bQ/5n2i+Ng6Ztl1KYtywIW9X+dR47T
IiexLBtfF/VoRNoauvgsPWcg3xA42ekyi7erOallmLDDNkmrb5aqGzsarBN+T45IfoYsKDKxhrEP
u2Px1p1knJTz6KFwHoCbyP1Kj5WLYyRn7Sp39jRAd2ovR2B0+IWrA/3cXztY7WWVgopJooCIw0St
g7r4gzyScuvjyzuVVK8uE3UgXBfVHJ6xed2BLrnsd60cCq5ITGJ5GKhjgechRi/oB8Jdjv5C7XtL
X2R/Qh4bsBaZDbX2Faa/vQVIXx1F/LUNq+4USPxQGvJgpn7RRf5kagITkzyeAvrldZ36vUEtYgOe
ukOgCcS1f040wU98XVRzat3ivNVl0h29bqR5qn5TdbipuTRvyCxBx0ZyOsfbdXI9Bq8HoptZR8GJ
tR94IucbZR4wNwzDKtNSTVRypq1hhqUQRYsaJgqq97j+MeIs/rXvLueoivFRsxTOuLRRB77uODdE
J8SQ5R9n6nUfmr3PCN7tD2rfDOqcvZy5l3k7qb65idFu1Y657iK1x96tcwt/QH2GL/16tjoxdCJH
7Tt1NqtXDC0KtnUkPukZPdHLydu0/AJquSWfjLvP4OZHhn2rGMsSp6E8ZdRZFUkilZq7rtNDfU95
xNqrtK02MBlHF2sydKd9K2lIlmxdq9cub5DrypD64mD3LpmKXA+FhtEdU/WvuXfrNExrGxJurBW1
pUXeG+k9u1kM1AIKxBnCx95QF46BJx01V/hENEE2+Kx2oYpBve7RnJSrX3u0igvn0CaADOUpqE7J
so0isQ1DdPErO/W2fTqE1FE8LqeX6+ydP9bJ5cwjOwU7ypIEa3VKgv7hGazNoq3axU4+MuRTH6pM
/bHAsbpTOxpvvZPSWOZsVZPA456PMy/g4O1TnkDkCelTrIKIpGavy63naGRICwaexUR01GUPy91c
yZNTqJX50GnwUJKd+PPyrEClalHNqYna9Wod8Ba0mLV/UHtWXS6zYMFb9tss23+D9xUlGGSsnS9v
Mrm81DhzWgI/Vl9hMif5xdRrRtgQzyXfMQF9zA9qVr3EOOzXZ9ViaAh3XhuOhgS6iqKvoFLyfSi/
0qDzldTcdfJ36woCjjmB5Ucuk1z+NGr23dsnnlWINot+qvUEw/O5IBRn2zbjfXj92N999t061LDO
BuUvh+Off1hk7hd3tIm1k6tKXI9OW1YIorvv+ihvR4XO6YNR89dkaPFwX9eNiTzZDJm13RjuHknU
mQZQvjcduS/Ux8KZjgCONzajPqxWvtuMWvztM6h0t3Zi3lAUQ5XWmC944j3kJvzty+Yu7x2wXbDH
+TV0E8SYel1NAFTw19SrA+IRkXOgaFbFZaIduf1XIA7pikf1eGydasbkUxbNYZCoMdW7lxy0GBoZ
BHtu7opnNambO8wGrjodZKXT8oxrD6RCwlVbtZnDyOGfge392tDm2wbyDCBZK6CFMd7UUglCzAH6
2TwOiptZCwi+k/fD7s+JWvTUlVetBHGhc7lAnKIarpfJJX1NnvpVZ3IoeHP3iBex2+Ef/Z5bVbNV
FLVrGJtatNQdISlIajPpf/GAhx2aK88gQsD5jFbVd1Gr1BdSkxAZy34As0FnYKoOSg0TyVFCLG+N
nl8B0pZ3v1COLTDDkdkEP6ghuDlL1/1UzOvIi7n2qeY2BAKkCXK80nZwU5GYLvICamfizR4Xa9uj
qDu1cqLmdHvYWDHOYuQPcuDCW9Ucxe51o8NK7elGXGCD6WhwCF7FRjQNKSoRQGIRD1ceYhnv7crh
VA4Mk6tk8NopnYwSzyg9zWVO2GBkUN7mJh2MRH5Pr26bk5qr+WK7ZOlvkxqp/ta4DWQDXX1xNSEN
BIlhYPerSg4q8kLwvYUcopU8y4t1HWnLyuuDfIOAmTS9SNvRZXb2SzaGYquy8WYtfKjtckKTLi+l
EnRnL4gsCZpllgwgbshWcFODuD0uNkpMQT1rRsTKrArqKQy0g0WfHBRab5SDMDXHPuK+cF0JuUDb
9A06aKUCuE5yL3H3S+vC+uPLqYktxxAdRo111waUSCx0FZOmPaqtDXJIoeauk1AemZ3eviCC97Zq
G5m6d6lZbFqoUawkhZQ42IeO2LzhHAxhf4gIsrTlGFxNVMZShA/VTLLpIFL6GxRSeFUrTR4OuvpL
IHeNOto8P++5Isplu7CYjToySrTK/GIMxhk458xgQB58agLaeMT1WoQ/KfbVuGNBFKxsg4ZgUcfH
uiomKI3jdBKCXsnqupyHNVgx2CcKxqjSAEtvoJes15BXLojGOMb079nFt6Koh1MAL4LmIhO1+Jd1
SbPWfCAF+QjkuCjva9LF7+jxWSto9IxrKBQN8cpPLeyiOWSWztGeB484qBip6i4yHCRmfgkBtcjJ
2FlyxFhiibeN8JYHPX+aReFi1K1w2NTPVbt452QqPyxWAG4tttFnms6boc/RzVgDqCoX8dD3enlD
YG8VeLcMt5PbfhbmeYK8qmP7Ssj23EJTRTiIRSvzzAefau4nL7bSYzpUqBFQWmM0k1WYzlwNwkVB
RaFyQklxaILlEZlLfKhbtztD3bwZTCc4jKhwtXK0d3GIZ2aBW9O7PH7MbVIfHBejqTbiHkEGbB4R
f94VgU5Lx28LjNkc0Q6KmmPX9wQA4OgLa9SkdGhvkhhDSijml9FE1za6I9QFdwQ1qE3lzsCueewM
PMR+Wp+bxKzPaq5P6x9Q6FD31G11Y0ZqkJvjOdYIdsRS0K+XSp/XdU90bGHj+S1C1wZaA5/UBsd+
l2V4vdAQkx6KBi6zMEOYVnlIUM0eCjh+y0DiAnFOH8j38HazgUtNd/0Ey5IY91AeoJfNxDYZjSyD
EKtqJ6JeN+60w1nf3xh4cNZDRc/btIyE5Ky43GhI30xsxDu31rG5UpuxUJJRKny0Kw1BpNntYXFs
ae/a98DIv9lxeaabhf9hjvZ9trQrCxPQCqNNvjEnHzPO8L3UV0WJ9s5bxmqDS/aDXeTTbUAi/cGy
54+TMCLsEzIhpyeWsIoWFHR9/7m0pmbVFzrRPlTW50R8dVqKuMXwvQoDSCWLoMLvH5aJUFvT6W/x
CSMjNEcDiZagEpwlT7WjN3usot0uaM2K4tgkHlsEcc0IdmoRpE/nyA6hxC8AYWuwAB10wQwCF85E
TCo1cXy2RoiDZtBlpg+8wgqHMzkvlxsSMtEoMvTfmTOMkgo4ADCYUBKZvg/ZoRtgkTKExTiX/BB6
GNEtpcYpdOhCbUTD0wWIZKKRoNTEH67om5IDpEd3k4Zt1Ildm2J0ic0QfuQq9uofnS3Hm2bUgW/h
H/G41fZpy83eCLmbd6KjAoGMBlfBISzIB7bBI5ol9ukg1rdkpWD54ABdF613H4j8DMAwvam97iAy
wktS8ADVRLMEKk13aST/T/fuP3TvdN9CkfWvm3f/t4kpmP1T3+7ykV9tOzDYfwhL6JaNokHgSqcB
94+2nW79QVfeEbarG54vHKRdv9p2pvuHoOXteKCtXUrxPsqDX207U//DNDxPAMD2dNuntfjf6do5
75NShO/ZromXANwO5i3LfNdaz2ukJVPqjDeeib46rjtiT+QE3CgoR1k4Nxaa/wAOycVW5Yw/b66X
26xcZCD3UnQUWMYupeamCMfqFqfmbOxLLcM6NW7t5dDjOqxVIxG1zlVPl+oVrU77vW9ERzElCYqW
GXjREC5rNdgRhR42r8LA9CTHz7I8dbpOdFURVMv54nMjGKz8xTIWFxQH9Qo1io7cjuGSo8bSNpAj
/GcaBCApclYTo+4mZPfyWdO6zhqZ/y1OqV38prW+aKrVOxN69JTnUqr5ydA3EGi4A15+MUCU9UHy
gxJVeFO/4uXlsc6JnThN2Hpz5JaYkRkfYbEEI/aPxSyTdUPCYpMTBWt6yB1SytSWCXrMhuNiYNyQ
s2qi+ZK4OdUWxuKiF3BTh2hdym9+neDm4+sTQcQzOjcWOZLkEUzPQRL38gE1knVSd0gIR/VoTzIC
CqmaH9Rq9YbruxAZfIKRoqHpgW091/XTTGYfBc+cEZWc0/+ci3uTNtq7lwUWG65rPDfttEn/EHiM
xNKuojqp3qiWjUH+kL+9dN36b9ssTFnTnLsal8yc65t3f726vPznv6S2cflLavb6f6oP5oApZwbW
qZYapyEjz03NQWo0Tqadce9Xs2qlmtRL9hntSrC9rlJzudyAmrNrbT4UJaxwueq6/voB3EQUOqt9
runlaSpghoOYbZhe5tXq68SVx8rldbXyb5d/25SajQE373DHf7h+RM1dtvN+E7/93b/MJlDfc4T0
7//Cb1vKnNlZ6YPhrn/79G+v/5t//rcP/DZ7/ad/++jfvq7e+f5fe//O2EEGR+DczuWxZK36VdfD
W839y3WX8+L9y3FmFgh9uIxct6MaYurUmd0MM8/1FTVXtWUjttoiq9FWMzl7g0va9TPXd7/brHrB
WR6juLKP10qgmlPVQVUnVIvv1pXqgUu1wP4yq96qXrp+8u8Kjr+VkH+rPdpjRxny3//163bVn7Gt
6AN1UISc8lESo7czvKrZIYkGsU3aRd+L0d0TZV+dkMZUuH1Ae6JX4LFdrVQTLzPw3l1eUu9Sa7uY
0NW1u9REKteI2QgYSIazemkRibM8q1ke7PPy/rfNGE4oVlNFUnsOS1fm0PO3Ow30W3JumpieZEzE
wJzpt77W0CR0pq9xY71RXiRmRm9WmCON9dT0X9OMQXfTTdN2yL7P8sGyjHBGaYSEzRVyS9Jkz1VW
UoGfoHU5xJHnyHjDb+YCGaXgFoTPV6dl09QohK//5eVrzJYHrT0mIenSN/mzq6IW/+W6a6fl8hZV
w5ef/ZeLfhvRPVFF3+um/z82Y3o2caqWR2Y8dSz/0jKQf+kyq9aqzaB++UdVWbUY/u4/yQmOipK5
3P/+3+Ar2VXG/FSpO5mQpQ5VfVZznfxm13Xv33N9+fqe67pK1bOvy3+3WWNouH+qT1838d/7M2qz
179y3Yxa5yfpW44o4kTwFUUueeuCB9le5tQ6tcgd/EEHkbVT71Drh6gduRfKj11m1UuJuq+qz7zb
olqEpMoNVL18eaf6EBnVv/725fXr8mWbkaVtgOfwGKZ3NGJL7Q4eHSQy8TmatPwM8uKmHAVcQqxq
PBiOdFAEj9smI9Jdqrcbop3FZgGvs84spyIgofqakn0Auxt8CfdnKEIRxC0KR/6+yfObFmnWYej0
vV8JrFKp99m0ACdXpHO1nx3NO+opD0Kjh6+9DHD3Wu7TXJh4R2nIID2rvyXLYG0GRhhYHAlQCJeH
sA72bTXR5SaPAflo/UG4mrXHHPaaxdo3zOcQS3VgMkjF7sKRfIuERnFov7R+4e/92IcAPrprO432
Vl+uezjneJsgQTndvEX7/w0YEtoesO8m2EogF+M2soAHVdJJMGWoU13rUKX1Q6DFP1PstgRsoGpP
SBXmESEiQcCHNZ+mX+bMQ4vgpcUZuUZJBIx7ygzxkpvphB+quiEWFdtS3W1mx32GF5kc7XrnUx9H
rQOmPPfh0VndDJxwjJ9oomkbJ8zS1ZehgKEQwcNlT5KhbGExuInH5bXM4i9utyBRGd9E+9yH1UNN
YlZYw0UWOQFf8jpnR/ulMalsopdaYd5INzYSVjTl0D9cgsLcR8shFteBNGQYDd1uacXvvfJzOU7j
yutCDAglHbY5Mh8N8zsIQfOUg6r4mCGD8eBekFTl3BRx/WbbAYJ++Ev9/IiqgNJrdU6q6WcFSxV3
FG5Zu6p79kXV7XQKkuD6SCkPiigGC8yrKRKQYk5PaHDydS3MYod6YA0lqN16udETV+1/S/SSWJfW
8G5wN218hzadTc7jMXKNtyF6DBpQNFUc9/hDG9hOINX0QOzRI7tbk5RFjP0J5VpQGXwtZxmlpuGt
oCp+P/TV8ti/es/SnLB3YxK87Fb7oZGeUWP6z+heEhdZQnxsVlkYFet2gW6Hg7wsdqFdUSnzK38N
ftha69DcBsorlIeaAv8Nor7CMneow9pjTU0JHlAcbWqvQYdWDxstjt1NEITb0c7rg+l3b2Ha/0Rb
MIEL6VAwpveD6PLtPLeI6vQzEeMDFsS7yuycsxcG69nHNDtV3zUnDHajj5U2R+pdlwKsQq+f/Lb6
WdTWg90H5G9XHA60ZCD/WEtc7f30oU6GYW03BoZwEJl4SqhumTnA6DxA+tiW3KLBK4Ury6GfgT+S
k2fRn6plpAalO2wniPtVMr51y/TodOhT2hhwXw9ET31ipsO2AYx/W5TtA0kW1ZtnZwRtL+fOdXc5
5weoEISTFpkoSfLYM9pHdJnBRkUPsQm8fJUKgqN9wzrVVLfOBuwKIJY8rFmh/m2ym2wb0DNY2+Fc
PUyFc8SVNh+azBebCuTfNGX9Y8VZhacRUDUAq2ht63H+QCBxtLJM3wLk5X1cRvjQooGVg46wI5eD
DnNtWx+Mfqpv6qR7bswIqO5yypc4wSDYVPMaBj8PZAyhcRLCiPBOeRTZ+8nMHqaRx78htWZMjfbH
SOuRuS3zYQALcpysZTX0kPq6sMHy53VkJQ1frAaT4zSiZG058QGPNuXOBHXSGc0Wwfq+h08DaQ2j
LQfqR+rhOEU6Ey+HRHb482eTwQiixILrKepCzSPYxGnYQDw0Nk0Tcq6seqd755Sj8WijUCdqYTPb
XBJsoLPrqM9eqLmtzZHAoor/jFJle4tlFZ4EDvuViAQlt0KHHKRPr10H9en/sXdey42jWbZ+lY5z
jwp4cwuAAK1IiXKpG4SkZMJ7j6c/H1hVkzUdc87E3E9EN0tJb4Df7L3Wt7RkBOZBE0keotsyBLei
XKF9y1ZPpiut3UsbVJpvdtaBTHOkbMQTuizSBBtePummRJISKwteVsgiv1OU60BSMVY2a1fEJikC
wjRfxqTNbSUWQCsx6EZRlnpdrpmohtXI0Q2wzYEMsi1fqMF2G+p7D4Giv+dWgj03LRE0wrspIZOi
e0JTa1SvnH3kCzZ9ZY8WubAZ/+qsgBa5yn40jQsnXMJDAstpaloZSFIBMDYPX2JOUyAVn1KJVwbt
Wu1ItVHaFJ6uU2AhphoiQMNdtHIbDCrVOqBQ6VnqWZZ11nAUtQ8LZY5PSvrW6tQenEIGN7XJrwrY
ETtsUkrlRYrZV8x83eq0a0YUw2DKh/6s18i1R04wzjQ8xEk8Q/HGCD4DeWpz6yDPCOM0A45SqD8O
ywRToOKcHAO0m0UtyLtJu5g9DOcJ0EJNZjdLVkzaIWLvtHtrUAVQY8ccynDXdekHG4TSgdMLT9Oy
vDLoOT70KiU5S8H+0CTxhpX0rhETwGlze0lNYtcSNXlE7wvoELDnMs8q6uiI1Owpc/vQEDH9gWlU
4+SESJGwU4twkJ5cNkMFCBy8LpAWHXWyXmn5LRuwzqmNJMDp5uCzgY1Gb6VwMS5S30r1W95koHwn
aI6cKcU2YCcAdEK+FlO8Ig3jZpMZB1mPgGjUgWV3kyV5tIlTWDMwRwRd/lGbveRYzZr5ZnJVU2F8
nKG1soUvf1BRy3fLwIqoh0AsaDquq9nTpfylWCCrdGZBaju/MKjXEeb8QmFXJTBMa5+LXqWGriwY
wZQI9xU4kGHWkKJKMUoNszCpV2M0B6vfPImdPD2YXekZCZrOknPDSIORDCRE293wOfQxrnqoMNAn
L8Rmo20PZY0DWtzXmC3xl8i0ZuKZzqia+m0SvwZ5ku2XRHgwevVLHSYvkpYQFWe0HhmEa4H095ZZ
fyhxe/sqIu1Sn4/B+k1X0vBA6BybpYqRb4TvXHUjngD8m4oZ/6yQvjqzykIBCXRtd6Jauk1ZgRkW
LMGRh8onvvvZpEDUMx7v9dDyIvQ3QC5i0DOa3G/IIX7oIxFoEpZCB8XYFcnsS13rjdt13cVS6gYd
uOJknVydNV1+lRvxUAb+pENE1BXE20ZCXG0v2qD+r30qHbkTP5vyOGk0LJY8PJIB/lWNvBSWbK8Q
09kxYI01ECOOkhw9qVM2cIzSYE+in+n0qo/pfpanX9kIuqteU6iKUNq1xTg5ipoadqLm/SbH7eNM
v5SZAUSEr4VSW30xLayLihg9BAM4zsgUJLs2AOcVRWLRPxHICU6LYFezhBYbAhaqBXM1DLZtOTiZ
AckaePGuR15u064weEWHWBw0hVIG5KBWxF1Nw2hZ0/8Y4+DPW8FJL5In0m2+eyPmAJBSOhR8cRHi
+ITgL1Y+/aGOdH0f1PqhrrZFhh7RUkS8drtUG6VDZy1wtelFZdD5KjkllbWsFJ/tgyOrYDlr5dwC
JIdeUKS+Pk1opIdveloMJgSm1GngLqH5jGioYlvnl23lw7OA/WHlTxMkSgIIK0Az4hM+dthmYnHV
+v5n2A6pI1YidJDoPUssmihA/kk4rTdiLNMrhv+y1BNDc5REB9xxD+mwn6eFNFhVem/iyLIZDPVV
5HhkHmS5RS5IZFakChFNC1mJ41aFp6IqrYpPxHIkDRRrCzTCDcWPoZs/BG0gzbDH6aCUTyvF1s+6
PHALLdzSOoPtJDcVY95i4EhIFsy98jnRm0sWMhlHCpkeqZGcqgT8ZfyTOPiHZpT1N6UwnCzeVyTG
bQA1U35ObvOilE43NCyOLC2iebxwjJLrJBgEXpmZarNEQ5JABrcTlahzASRy8mEmEGLswbBj5bF0
kkB+wMEAaLMDKxwG6JYTAlGIJg6gR4DFL8aEZDQxPcTdGnKOyGkM51PQRJAWwuwt6pfQL5qFdHv2
PzL1ipeuPKiySpu+5gCzpJ5U75Fyx9QtoNiiz36Onwme1JE8jL/kTjoaFvpcaR5+6SGpRNgQxnb+
NeaT8qpFNE9ToVoXlpNCBxmbCHTK/qS7CRHF21ANDgJxfBWijI21Rs2aAqz68QuzZXqicuTh/lb3
0tSe2jSmKbqEu5Cq8JYa/adWQtoeOzCCAxaTCM6fYfW3ygQDmAWbCIAJ+RsNdgidoo0VQzseiWLI
up9NHlhePU0Hk7B3SCH4HmgROpVhfeuw1MoEY0tjnRAE+ir6TNOCtdcG4aPZpK+lTOdaMl/UdrCA
oc0WTo35uQlqftX+RQoxpkvBgJFfTB8GsT0ySsdOjVTCbBJcQeVrqcqfUTkeiQi253LInNkEb5TG
ywNBLq2dQg0j2VyV/cbiJxOkx6ZLhYuYaMGlWursUiOzFiyDFPb1qnEayI7MUnDA63WSQdNxKWGz
/n5UKAfRmoUY4QXhme43DIvy2S0gQuuOtnK0XNv62mbqeBml0e8MjL9sVGEBL9gbRj1JeCPhi1AR
rU2o9rJPagD9OIgme4oPyP4QOmvZAxK1EDwLFzNRN83omHAeD0Y4apf7BeXIxUnmhZVoafx1XaHP
tb/0ACDE/7iuX8wErXMs++QM2NhQg3O+XvQcjCCDLpwUMkN+hxgll+ULiGD5Qmm2IirHADWx/rPt
IuWSNEZ8HntiOP/jbvfrW119i1n+IojlrhBvZCLYJ+jIY1tuft9XkQMZSxtqiftd/nEDMYYKy5ff
12gyJpN4Lovd/QXuNwTRSJ5qp7hsTiv3ftX9xjgVi4Omz9f7VVpexQ8EobkjQsVHaoUER8+XDjbL
41hPv6a4DnajpJxE0j1JCNTUy/3CRBbtlB2Y/d/X4QMtyA5UcAeJQkKQGWWXI0zjfaql2gX9mPbn
Y1HO084J6MpHHc4I2Af8qHAN7EWrTP/PfyMJAe1YZirkt/X2qNIIcdYnQL8m6gnGkGGpR86dXr1Y
ViqctfgQrv+ArfLXBVurH30SLfsZIhddc/Tm7lRA5/t9vykdUHAu4FHuT2SIpX4I8/iSw+p9qEok
yfcjaiEMx5loqVtZ3p5LVl+PcBfDRzkpr1UQTof73e4XgK1JpTILZOjrQ+/3lUwCQbV6FBEI8Kj7
dTIiDJL+0lPWT5NjiaFF5pNiXRBb4yFS+o8waKzL/XrZyIezTh4m+YIin2O9W9DPuwqKxul+D3aB
FxFxOGUbjr9yjgm0CC39UlelcamKqAZVaZLTOC0G/A5ukLqk3YkVIKT7P+83hKlINkRG9niSdmuq
KWqINl9TIOKZldugHX/fN6prA20QqU2ZjH/MnGEJLUIQPVZAYt1JxVOJfQzZltHB7kcIA2ylruPH
fr1Qu7bbUVMq7GgCtXLvjf+viuC/URFYkoJb9v+tInDjtmvi7+5f5a9/OWXW51//OZ/7z8f/Hc+t
/2GJFuQ41dSVNZ0bgcJfkgLD+EOSDLZoIpHHlqSKv53AivmHZamWhWNNIqjS0Lnpb0mB+Qd6AkXm
Rl0zZMRh/xNNwfryoErmkOHrL+SAqIlAazRZ1RRdWT/5P8O5Z6lIpWiexC05gDalojz8pS0H4vY8
kQ23lBPloiZuYiKXk24YGu12uALohYX/U8ad2dJFjZHghHkCXewyVlsxPnf1u6SyR4gv//ia/wuE
w3/F1xF5l7oE8NRS5VVP8Z/ebanpemUiEt4Kk7jnRKRZlFcX0ZCpHarvs1UdWXBuwiVnt7MVcvHJ
oHleLQ+zOWxrofuSYVEMqrwFGL8Jx5Q9ZnCKSxPFLbUilXAbYG7sWFnCI4g9G8qtRRmUsj6NgjNP
UxfM6UHghAXVVZ5uJlYHH8r9Hmkzempdfq/3gQtudxUsM16u1Ii6xPwlsqhdX6pDw1QpR5PC4HrV
epf1KetK8td3gMLYW59q1Kp9a2LXxN3D6//9pmoVeR7vaX2D9zdcj9DdtA2xR0AeKCfydGE9U4cm
CnCV8pFMFViNLcekevB3zd8QtJ2gI1aFxV0bppvYFM/rfaKcYG7NZxcBtBm3A8W3sOIh611DrkvY
tdWFa3ZnmOk7GQg5QkenxlO6PlqNra2YBx8QdEAp8hxxWbh1hBdNCO2ax1KOtsPZR4jpYkU7rU8n
J4d+IGGBRL71Hmk8Ptbcm6SxlGUWP0cn/pJNtoUp7lb1rLUHtfRaHpEWPAGvcX9fvHgtGd7fH3V9
vVaYbMOS/E6062LYrjepSnT/70TG2lebELVE/fn+AXgelRIKFX1//XrWz76++PoZVCHZ1EXqrX+v
X2Gw/s1tLUsEq3ST9FnkreFqf1VxZ8sNuRFypuIBx12ZwwaFZWaH5Bjo/D2Ul0R+DnQiCCkEiFi+
LALItI6dENZA7tBKk00e4nYW76Ww1Z+KwHbwQOqCjCEjneuDpbGHAcbV8oHS0l+ft01JCsQ1TR34
/hQyf8MAsrEPOuu70mWJ3fafDzVlaInULNMxAYOtMg1Sv+S2en3aTaXyyXi2VAUOGEvdVWTHQeIV
yBt+Z+5K71e3fkhISFI0n0M9w6AoVsJW+UmYm21Bx1F1g90i9ZbqKGMGFsHPfw4TGUp9+jQJwTMN
xY5MoeojJbkzkwDIzMolyLPXsdIT1PEY403ND1vj0M7GqW4kZwmpXaMzNiL51E8x4mzqNhA5/bGD
gY366jkt3uWW+h2WsxqGEvEmszh+FyQd5dEaLxVywghSdMkkoCpDyHEGvGzsHukVO2uFrMd3FafK
mUEs/F+Oxq3o4m7+b+ZQ+DXi/5ejsfq3ijJu/8+//ny+dTb660F/zZym8YfKEUNe+Kq2+z1tWtIf
pOhCnbdE89+mTSgZ3MT1NBsA/IjqP5R4zMM6hGEeov+l3/sfSPE0U/p3dgxTOcwYTRSheGjKXfT3
z4kTLLuaZFIb7dX+paUYsZuDgSSgdkmc91ltWmfIVWhzMezo2mhU1NwcaWYtmp6axj/1qfq11J2w
1aKmdsAlNBT6qI/G1mVuCUkwsxYWctdRHrD2c6XmR1NuRztHEU3q4aGSEu1VdCZT+ga2b1zJuUf1
Opm0+IzlaUQjjlMeZpuMkJlmz+xYk0xyZp11nl4nid0088hivSPUpV37qO8jZMTdOBFJPMhHtqDi
hiAtXxqTN2u2gJCbIfvwjOqvoVG7CUXCmukS2VJEtKVQadoRHPCrOYeEIys7oyhkbwq3YycnGzaF
4fuo74WeNM+5KJqLnBekDCnW0TBg+QbdaBtjFuErVhC6TeN+hM597MRWuXSFSW8LivdCDq6jrXui
MF7DRJPmDeuYapcT624436KvVCqzIkaqXRRrm8VIkMMF9cP9otPlnVlDEU5FNCAz3wa0RW9GJL9N
c0t3BgHaUp4oAgkJDDhqLDxRw0keNF6vbarF16TxUDVUZGgFbmppCTaWrpXEc4f0vYhbolneM3wS
5jEXi4R6cL4147xjGTeSUyR4EJZLXy+nszrRfMroSAN/mC5gpigyjoRFDiXj8iAoTpuo/gJvFbG9
Yu0p0QQxedayCpGkap/zEVyIMBWgTUbg07BJPCLvqFqQqrNfrDPSN7kplJcFcvEmpyW8gcS3TVb6
NypRk18Q2phGjFschWcTWqFbhtWKpHsXA+kAiER9FEYYkJG6+iPp9F4wgg8wHMyPAL6/B7XSkfus
OsQWgvSazjJHJERYxaJkytIsc+VZaE+Ep9qYEoiRIiKym2LIY2u+dDHpxDOtF3w0bY6yK+lGx7Rq
7axtSrjE1ZkEgB9BgNIAVJKjyeROC+bcgJivtnltxlszFpSNEsmRXcg9VLCho3HdioClZNBNMQ0d
ZNWnUJSeDCLEZRIyzyaFY0mR41OaKix3FGkj9wAsOmF8ro0ZOGmNEz9NNSal0vxK2V5SaT3mzAtP
MystN7LycENXVqnl3VBLyY0cqxP+hS81KrGGBaSwCsUwnJmqLhAqLLss4NODv4VcLdIGpn0QuOKE
GEG39gWZf1JLYvLU6zXSd+nbzMPcFVoRqLoWnMCFsxC3GtcQekATxCM4i3qkEUU+XKkSDwZlZdhV
OZ0Z2mvpZul6ptyk8VK4k0cT1xs0ORpQuI+8OUwzJyKplgAbcqQ2yyJ/a036XPad4NHy4tENu/W5
Mt9Iwm75OYPUiVRzZ7LRp2myvJGBSwRMQQdwrsqLiBrRKjD3TGVsOeQhrXG265LOMDAvVvsJ6OEM
hSzOvYAyma7m/O5UEyKdYgGo/5ehJP5qadaeZMtH1OPGWWNidVkBtCiNX4jvX+Wskqjvd1ucGViB
1BLBvzABT5nq9iEUmgclf5zqDNkrFQBNLZwRNTT9bSWnLPzVRD8MVZ+8m04xyBnln4WQw5UBA37p
uuKcTYSNpW39PmO+2WTmAAd5SUsvVqFYBGWEGaEtVC/qk41WRMtFLDLweuO1Xtu6qu7mdUkGJbGT
UIUwrPWkOFBU3RHr85VNaseXl34R77oLqwmgSzf+atAzQBYsv7us6kikDURG3mnfM2q6iqLp9lBT
mV3iwu9BXzpFnlwgAk52EklklwZX7Pm/BrKM7EadNTeWdBzsZXMplsUn0+2SWc8Rogzsw8ubpdKD
qLIAgrq8rTne5pashqp9oVvzQU/s0mZBBxFeCLe6gIQLYIVFcaX/yDHz7Cv6OuCnaPoihrEhOjFV
yQEpDKETE85MzOIiusWw72DJ4Z+y+6b6WdyiMbwgeJ728ryClTVO5In4ohySszHtUNYh6ZlpMUSa
7BLYkjsyrSXfoIFs66byJgfZB5TN2DHC+WcVE+E1zj/mClRFPSjvISgeElzit0mUHqKo13zpvRLZ
s9VNKLstEFTCo8SOmEHgcprevsVlcgj6AB5liOagFuFDKu1yXYrh1xqPG4C0VoLgUZNEFVARXRv5
V7kgoOhGy9xWNDvPVhsaGz1DST8SkVKa73KmJ8fSIHuec93yJrILbSsaz6JF064zHV2OBzhtxQaC
4c/FVCenSJJm0/Fadoc+XyZldIjNT+xkp0HKE8LfpsZlbHkRmvYqj8ysQdLdsOIdqCgLD4ohEBcc
nkONNg4JVCDYBzuJteCA6XA7Fg1UXdkMvIxcrkUgCSDh/KjSfNiBYw3t+Ffcap9qD/EzitWXWu7Y
U5UtYqKB4mdOBKn1nojq0xzW6okUGFYXc4mZLr4y9Jgtz97qdeqOzBtdNh0Ka3mZDeIgLZIl2lk/
W6P5iZr0lay4TaCoN+h80GUJHRnJwFNB/Mfy/KNGYe5W6HdcgTSUTMc92SrSB8uIktiXNyNO+M0a
ZjVQeak7o9XJKbE/8PZAnyuzaxlMHIh8j4BZpl0smbCz1jEczO+LyonhjnAPwxxoebHshGhkLob3
pfMTz2xVQDkbPrDrYju1pctq6aBZCdF6Q3EblWxnwVuh0TNgONfF9zbQnsQUyDy0yW/i+4Jawcuq
FwCDck1F2bU2xzXSwQ2UootuHCvaK4gkHCk6A7IX7S6EaZYBzQUTf+tzptJ7Io7lKFK0AXXFwNMb
TlTnX7IF4lOj9NsUX3KnfYTt6zQEBzmW/MIg/mJNLu/N5wA+TKS9DNmsb3qi7grd8IsudTjQqQoU
9pLmJ6PBQjE2n8tMHHk9XaxMfQIcQkBI+VOuiVas5z2NnD2VRKfXqjdCCRXIzs1BRNRu18KWo9Gr
xCXyB1EZ8K3GaNQK86vof3VR29Pakwk7GwEkhVn5PQX7Of1W+sWPaGW7Umi8t0VwopT+U6c6BfnQ
uMXZA0ZA4dQtA5v3hHJFplk/sHWQniDyjdEQqJpK244a5E06JJc56wwsd8ZHXFQHzAArT7Q7hdSl
N2ZqmQ7fUukYlnyOoKu0LP04YOkxfy0ImhaE1EYTfoVD96InAswl1pVireyLn6oSXiDdsXdtc7bs
8XkiTJ3P1Hgh5ZElgXQstcKuZAQvBc0WhMiL83ehSi/L0h/BG28EEkqG2ZXqTRFA25zG5aC12dVI
SIOWQvGlk2YA9JT57SkXn/u52dWmvmM3PUE3fVvIfFsXp8HWnNYeryFv6XaqvGVNcuLO8iUrgQhl
jYVTpxa/KjsBBCz09xZTdNBiE2EdSW9ZI1h+MEib2lK/Kav7nSp/WGl3SkLhy4jMJ02CxFoQTBBQ
rmoI43YzMr+HitDZtkSZlF5p7xKgqWvPUlNUzpisGNaWjOOEkkjGzz/ozbZQi12TMtCpcTF7Me0q
XWEezKtk3LRkL9hJG/ocMjGyvHWSEbFR94Je7/HaAz+5/6mZYNioTyHyXm/G8Y69937L/d9xTZCf
2Wewk9YH/r5B5rsXnd9X/r7l93WU5L1Awml6f6rf1//j5e9X3t/Yv90nTZODIveFDwukQ5Kwvjoz
bPvXn4z77V/v835TDandVMaIxXqw18r+SuOm8u5PfL+QLNS5v/95/0svsVL9vq5HFLbH+kIs2kzz
0/yE88Br3O9F5vA/7/rndepeZJ3KNhnRcLviy5BwrFgXahusGCOXMEQMUfcr7/e5X2ho1vYTqGWn
1Z/JgAydf3v8738OKS7XvjMisCwr5uf3LVKppz4ZNoe7y4gUvpyfdGKVjNrKvV9nDBNaoKzDNTuh
oW/n9nFS0hpb60qWoGkP4OL+Z4/THVYzWgG/HqMjCSbqA7PVop3YTyTJC65SHWWwHWyYqfcEJEw/
xkflWtrDuXTq0RkOrFwoYb3kPnDx6m15Y0Uqk8L2XdhsHRktXBxuzxIOdzW/mkdd8BN9j9iUk8eO
b8nZeiBXbXnrT1NlPGbP5mUVv30rCUEzXjMfJdbDDpmAoj0Qwoyw5sb5y14FLZNcOvlH0znxgSa7
YGzjz5GBJ9+Iua/7sP87eJOkPX8XmgOvj9RIGNrl8DEFDv7/iKnFVb7aU0AardP6yhtDiV2MHooO
8Jl28Fo9pwdCf6WIYqcLPHBtUV1XdiNT2ilDC+dJz6oKRsEnw8FVN4DOH/LQuWRn87IwWgB/9Lve
E/FsE2K/ic64jZ7CziufBNRmGR1nWzsWEayjJdrJ8vtS2BNcFmpfk3DiUkKQK9jtbUBupPceYuRw
mHbse/R97Od+Rsa5sCUkjC0rwbmdXcDUZhxdY6qFrSIrbK33MlqblFndUZ+DgYvpKRFfhM9LW6K2
cxf4ho5yyK75BwN0diG7d1s62bW41o+RI9iaBxGSrVm4pR7KItc27PzT8t4N6zwjUQ2dYBZsIdhn
HoIRS993ohPj2SUPMWIJCpTeiF3SGZNP1S62zWZ+V8/V5puNaXi0Tt3ozu+F6QgfGOqOOIi1xzeA
72d4KMeusac9oZTsXRSX7SEZ6c6FBmezNd0LgmquBvO3XpaJKzjqJfhp7gYb4+8WZ8izuaNL7OuX
+ATY+2fxxX9pjt6aN32XfcUvUu0HP4Xe697oi3CoBpdwA+vSZvnFF6BsLWTKH8CEgz1mbt29iZfi
jUTfC7NiSRN5R56cXbIZdeOP4Me39WJezIs4bLTUyYEX7oJwT2E5hXCnXSgiwR2DEID130avbhtU
kzflS31LPzrB8dBvK+5H+XAOn941G70fQY8HQ7KlM4rEjPQ8bUtYCOJHJO2qTCC8KzmTQ/KMLz3N
6EFfgqP2cFOenqBjCs6N1ObmC18MNufkHG+AwxuUfl+eEfhprnSAgc+WlhPvcYr87EejuDnnUgGB
wWlHx9qsYpdauIWPxXnedMfqXNb2sk1f1ijRQ8yI4y+HeOKbKk+ZOx2E2NuVLx3FpA9pcf++loKG
FwI6I7+cWspTX3IGeLWSuAQy2wSKLG79wvMm59qvb9D+OJadjhQLB+7+5FSv7ZEdimy9IihEoWMD
1fjmYPs+JcfJa9wBaoAdP/Sn5txdO/h8RAaap0nlGH+Nt9MO2aV3Q9O4rRUs6W7cucbmzyPlljq+
5WTsUYkfdJu379RvtoJjPlPzYf7GSN8mvBUCUFH0QyE7gTKle2BTfqdqt57O/JgcZQchccL9+mW2
tx0mcnt8STcp+sTiXJEiGO4Mahz7MD8QqvUt5PbkpLvlsQJLse1p6hPTVu/ih+iCZhHpZ3nCbfFB
kQRSwRtSQTvz0o94k+6xt8d79jnlIwsmvrnSB8U45I/eWNvGF5KYdCOell0UHUg59oBP5w8fZXWR
H/tfBfHj87kRPEAJsBsQ1+abBlHIQ0lM/Wf7ED8h1O85e92x+ZB/pjQIpVdWupSy6mET+9QnF1eq
SDKXvUr3p+UooLJUP4efWusW3anuPASNlv2xuIB7zF+xeE4U+0uyQ8KsVBdPSu2lL2hG3+rehUnh
CgOc3GKHQotKVGdH54jipsM5kd+Q4AsouB3laySyebfIm56UHdNGmmoThLu4pc+3sgn3GkfTS/Te
P44++Aa+neVQO6WTqnbzZbromNgbyQXsRQ8VP8/PkR7NR3X4UZ4kfiLCKt/TAdGYDzuVmtees5AM
hckmzJFzJN6IxZOybX00Qy5OJtU8dvJGeEJ7PEpeFMEKsLl/7i/lZuKnH290OuxknTGuyheTJVMg
eVSHzA0ZHMZwV36gukwJBtvwHZCn+ohmIvOmr5mVquhOlUv5hwHaWX97SjV0X/ZEfG8l8Pw/FZfN
0qKfIm/YquuxV7WO0L8SLBesPzuBu3YiP1G4zJ4/6FaVn+FjdkXIdX7iLYq35soHXj/0iaFnCnYw
fznfdolpB7vWG9EmPBAya//5/3DcLV+hLR3CjdcClXBjw15c6qwPrpE5wWNxKV/KF9pAkboNRlTb
CCRtZG5oGnBPZt8iaZ7mbaGzx2LXTzzeQbr4FmI9YtRJt5qZkhAQJoIvE/vzkt+YGRhG3npAJqSg
0yVFo3/mOGd6C/ZI0ze0dbccVslP85feeprMVpM5igx5u+VcqX0mKI+ZlA9IQvej9FV4Ld2wjfQl
3/K9wXCOb9wgXZlWH/U5pL3JtbO8haDi/Y7uWOF54Pg0fM+ZvQdd7+adnTgBenvjIQk3Hcr44HHZ
xTet1wk4XRVAD+Q2o2l7jZ6tjsHSXx7SZzbeX92b+MKJeotc+pXhXjnUH4lLZOiZFQq1QXIktC/j
MC6gfWwvPPSf+r7acRq8h5/Bh3BQdvUh9ASXAoDpDB5TLKbxS92yH7ezi/wZHmIWOlRAnMDY3Acm
l8HJnQyviZzs9dLZxHPx9ch2Yw0P/Djti4nNwcb1vVl/RIUpg86e+7wepgQaUzWyq4OpYFghXN1u
yc2yu3lHzjxLNMY6smm81jeJgAM6cqkOOIUcNg2CRLGC5dBSftCJY8HDJeDQOb+oQ3ZQmb+E1Ekz
Vw/IEodc7Un51uivhglA9hpR+o2JyBHFHWglUccjpR6S2JOe6AY6N9/UHWF7cEWf7OGjAAgcLwYW
gE1n2ZIHw6NVPNJc+4/mHHmJdam2xsYPPKpZbuAR9eJwlD8pbtzY5Ybs2nMwnsP6K6N/+V0Lz02G
Tumnwm5SVqyTcKhAE2P1EeLWNcKL1FdwO/ON8Jos5YPucCyDofsEKAmtf/LJZzI+M5ODo99VLhAl
GrfPQMs2KHvXEBx2bs5kXClxasGx0GxSNwVfKL7l5wZApk5gtifXBC3rMrXvU7C1hg/VpZIQcaQw
7Ehboh7PiUuyk/LF2MZ8wkJaMsAcgWZedw12kj+iNG8sj+VK/ZIy/a7x8DsWqpx4Z0aeyB5hd91q
p34ho0ByiCdkUcISlAV1NTB4PLWqqz3V+pF6fKHtZ4UV5OZ7OQwB7Rj0ubSKXUnzhxZn32aRXxRO
baarjc455nbFI5njrdNcl2pLRuJNvQlwxxz9NvqKyTLiR3XmPDfe0k23E1FM7KiYwBMnn5KiP9UV
O3+SCGQdnajbUCRuVkKqnzZUoO2JEnRI4B1jBbQEj2wvGirJaOPiuvYo6VhsjwdcjjKVoHKTFDuZ
s1We9pN6pqSyZKcGQf9TkDyERJCd0g/jHW6oqT5MqBAoAf8UiE28fx+MfRlTCjIR3rPPnFCVO77t
7Cyw8Ti0ya66snSh/CiOhP7ZtP8qYsfX33LD6Q/oPd1DxOB8nqGX8llq+1kdt1p4xLciO/pp3ovw
6iA+Hcv0Mh2Q/0brL9bV+zw7ROJNUEEgbfLC/YhFh/x4kWURqXs++TQEXDE/v6/KgIfmMr9gMgDC
I5ZPQ72pU78nR6l3xZc23tJu73kHOou0naKflPY6C6/B9IPMshJEBWsGrEUfCCVYEb51VJhZgkfo
EBz5aTlPYKs8w/KyesMCY/bD/swCdTnkfskxr50pNBr7nllAZImRuFgz6lOwfnscSuVLdhXSZ5o6
+7m2zXGngWl1ovGSedg8SixebMJ6l42ZtB2qbZM/6tEeOJ0SPGcJlmq2cA7JGjTd7BI5no3Wv0Nw
VH41lmKL2QHYcKZceunMcob5sQPd2zrjzbyNk9tSkm3cZPYsw69ViPOUpMrnKKS1JXiV5tQIMCr8
lXZ/pkkbDn5iMLaReWeTDFqkuEu3Rn7AUJgn7tT/Yp8wMs5eqYWoWBqB95IVhDFWc0aN4rdbJK5Y
+ViSAmszC8eiZSW/ISKzCP3zevhtrTPcIwyotGPS3NW+q+gp2UH1knCU7KvkOM9AhVwMQLrm0unB
M1ljMzxSji4s9q3HFOJA0BIxjMMyDd2eDYlQrxnkDmtE/pdkjx3NzBd+gOWL1WCMwWWfpszLdXrJ
U38mjCGil0y75BAxDqqfpnFpRK8WIQCSROVU6tf4oVLb+qowBrCXuTErYTW5oZBWyv/L3nntNq+t
6/lWcgNcYC+nEquKZVnuJ4Qre++8+jz02snMDhBg7/MAE/90kSVycJSvvMVZBl+8B2VE8+ukRpzl
BLEz/H7k4X/YbHAzpxI8KS7HNK1jqEtq4i/Ey8KTBk3LjS1fRwrqpZWcIv4OwRT9cCTN+xRvx/mR
i2bPgQal4FtJLYSjiICJvW7Nr7Ngj48cD5xPu/7CujEPCi1s9yLx6yBuqIe7xB39rfCpX+3x5ruL
PrKP/vSOt+ruvf5W/PnlCzyY/gZNpf+uVXbwnURSmnwkbEzLmYfwYhDTMEWfKQt0O8D/94mfnIsr
UHuBGjuVWdK7D+EGMnO+4fprfSj2eJmhJXwRdkEE4RgzTo+1Wws2eonNkxm0n+MLeykIqGvC3JOY
xHPrdSOpEd0kushEqfxbXopzduCGdv1NQ/9013kbjIztm6r7ZyrgnEuncp8dygsw2Olh/h5aEFcU
2vFHF/1E32kUI5jVjVN07yBAhRq1SrT4qXuYDjDokJkJSO6J/uH2HcwuFefuU0Y/9x7e6XTeDpL5
xtrik8jcveaJbay64py8kzOur8HmjT3rVN5YvKzI3KVXTr2APX1mDwLaTYnAR3eOJnggneJ0m2XL
T+LU3wXnv030YYR2Aep1S2T3za/4JF1Z7nxKQdJw3yOp9Y23R/GTXIurcaw8xH+anX7+u55ovKRf
orOeIKBtaTNBfl37+SUcLmX6thqHTna5qWiHwWRR2GZ6V1FCICzeGqbDk0JAZb2kr+TkhouBh+bL
PxSYhM/MCYsvo7aHq+wQ6bBBltgt2DyHcr5navUXMlXphfBS3/dvsGiAwynuRQx44obXXqiV4CVB
5SlxS6gsRLQMTkJDai99UThKYNyJDsVqOvo5ynmEn6QWFbQxcZe8628drGMafOx/wi47EzRp1uOP
AVHFkZ/mySVpHxUH+Jz5Vnn4cHlGFZBmoL2mZJdWvyTFL2CrFz4cuyRIqwLHMbwe6IqAyUYbZxXx
UQAWuFUPVu3U30ewWx6muzx25QCuyI5oVlXuq9AX33RqH/q9yfr6YQIFocc9ABVM9mxZYOTWYLSz
j/bUAg59hD4ufIUQ/5V9AXBhdCLXuh9p4qh7nM12jR2d9NJ9ab40bzpNj/ExfGmfJg5Mks5ph0Bi
ZO7i6z7q97fWeKlEW6r2H7iwQuvh1Clce0OJE0LYJdJMNoc9jLDsI/wdb5V1qphetU+ZK0tuE2w6
jO2ZEfpjYtlGT9X+VI+v0wfnGR/zXngasVD/9lL/FqgSaNSbyNlU4bfuaKrus/f89lhhmHHqrkQj
wzsKjKgByPKxp/BaIJ3ng7igzNgTx1Id6H6WbhdD395Nmo1Ro/ijHD3rgdj8WDhkmPRF7YEapvwm
v6UuDxK+SHS3TMEgoxB4zOjoriegIrJLMsHxXN6IBYp3efEeDbphzNRmTwWEAgaVHvbpHbT02N2K
HT9p60Hitrvzknn8VJSPAnNoDgQaGhCNN6KNk566rGNyF8ZTHTqTer/5Fb5Q860N0DC7mTjU7I7F
s9lf5vaBp34WaQAPx2zkVi9WSySQf1YcBA01uBTSSc2rDSQKXqnQlfpBNE5h6WrrJ/9RkbGA4Gz/
u8M0t1C03VQ/WcZ17mBpE4fqyf24U/y68h+hsZrxd17Yo3DkM1C4Grzwt7ww67+ojVhodvvdGJiG
04Y2G9qJHH+rj8Az9kM30dlYsSaq/O7BCI8YmAF2DJVd+EadjhC+pOZBxEu2RMESe4twHzDQfbxr
nrA2xW+gf+lf+N9WcfO1F+uhKR+gyx9Dba+/DYJP4nXHvO8JVrxR2pO9vYxsP2vtEIaxa1zINMzy
Q5zGHUeVWXID9pyDW7X5GMrXZG0s5phdnfA3cVs/ddMaBKNtTc+82SfJZbbfWFbDJSJfp6ArHzWc
/cg2d/OLcMcxVNlsqlA9dRo/BFG1I0d+QdXGk7M7jC3a0Z39bUDeuaJuYiOlEQZmc8uiORFBhyXU
MEw471xKcWa7vZGr17eCrEZP7+ZPRmt8IdZiW4u37SreZh+bHnFp+DY8xV+kLsTF1HLZIBOXbcnw
weSSWBx/8toO3xL1RogJ+DKhJ9TRf/xkd5tfC8kbeY2OqdMRC6juDMAyvVHUYGlBlNvlUG3Oy0I1
BvucIH6RkBP5RK1A2Cs1pRm0BzIvILWHcQRWxBMR+XgRIQaThR0zaKrpo0ibMnOE5NKZjnDHIMMX
S6kVwvuih3OennBIOiAfRlztssiUz/4GluxEwaOhWkMAar4R3efUhfGfFsGUbjUYiZoVMYLOM3jG
UxfYK+cAMBbFl9LLAGpqh5X3b265RFQIoVNyVw/T5GghNRjCEpAR+CeOVJV+Ju0FFSCQVihbBK/C
jZooW4aH6zQlJS6LB6Ti6vYTUc75VTkUm8WjI1Gte8KqKfUYUYApGSlSdiBJCt+W6ay8lJfM4Wx7
Y9jE9CUkziL/NqnQZDblLkH8nHfmW/KeRQFbA1dTPM2fvBPbikbCjg7SSph6yUFPPcKSw4arcs3q
pHyqG91nP7zHtwkvmW0GZs8hKpjc/TnNLobm8WZ5d2PXkhkZcoub4o+34plOsracmv30HDMJeX0N
u49J/QlL3brNRxYyxWqQYHfmmQlOpQnvVaeqqSg6DAh7V0GIhcC0vt/SEbAbk2OZu9SipeSJ2bPW
vhSLR6uNZij5a/bIaynsNAQXmYOBOc+dpzGCSZ+cmZLQZnsMFus+JuJrHP5uGmwCdL/i1QPUcJs/
4K2sMogojmovdGfMoLTeKuG3Bx2zhFsZLjlQa5/199Jy9civ1YDIuVOOhfYisPVzzQL00BZ2q5+3
3iwu2+RJtsyDLZvUGvALEAlmZUnv1+E5qGC5L+tI2uagxixwEjBVbgQmarRXKFZUPlfPtfLOfKFI
zGfq6TzdhgJps40N99srT3wgOxnjUbOlzI/8tmj3nWaXskM1ka9Juaoncd6r0mOq5Xt19GmsVyzv
+LuevxnUYXrjz/mcLV2xGeie9LzcKUeGlTvivmrCnZEnYgsKEsiERLjq9Fs5bgVes/VzjPGes5AR
Z7xUwWeMUtFGOp4wCF6tZhsmkAaKPeTFNU+REuU7s5P31Ocr514o+JX4yl3nFBub7JmyP99w+VTW
+y0c0fgVaj9ndkpOPlJqqebA3W6TFKXaZgnPjHslG4TURuTIQ+WcZ1RlLpqChoQIhMv48S7cAE+9
H3Enc5hb6NVYoc3Vc408InYFplKoscNdhe6GAIHXvFtA4930K3bBJ4yVLwq/KmX7sxn5EjU0kO+Z
R6lywKaFSWs6uvTKXOFbSq6ytr33vz+ZT7D6gEtQSatBuu24M+Yk6Umt4KTgsFdzodzrAiKoJxn2
5jpg+Pl4Dv7ytsC6FLdboDO+PdBozx9x7+jD8xi5HSa94nBVLCJ+w0t4HJM3x7SGt9vmbuUZEaM9
dHGGjiHgGhMNT297rW3ejjvnj7heJsH2kOB4g5sH2YbUwQ7dXZJGaKQzshZ4RCPOQ/+Os4coiULL
3hzs5Ty988HjjS6BQMbk8rncDv+t3Y031CnzaHc8HurCGVmzqt4M7cKq0NSAJV8ox16D375QkMY1
w+Fmwb/xEHmzbWEgMsJi0OyhoVn3aBw3spDp8mBZIHwGL+Sxc4fcprrjjka8aa6R7AvsDSuszmsD
THLrHwADJfq1x20p7yXLL+r9Gro4HxAVSo86DgYlBUaKCTfmPB8egnoWgHI6i3Gf9vtctGH1cT8T
U4l40Ed0msfAa611K6CEAFMoP8vblNqgr1TcCXeYq8A6n6YfrfXAjTLKXAWv4zFImA1ou5WSgrFr
jXMMYlJ54g9i8TRZJ/p1zA8e5Tzuw8JrYPzQBjRxoCPgPqQCS50moHWEtSuhEPA3wbns9URjg2WR
1ft+ODLJ+vvhgQZphAssazHd9485EM+ZMXbihrAFlI5Hi82kmO1Gpa3EH2LpcXWsY5jpRI7z4Hap
I1p75Jj2Rhk8rBYmAr41XMf+DTVzq6t2VR4U6hlImyi7JppW8rnn7bGPLr1KDGiNY7YGYiyTnEhz
Re2FZ8xljuEja8/obnzL7W4IrnoPhoO4PJR8Y8QowZbQQOhoc20DG+GfsmN/IHkC4bjWwd/w7wqH
Ck6pwKPZm82TOgf/HmH2UqH3wVQyPllpkwtnLfIfjvk8IwVOLQQ3b4dHwlpkfLTOY8GVW9dp396r
z9TwGI1udaoMg3M8CcCs3QzZlgWHASs71AhcHh0DRddaiR2wOjmATwaWHYjvN/UcEqnSQb6CUefv
s/LAmG4i6nCZ/hYkRlD1zqUm98398VyZliF9O3WrT2KoYX0215B7InFiMiYYOwIX3i6J+98AQTBB
AbLqDi4Om2nylpuCj0zUQ1s8reuRj98mwUgpc49QkznjYgjixFOpcpKV7ehcyKUzWwgDUFLbDSOU
eqvZe+yee4QVCxks0EOiv7IYrWP8BUq1eNjmq7DnnUczWHQ3Ld/JHphkJLjkwCpZWzU9Zha6LCcR
z/lGeEFKnifHsjNVVx+3kVYYAVTBOCCvnJmEFkoHFM6umWNlkGhe14CocLYBh1JFR8raa88xuQN7
OfAuOoygp+yFRbEcR+UKpL95pM4GksMyj5JQAo2iQnQ18tBjGWzrR903KE7Idg387r4dDtWA/orN
o26Qgm9IKmzIUCzJ6S58ZkRF+QyyK6VyL9usAKwxMVW0Oh/KNW5trfm5zWvlyrOk0CrSEKXtibVh
T6Ee0IuQQ7ZHkdgFcEkllx2opEwKnKuwtnFbFvPAPizLFrs/KX5zZ4Dvx8/X2of0yEdfU72ix5jK
YXuu1APTkLsYI48EWiBQZ4G2TkpS8k6626SBFd/1EQBwNxJZPE6f4mzks9JAZJppUE0fwheIFbYx
9QcXBcufzYeicjrGlPDGejXaa41KirXfZtIQgCxX6J8SpKCAaXcMz3pUojs6e1FzHOPjUtraiHvc
49b1opQQO3FCjLDPW5wEKaQ/sJly0LAWM2w4PigjWLRpvLrxmZg8CqYsiH9KUiXCe3esQOiOTHp+
zBIpoycOI7NCWXlr4k0IeSEtQ2JDzBEH3VX45HszDnirKH7UuYU64Klxkpcip/1ByB5yembLdhe8
sqr327e6DVuvBRgZH2PA1pvcGnZ++23dC2A/36iI8PFGZ7PyeOeNAYbQH8fpvpKZjTT9l20D2c7s
nEpawE4CQHlN7LJ0mTaDdmVZAk4Pu2cURXju9XiQeavV6ROn67+Y8PRAQuXK0u0TNjubCRWnDzM3
BNiBVSF09trYuuih7wy3ZLeOPDAwMMNR0fxo8oXFhZgXYy2J/waNmNypx6O6+hRyGG6hvKKtoLOx
/G1GLNb6Pn9jzrCkuDJ2ohWRNq7gbztnM2Ln4BFBBxTzgIfGzlMAWtHhl9JeAqhldx8AQtigOO8E
LeDlgzeRNxMv5/sCzFqBCP2FbWxIzq0JzpjYHP2UPWEDH8ancvZRLONbxpDgjNUizuSo93RwNIuy
/dZk4LHyV0UEMQfM+NlCknWj5KTzhOLdswCWTPvc4j3eihAk89hCNusCYbPUQt4Ff1BmfzTtxSFg
zVBPy5WPBzABtGSIxLh744tN/p7aKMk6+ep2fG/Ke9wfJpN7KPXIqHWg/gKQFhSTOZxbKkwhEXm7
7wXJdM15cxzsVLXcWSKbh2Yh/hs16GcrzaYh/ve90JZ0i0ZNx4KhZINtmrU7YLEigxKGHTjr091q
5ilMod44aCrFJiUdEZ8FyYlqbOLVunpN6lk5SEOlHKxGAkaWAqIq1SKAsPae9tAoin7ZhKaZU2KT
BeIU0+gWILUkels6QptN+KEYWI4MYVTsJhmjiHJSUJET2cRni8JZq0vTYWmzS53ogiutPJFuUp8m
fcr3UdgZECvw79j3quKM8WOjmiRSmxPMn1yvsWqopkQfU8ghUyuczih/eoiApMQ1UWRiIAhoGvKt
lTuZId1mU6ncf4SGQ11f3DAzL38/ajOlIMgRb39vXRTZ4s9UbsqNFlTKiFoVnY5LTpMwZMOIQhMw
0ex//yP/GRf+ff9noTfINZ7CmxXZP/aM//bRUzpP0yqOkmlpCDfEh39ekOrpl7nocDpLdNj//mnH
BR32f77/+2qEvY4BTxEsm9sNdg+gGP++zP+cmISqTlHMWI/CJpIvZO2C+gJ2GKVhsEYS8P52H6rA
zbarNwUQoS0iXNg2bV/+/fDff7j9NchOfvPPD+ssDMaWHKzvqPW0BkjIv0/++yf98+j5u5y/L/9+
iDzmi4VdjjMrsJWiQmzIKznpcPD4j3+m7dv/62d/v/37mTzEvpLqiacY06kwcsktx6gB6tLUDr73
Np4smIpmzXMryt0ubWLD7ulvyFE32eKoaViigTK3TgMy+I6WG5XXCfXTRGVmBSymmVt5O6UyUM6/
XY6oWCiEnwi/QhAe8ZkMrd6ZGo3GyAqmLaWElhojAIKxjC6lAFBGQX1OQtTEseJuM7YxU0LyDmaT
AY6/wcgnWwYTG+npvu45kEdR2w9ljpMyEnEIOt6188YmNNUMsxpz9a3Z/Cy6W6tRENRaqXwUaYUk
pOtiUkxuZDaph9QtjRCKJKgAXRdZum9EJIoVFeBrM4XowxGeLGAOPa3VK5xqBp2UgPpctbhKnEOX
VjnSqnF4wDV2V1O1MjPEAxA3CbQRC0pJoQnX4qg6D3QNTXItS4N4nk/UoWrVsSD3OcXMSEeLi/V6
b7fYrNitsckDtmTkzfc8CBzQEWEQDt1OVNNMx7WYbj2HENxDY09XIballKxQoCuz5nXnNmbBoI6m
PY3URy1RcesJREghkWEUVfJciX0Anj7RJxq0KflzZRhJIK1gkFCFTEwKhIighbSJhvexYtDaZlKp
vD4rFrlDORNtIm5BJDXbYwGjbX6HHzgAzRxB/Cu7WIlfmyXEAWvA4scYKtXLq/QTYTFXkzLNnxU0
dOuc4DEuacAMFKv0kH7USm1HTNYJTFuKlmQ1lOeikW/ylnVBhQhMSohAvWDQGiCPrMtsTayaUTA8
MZ7eqoErFvDvtjvBPA39rN2JnF3GEB/KOVoJ7AF71nH2ZvREo6L2aaWWdooGDrhCg2iKAs2LpJMZ
gmMeAkFejkM8op6E0drRUkaIEjDiR0Or7FzawnupChGLKPMzdLCpwvGoa0flXMr1dZ0GEFI0eqGg
rEfJ0F4bWSEsHgVcahMsHScTbVeEXaLoOpWXDhmQF+TwxlVzLBz5jsVcBil+ksFQa6hA1NVRE9qz
YWgYVDX9ux5pkjtNDVgVFu++EYzrICWce8mS2HlkJtskIs9JjJFqjvFdIsSKuCDctlRVvxuBcC4q
FBeJpQ4UXVnuN5tERy26MhgS8RgbkhZMIGnTdSlAKk2Q99LhLUvQGC3WPnNTifN3Ub+NyJj8qYXY
B+3jThlRHVTwG0FvnegfcUYkO6BzZNMZcn3kLY/YlLijKlmntm5O8Gn6I7yVYx5KqOh1EGhqCmds
ovQaACT1Gv6HUuoh947MJsyjQmoO4vrQ65Bnu66VDyXgCGh+gYktqDfKC0lSneJQlOvdAYYUOhqh
9i0WVeEVle6FEs4oSts9TW35Puk5lLZB8lYlv9tmOkxdC5c2IZdPRrzgGF8nCDsg1xZDeZugqDRS
583E36rlC4rkT0kNpVmHalNaYD1arIaOKeeI1Y8JUtiQvSey4g20CAzEaGDANpoRCAPxFjpSoitH
xqGoRw4WI1zsbIibPaThQBKFNZiUcrmqceyntXZkihSfeSifzRLwel/NT1JBHjdAc9MnOmtTR9kw
bt/UbvZVsxeOawJMQ9gIkshdRa5idk+LmM+BIiqnhkdDyRH0dxRb+2VQfrSJ/AbG1URNgKhIkpa7
mf7uFKUkQom2XjRVeWktRL4t7A2CNlGICSsKUe3SkxNCwtLrDLxZO85BJengBmO6yIILEVaxKwWa
jtjotwX+6wFZwMnD7DzeL3KJuTOBjJ5XpyGpFUSL0sdQshqXzTgL5PRJjyrxrg/rE154ynGT/dSz
RH7sl5GmDlCsrhWk42S8o832PS9D4uOf9rvESMHKSvyEyh+U06Ay34VkHU9WXZ3DZsm9FNIx7AHx
I98gEmJIP8us25NY18kJuZvnUh/J8+hkbMYAEip+bm2OkytkRuxIRf3MLN3XjVCf9aInPR8n4mZL
Q4W8E+gCRtpNFZAXXTUdN4D6J53DU9rJCnDaAh3KmrCzmpL+hEg6cADaLo1KG8jMJP04hONjj6Vu
EMHQofGwlUjgDkeoqZ6TrHFVo/jtDAl+gPQVQlKHBDphbKkkmaPp8ktfRJseuTZ701jrbmGMQaPh
4zapsu6ipb3PjVZ1CzF/lkYFjEa3XAUjoimmoMhXmIhkVwh6x7LVn+QZpfGGrWVQR9mdRHk4yXVx
P03rG6K8l7boqBFks+Kv4nhSkzry+iQeqUFPN5Wq4SU19gxe5QlygbhuHxm2oWslpc4FiIugwIyW
w0CekcSrJKE99BqEpE6nqND0cv4I/ecyLfMJL8s7IdUtx1gLWBAE9E3dIEoMWRKrOiooqVB+l2nl
5KnmEL+rH6EI95nJ/lCqEqVywwwSInS/iIB16PFwEhbrQYKGHJWtRcsE+WC1RhysS/167J4szMkA
KFBVlHSSLRQtv5KVaLMyB6AyOnWqVo4CXaSkmaGFGqCAuqB9P5Mc4o1C+zYGaVr11ObMhjUjSrgm
GBUo83Q8w3qcs/IX4v5uYCw+6vW1aUfMoDEJJbvh/nUYL+tqJeclvpgaSmTstos6A2ZdyAbk47Km
x75p51OLvBG44e9I0wnMo7Z/joWHSQOPnll4p4Xp+J0saniz6CyJFQrnKsIXZ6Sdv6LOCD0hULTa
R2hHhwg4UwZYq6BBCnmHQ8Uxbgv1qmXdl9SPXotmMKUUiuCtub4mIUCMBpZwvSws43fMphDWXntH
k0bazRIqRcKa3UnzeVGS+DTUtFDNVHEnyaJBaJDkkIb3FRouaxYjt12hry3FxlubWMEkD28cOA+6
KWe7alOUqL2JderUYaidaivHnnDtYZtvNSa0YWcrqQIcWo9LPnOTMgRfjQI9Gt20B5E/Fia9cdrm
pGF6dTGSoTkjTEBZfyFgoUJgxmPnSHN9USQU6TOL1usMESeLUTWf0hWhdDn7NKswPbXhADooRfNU
1yi5zhoKD5NY+ROK7LJNjoRBwix0rrFIL4qeXdZh0s9S3j5DW+ecNEFvphDSZZktZ14o7i2ldZ/p
PEqEIkA1ycoOrQP6nCJOfLp0pWLWI31HQtEUmx/euVS7lAp4T61OrzUnj7oDKuzNcwds0a3pr6Pu
8KDrLeULteaR5QR0o0iXvpFKSsOtWkLeq259iu11p0G4g9EVJIMsBwiM3XeNmPjDJp5N8E3lzOhG
1KgxLuqgYQMH5tvCRPY1z7R3tFxTO1bb4wTJmKKl9N6qzaWoFDRt1xU7YRaPni0OySODq+nqhskl
JBUKt9TnxVX7VoOPTRghsDPlQ2tPSA8SXKrvFbGvoxQiss3ISs3iVAAJaeNj0viGxSKt5YhtDCO8
LKRdi0KpFIRjYe6VCgdnnW2ynGBaKCZc2bB7VMTcPDcjld1Krvwq2WgIAD5LCUn8OVzvRHGUfBlx
CJ98WpnWLSoAup5FoovkOnBGAGEk1Acpa7PrkFipFw801zGzaP2qMhLw84tyEsPMk4pRp2qGQhPG
uYE+QT8yjYGkDzWEQ56PMedVRk0KeW9c6hXCEw9rtgXq9xI9mxqC7GuGe25aSa/Ra25AwU8J6m3d
WLNTZ1FOaaaSM08Ww7vFyDa+AO2TUMufxM12Vlcl6b42IcOqhDZ4MBerM3cmTHkFLQjViFxggKlX
hyuOXwi9wmP8aRYjOeBOgFDp3L0Peh2sQtlRcsC8Yq2kQ9iC3LbQHD60lNHKiJsVzejSKzzcDuHY
ZlMl0zV8MSZTBEaGG4MtpKLmVmX3KgiIjisySo9pnbZBuwBHJ4ug5JSA+u/X/rDCf+n6O0Eeo7Mp
phdZnYRH0l2Fs/Nrbbtmr3bHUU+o2Jj0GgfhAdHpICxJFIyBrqYYcnznPV300rgjGbLLTPmashhz
cgwrNklmZK+jFfxW/zqG8zNlB430yWSX05BXNtoGAgU6cOGgTDQk8iAjuT8Ydcve0sSHjk6/0Iqh
lyHDCCeSxwml2RNWTD/7SduyUBEF4k4BOBnRMxwIncscZKikwD6R0GI1il65V6cxGCmPjFGYnONF
ANpuNc0d85PtNFVWnCVE9k6zJ9zWhW8ZZsHRlJLXOeFYFWNWI7OFBU0IC31oxhJAQtgM2GsnsY0u
OgKedaSavKB9q5RJcdAdfRcnraWpmLBE65pOzvoqJeJTnNIqXEfa8qY1hcD/afWHy7LSoG7e46SR
HGWOaFKCNcc4BQxeQ/cjjkfSriK7mxPlJhjT6In4dNP3wNr4E0XhFYuPGqiGoBcED9gqtPEVteTn
dcVTdLYoAA9VcVd23dMal76QR9Et1166cfyaUwsQbUwqWVPmsLnceidTu5U78dDNBewQECRShZ+F
aB5GMzvH7UmRxPd2RZKhUKyjgdrAztJ0E+zt+NBZxXjNxOlHmaCRmBqskDGxECE3suymJfmrPj3X
GCt8r+qtTLJrMbdNMJQrbSAcbGk60wnqLMqtmXqeOZAcqlG/Y2ONfm/Ry0O3ZuSkXy0PBSWMkyQQ
jei3fAgrnQVJ35Tb4Z4JYPgcKXthw9rU2EKQkiX7ez0mX0mVf9cGLisRehytFA6nEizlyKlqrOa3
1YmSo2/SIEm/Pn8MpjTfiYPgWAWDhG5F5TVKCA7AafNEvpfa0TcyBLbLqXdLdvA9xmGncYyUQI4U
Av74vBbVSC3BoHVRr/6MusZ+XhZoBwPCEYke4ItNzWUjJk4tRYylx9WjHRo7nlaCKXTV4fjSumhY
u3GjvpaW9aMUQuWmQ/dZ6jxxOQkR9l51PLYkKtIpsnoCUZFBblebUGkQxGNRlA0UfQDjs4oSiAVv
i6fO8lFju5sNsB4ZJpLzGMts2FAFhGwJ70ar/k5oU/Z98YurTgRCHg4qHrwCO01oiR9CAZxIitbF
wTqHLjDNOAF9catrP0sJFlSI2W7XVEGrVmyvKqlcOMYvQ9e9zuO6XnLt3ipgGmcDwvZofpRgFxFV
EgQi5o5aOsrXPMfu2mdt7MZTN/x/sdT/ktCbTN6BNNr/Wy31/qcsuyUfP8r/rJL6H3/4v2RS1X/p
lqyr6KSS9Zia9Y/zqin+S5MsSeLXsm5pivSP8yp6b/wI41VRxoMKxRzrH5lU61+UL2TdkJBus3TV
VP87MqmSLCId95+EUnGEVRGjk0RZNSRJ5/3+x/+p94aNZLcWtUh5O69vUzptR1B6Uxe4DEi6151O
r12QLmUuwt0RgeeZssqxi7BDV+aabzVG/oCiTdEBVV5ZK5619q2DilyExQCaoMZG39bzcUZwprsi
DYNui9DX9hwjGWPG6j4+EYuAgAmLYlcQsyIZCbVRmR/mCW81S3rBUCfFepjju1JhKuh5FrumIiAD
H/eHTY8YifHqM21H8vuM8p/WAa6YrNhHDUx31JymZ1ayd3RNBogEaxBvMVBY6rLoxWI7oOWoUXDG
YAgvZx3lzq5/SuOHJG3ZMazRi/t09CPZeIvDoaXz1VHijn6nTvc6RULCfQGivNTWCRkrMhF5hvyd
54d8jXFp0CeIvCOG4Y2udG6HvfROLGHgRQmN/zxVxV04SBDN4oyuljBngSG3n3QufuPQbKg/CE+6
AfNlTcVxh6K9BXXPpI0UqzhnyDAZ83BnpXRPExXCj3Ke5p5OuhoFZYwGlFJa4C/1FcMq8qhgztAt
Qny+gU+K/QHK7cndEoMdSy3rUOnjOYnU/ijpn13cZSdlVM+KoBhn3UCuc04RXmvrOiNMn5BB1xsZ
RLOR0WbG0lqHRW8sJFhLzd5HCSklkFfphpWa4Clp8qLKmoWS84KTVJRCbq7jrbeIsM5qdI/6Wh/H
dqLYXZs+53dmcmKJQv8VStUHQR1AX/btwTIKijl0+g19MciAh5G2WH9e0X4L8iq6aAS4vpHE8h3H
OAY86pshFT20nvo01xbEvZEygWVIviAquT2tpqdUwvIYDjEAsDkFDDpZZKqaQcevDahCGntUl54o
0cJyp7zsdGqMQRV4AGA3JWX4LJ6IAGhZmlHT2ZkO0KSgPYX9QgU8z5hA98XfbY6dCGcPKP5u9GCy
uVop/KC6BbtsplmPRA/SxJHyAE4ongTKwutot3LKedvBZQ2nGVSUnksn/gTMf888CXMGzhD6wdbV
6H7AktiZZnkAZrtRg0bjvY/jzBfnetnltR7h/tZTVe/FV1JPPHcQWgLz0JxFo/meypA/mbubpeMP
HnXheyHQVcHkYo2hFQxlclZNsKkTsPgyy3RHlEWqbKhYWS1QQOT4aKwsIAM7YuZQ4FYp3nvVop+r
j4RcYzfO8JwW+bYk0Aijcrpagumi/UCBHI2dbikA9CThYzQJiC5BgctmcGSKtgRSKnsGdiiLvlFA
erHb11L5W7RQgDsDKjOy8cwXdMdEwyXSbaGeAWU0W0kBGMO+tZTdkYtVrozyZ5JOh6pMJGSHogF/
A+Ozoe9TFVZzQY/5sZVaSt8qkAVDS23dKvpjnz1ZWXuaNl+1GvR2rwPOyt5pP5CRLVzEPGwOd3h2
JMitTzUYSWSugcMPKczldU1fw0bCpU4j1N3H5QovgqbrbpTDXaGrx9BEU6DoZ/LWLEPxoVE/lT99
riamOTEiAWuMTL+wJ/OXrcdSp3EkGYkGhQtBYFGljzJXgAFB5BIIizZWb7DmELUVK+3aKhFdjDku
fFljM5JUwyNK8jEB3GSKUfO1yqdc7qygKhqvto7Z8D/ZO5PmVpk1W/+VGzW+nKBNYHAnsnpZstzb
e0LsbXvTQ9KT/Pr7wP7O8akvoiKq5jUhkGTJaoDMfN+1nlXtohotos71wfF3tmea+9qc1nGQ5FTX
qjfHGxroWRY246JhIWW9lpk0sMl2SBZ7Fe0HiwWWYzj1vhvTlz4G5Ds0MRTgAuZO3xzAK7s3VMSb
lwlloT60Ty3hAmiHZoHiNC8m8+jUVxRihJXfKdNGc0nxrhwUVWUJsixRzxIeFXPL1nt4mzLMDWnQ
IXdB29OT+Zi7WCFYTbsj2CtF+fHG049Wkum3UCQpASN3TpPLpFpkEF0IpkLEYt06H9V8ufY7a+2r
HHFc7n5QD92bRU6xyZx9PHQRkUYg2qlS9DpiOGoCLaLrfNq58aA7LqrZINE2tWugopzAUJXxr6nF
MtrFxWuLsMJE+e8Waz00kjVLUVqtwjsEeIH1X3ofV5vWwnwy2ZAEpbEPS+ynfkDzJgpYEiW0PeA/
WqH1m4Dwl9ThgqEoZmPmiylbtcnWIJgIYQetp8hHwj+lD2apOBRaE5FObT3OfEjHJgqRVOxurxWc
x0xEAGSh7YwLdBoNy4CpU1uH+tKcNlhW6GFlPutv1eyHurR9cE+s4RbqIdh/n4NIil3pG+9VlNUs
2hVci6iDFWn2h1Yf1DEyDQprQqD+8B710mhvcjDmGL60kfpIf5gIgd9aEt2FnZEThtqK/Zu44DsO
BQuHlImHIMekRmFfmNGGGJz7MZsOZcIhpwpys6Ig/kHj1DmHGum8Hcr02KFGVGcY0ufMndC3LrnP
8q3BSGsZdDCnOXbEJ6WQhdHw4fUVkbjezkyCn6Fyn0G4IYOsINU6+UiLhhpppT5SchjWrRVCfpiG
neHb6zZMPwbfPXQiR77h4Bv1PpyImO+ufqF5uhvS9mrYw2vYk7+TVA12WlK2AOsYrn9qRXIX8Abb
IsF60501264xM1rnKqQFFLNiR6PcbgquBTddwFqmIbizDSpJK5+LpKQf1xNqB4E6pEQID6eZVfM5
qx56qRF4VO/WkBXTETvEOJCEtyzn78q+f6FwTUd0pIzacnC1lnUugwiR1kiHTU/MQ1iWr3VHimw9
N1fd0t3FBgVln7BKS6Wf6C287ahZYDz65ylh9ZUY1HN8p10Po2uewhbFe2jQaKLvXknJ794xX6my
tcyyB1Zlz0VVfWq92KZ5AR8jELvQJ5k+855mFi26QHcX6GojItIrrIijz8YghUJPMreSFtFIuYPr
gIYqTtGkJ/KreA6pUll7RnY0+RSWjstmaB0SPzMkY2lK42U1IEPpgiqDPDOMx1oW/75Z7hNjMPx5
gAOAKacgKXDJdCacrTouG8/x5BHCsXfQQpZpyCsSYrr/XWPByZkdekBI8FYbmPBoJlBFZRuKyKSm
xqU6JBhX0g5tVVzjOpqlI00o/9qks4hkubk84Ejw9ssH0VoTwn+ArANsTl+QOxzkR9WS3WLTyFvu
9+YHl71ls/xF02FSow+z+b5r2Vte489rfr+cIWH8n6RK5SGpfk2JsI5l/xjGun8QrpnupJZesBY7
uOICpJrLH7iT0ndUxg7wkv10pc3vzZsKdv/8i/l20EGhp7hJxotnUY7rwxKdp0spcdld7vze/O2+
5RX/dl8AmyBvrHr/t/u/b3oBwYZJgnyqpPqzjsBKEqAlq+O3mkaKAf3ichvw9Usmlb8Z5l/0+2dd
VCp/RDPLz5yNdU2i9/xHYhxecoQRm2K5T3dDzBW2P9cE/zomlr2/vSAYOtYr7qw8/JeEZ9lDBSWP
5rxZboK3zNFMZMjKZs3M8lLpIpxZXvDPbhiIVzMtBdX4f0ZlL3vppPhqSf+aB5MOfiSkFj+LjPU0
0O5JROEqNMjA0ATS59BoQKK6CYygPz9bSPIwls/lJ1y++0RwNS8dQFh6MfPQ2vnnk+ZYHpc9MZPS
ls3QnlOZ6wdzslGWga3mEy27i/Qs88KdU1ESrt32dTmNlo3rJvwKcj6jCqdVgHBY1BjSd26mmUVn
zdnSShH3vNxc9vT5pt0nQOiW236fpKxE201QuMQZy/Jd873uVMaYPqjS7FXa1FfuvkHYUz85xhH2
dbAxyUxrCFkmqXp8MJpbG5XZg4eG16mDNwJvs6OrDTh+mEpvU5pVW+kGiGOQeBW2fCpKy9lSjL0v
LABfTlhQWS8Vw2VnYV80GhZzENER4M4zDxO+ne2g04rIsllVqOr2zSQ+TMNI9n0n1laKT8GYXOvo
JPql6jJj7ceWR0/YTw7GyCwiTLWD15Bz0IgmPQ2AeFdGH+QX0ywZIcXE3MVd4jZEegyI8xkdGNO6
g6DbwUjZjf07mZLxFjBHi2uWCNYkQ79RhQQPi6EATeQ/0ZiRh9pnXUbtO9p3uj7zyoAzZ8M6Ktrm
2tJIgSYqwoPSlH32PVoFjAqoO/v4YlrMCI16hj9Eosz3qUmA6pSw1JTz4ZfPV+VhPuZUXzO0LLvf
d/7tb5ZH/ZgL3PfflY14r2tP3tRASpbHsiUOfdmdeo9I1NG8kiMHWtBD7mjMm+Xmnw3Lkhs/Sxnn
O1seE5YzE7JMKKIg1QX9TCYJEB4rwRmo9f51RP21XV6oGTiOl7061SXAhIn2yHj9fiwoimrdowoB
bsn/rOYlvq7EaXliNz/7+yW+bxaNo1aminNo3iZDWRpEGWLQZpPOnES5kAyX3e9N5iXNDuXjIclg
q9hOYa1RC9RHDnbOkazA751yli/3fT/wfVPU/gCfowiJsCzc4/cDYap+gszUuZDwcstGNhKG6Bxf
Lefva/leEunGuySwTyCM+Q1tYd9ms9zUnX+p5XcQs+4GpCo/dpiXtCiXXXMel3TLeSXtZrypUaQy
grJRs3DUjBBU9fVEq8/HZtOBnl7VTmgeyf8z9x4TJ6KryyPz8vK47PmSn/hv99mm4d2YA+xZdOcg
egw+RjEPv/6wfOS0PlWuAOgTTPdlHscHbaLvEDOJHNQZ7QYXqp5Puez1OdayTBv2oWVWpDlLtXN6
c8/CFT49p8aKRQ6QiuUdTMsFsZzf2/IGa/QJlNX1aL3891EouknSuli1Vh2TTGuQ9vxQydAdgfzu
pNRNFPIMkCaI8K3teffW/FkRFzE+JmnYnpbbcHbwUzaBj9xpDOGXomMmqo8K8tHO6vHgpV+tVhXH
ZZO0vp3vu3lE0HPgy6cwQf3n69lxmO9bNk2bkozg8nUb88G2PG95oHPo2cH6mscPtFJsu1kdGuUc
W//2V/MLff/H5X8tT/8v7/OaiNf6foVlb3ne933fN79f5vvtfd+XzATPIKRm1rjJS/D9yssfu/nA
1OPPe/9+TpR50X4y8Bd+f0/Lx9NMl6qJg8G4k1Z/nFTXH2Ufiq1EcmwSm3Is6TJuOoZelvicytp8
9FG8inDBzqrq5c5yGnH/t9HWThKxJ/SWnkhQHsuwjNd2bRlgQ+ZDZjlyl+PkezO63qUOYpOo7ATS
+3CfWLPo1qWBEHsM/8MEpHAqclDNRUn3rZ3HYZm4DCbG/H6WN6HX/SNpnZAdPLUJUTThr3Sbo1tI
d+15ktZfbmAGBXZTt+3RyiuyI+waYYs2BAmtFGagsTKuhKL6MBEmFgXw9Y/LazCK054dJqfd1UbG
dSnqdzGdjZqE4f9tLPy3GguU4HVq7P91Y2H3Vdbhf+4p/PWcfwbI6P/wbJ0Vp6ubRMvYFoE0f0Wv
ec4/BMEtVPldgTiRjLX/+D8FP3P0//7DImmGGtSyq//DcggM8B3Ho5ngmf+TFgI93Tmd7D9lrbkE
wfFqujBsSrlizmL7+PlAAaEh/Ob/+mZJnknpZXtCy77KpMpXU0eQWvWbdudx1IC2dH76HOfVrW6h
o4yiGHNM31EjN85EqK7ciPzi0ENCmY+4cQD6Mzs19XA/aIlk8eFuCDo0V0aD9q4ZjHuvmwkHDeCu
EveA9KzftdJxc9ju1wQQWScI4JRYPZbcqI9uysS+aAiy1o09g2tHZMmjq9Gajmhsp0mzyfIM7bjT
5puJcsbG6rxLbr4NBgZEJ0tumiQhIb50rlLTSuhXc43Qas5arrxtrXG68Ex8KwnGjyGwDuQBEEWZ
mp8FszIkqBZxtPtIjxH6pualKO0fRq3gHJSTwaNiqxL9p51FV2r5JNgjXyDR/aCmAXttgvtVlt5d
T88hTtGiugaeQIVmGCmtsYttu1onUfTY00uuyHkgBBYkQh17H36uY+wdI7ApAZjehkZDXzlYQRLn
IUkr3q587tp+uJ3SU0nswoHGP0ss8C5TTt0nkzb8DzUAqw27YW1P0b0m1JedabcJiWmxY+3SPNya
xbSLR6S8CdaTKJOAuGBIzRgpld2nQj84U4VAC30p39VVL6cXL/KTY6Cqo+hwrxjozjc1WQirQSeu
ucrAstbRSIUfWURuQZ9pR4pGpveZM+esU+23SWWx1Y6ljhWP4B9ncj58SE5ZUbwWocfxQHWhcz5S
olxvaDLdKT4W0WJXMOyvQW6jxypoWQdQ1miGrBKPCOxqFGukZveTprI1GQ8PQ2u/ax2msHqW0d+a
bUcnnM5O271S67tV8xWT5Ji9aCykPz4W9sa+tbXB3lQSQrLCkK7irzZTW8+NbA4FinKW/Ax6Sqt2
vOmrHGqOmhDk5MeWvtRqHLNwrUwzPA2+wp5t+CiponrrUTntqzA8CRgGToAwRlcflvOlugA+faT7
Gwv6sBHaOqRVvvUsbeOta7S0tG1J7B+nTDBkZ+mVydbsgFPkhWPibRf+yivVQxIlOZC5IDp3enKw
MSY8YvdD2oF0yWCpM1SnlrHi1IKyGvsQZ3JCjkaDoEWFTnBw/OBtajMUgwoc5djAUotIoU00+0QX
5Nz3UMRigoqdpAGu6SbZxgpBK5VxrK28yDzpGi4gJgnHKojcXdN1/kbvOHwVOigCAiNUpxUEsm74
QcxbEBbIcCoPVgYBeCw5SFrWfxSkjR6UMp6TkVE3djE4WsmxGnAWJ1p8W5Ycu6MhwAL303vU+/km
6uvborWxKgTYyDXqy61t35UpEgBk4hQxxm4fBLG2CbhKbTsalr0X63vjU6PDd2jTEGCwOVJYique
bG9sHioVp6KdP7Qcr2ichy0Z0/jWEYCFeRXsNeHtEOf7u8EwtLXeNcxcyRch6rySN4VhTU+4MDiM
ol+x1tDlGKvHUXnpndB1NRd1j7XryHvX6BFYj1azThIWhKhOicgIqq1w31LNNy6OBIQmEmSEsXPL
fPqDOV/PZNN8Qd4u9uXAF/tnNRpCceCsIMrBxobnNYOHq726UXkJXaDHYNCGxCGMpnzPmAZtbc3u
TiBTxrrE5zd+2FMePzkj7m2DqGgxQNoZjVbf2yOyRcczUDZD2Bm0GgPGBGlZhilihfSkudT3Zb7N
p8/AretNZQiCpXr/nLS9y7Nn4DQ+k/2A4yHtdbhbqXjB5uWucy40fWUqnNrpdmyjGp6rcQhTf9zo
Eri/jxZ+zVh4aqqCBB6JU1zUxr4Ji2eL2eIW78vOEmN5KlVzsCMwVQgpN/YUPMSI9UzDHe/1imXy
ZIF6FiNNH7sBFDrBINOYib20RfHT1cczopDhzvAYUDw/+MgTjf9fp2uStaKzEQGnK4hGa2DdCKd2
bjzDeGaN9ZLXmoUvJiZ51B43TdzETM7xRea6vPM4DEzRFwcWjTe+BavfiQlpiHrIGI3j+VtTdSdv
DLNtRytoq1W6BBv6rtGfuarEO0ZKt7d+X3UrMlVzsgVHlKhdeTHc8KVXVC587KJhDXxKJh6tHdbI
69bUHpyJGJc61O8QrD9EAzJbXzTDm20208Wu3Ye+dIrj2PJWjYj2AkYrtJBePR2sJp6eS02/elU+
nsYUslg4VjlNJNgxrLFxjfbjWySNMwNaszdrKybj7VqUUwZ4wqb1SloNdB2+ETMC6DkFkFX7ormL
yoNJBCVX0tQHmF9ekEX/7MwuPqDh3HRWW787AzHvUUGzy0LOSZ18uO3CJqK/qy5mKPGwOn0HNKL8
xVgjXifXflbmU9b24IfrGNO96T/2BTpg06tf0yn76K3AP0Zx4K45lvaTN23FsPbNycMEkTt4LN3P
piSaxBbiLUFaTpUquQw+a4ThKNoJXYDlK7JKtfQ2bGw8vGo6SRwag9Y/FH1Cny0juCySRJf7Y7Lz
jYr0OwbjLO/Si5fY54g4ySOXahYDkbrohe+tO63WQAT5XPEUwAKXBruNfWdXl2m71j1l8cWGeDgm
BxpT5gIFnmAPuakFDVYSreJIsIq5qKMjodYgC9uDShzzPNYDKW0audsOBL+JMbDXsvgismxf9UR9
TD7TDIYT03PFiWAEZifveRl1hOzId93PugtL7e6i9OqnBzzAgEQhS+gVZiqx0NV7mWPWFTYAXhNb
A1JHIomUJ1vCuXO+GR+H7iTzbJcZyY9U67mQUIpkXCK1bfQgikof+46VRvUxEWKjBcjWBl3XCVhq
otewfumi302Lirct17pPG712q6fQNf2HpD35ES7zscZBU5ZMJMzIYN2eUggeCGPZSxGmd3a+UwIB
RFHQyhajNWdiTS+63ly6PsFPpkbtaOawk2n14mFs61Nauj8jxGeovOffOCUZrkoe4zo7BURgr3Al
kBMbcmi6ukQIJ7MvpkP+sQ0rG7MwutG05suYEmPGeZivtVn01GZpmVjaTNhvOVUw0tc1bIdWgv4r
46NeVP1vkxRcw90TARS92flo7EQe2wicJ+ZYpQAwFfQas69+3DCvDPaxzTzbDIB8dKas12nRfBBO
E+4tiUze7JztkKs9AvZV1TkQEYeLZwh10oPcu58PGZlmzv3YPwyVlm+qKSXZSICsEMVUkf+mjj4H
G62qWBx9E/mp6rOHzhLYgpjdbuswPI8uU31zDHaDxI/UGa62UymY2shzt5JIxGsNQDT1mnvdpaCY
m3V519LVmIwOpttkPXlW90QnFlaPArE0GRUi2siF951Z9CnJlAHW0fobw60tnM6iRcpeEiXYCVCF
rvzVhmV6GgWSQ1wp/saxTLLTImBOhWne+eJHHrUuYcFmBvO0wh7SjG9hKW9Vbr47FleCdoB7nPTo
ZdMWhrQeErugGKT7boKzFRT2nE2IC1/PKS+Od2WOeb9X7o8eO7FBj3RHn/8ubLN1j4cCe2ZnzYSm
kamLlhPyEfsPadH/FGUzt3PJLFLBWZPFl57b+6p6wVL0y60xVxXdbha1p4P3KxjKr6gdqTa9U+W7
U7Ha0x1fixcKtXhUfvaxQyOqBZxgYfj3z8xN7zSdcIUAtlEABW8c9jXy99CVfLxUO1tMIjoL8Su2
p1o1WxXBYIk9/A4Nbc1622rtDm3Di4ODUysTc02ubbHSfSgz07S3LefBIm0Sabj7y+nw+oTt7djI
R/5Qy276CKSPvPdy8cRIC7Qt/uqZeANzbV4DGNV1F6HU6ALS5Iad2XrIKAZ4KUVnnGFoOBXVHMiq
Mn32YCuMJHa1yfBQ2cGtlztAC2zjsTTqU2PaGMgNtLFxxUiLkpYQqfsSOAVH9u/O8TdhCM8CepCU
tCv6NkJ81G0lcq5qsrdeLR/bMkTjeo98Gk1J/tSGVwrvW2qZZAeGp4rEL2Ffmzmmc/6HFegMo2fd
4UPb5HGnh6iW2NkLmXb7+f+yoMZx0pwHlzFeUyFFyMdaaWhrjGI7aBFhT6NwV/giMANAOtG8YJMP
ApREpc8nyBmJyQ22krVQ8cmlPFkSQUD/lPRQGe9VC8KlLg8o4EAo0kAnKdHfOcCzJ5r5uQ2oAeBm
7HkOkhz/pSeesC2M97Fp3oa6uQWBMxrkGdT9swbjIQUxaJgXqcErc0bUDYoG/A/bdV+DKKLamz8R
p/xQpM2Pxh4vGrPrOJ9uI6Rv9hjtJVRiS+lXRENnUTNhoXHrCcw5pqsei9F7EqrAshKab26YnvEW
7BNjxhw8AgLYdExxmNBvvNk4M1hIOQyX/MHsyemzfXS35I5OgQRKRzoaeIKMvEm6HmR9hBqlr6SU
kFokqhknabdBfUWQcaUquh8lOpValyweXIey4Ojf5UeHOaULiXFO5DzZVIQhe5XOgBbvoZfzCWle
q848CkwYIZeIrkSgjZZcoh7Xq/ChybFKy3Z8zD315E35rQu4SKTdNmmB0HXOZSiQGk40WSoyJEyY
IlkJtM2rLhUSEINlmEC/LjTnltLAa4+ITBPmKpozRxPUJ3kTv3epfo9EErtNjqWspZFsPwite2vS
/sRF6Kbvmy/dsk+2Vpx9sFQ0Uy580lubUXqkmKcb+Q/lWhdNeReyar/SEeFSfq102H6NeQynZ1RS
UHaZ6IGfoLr8KfHFW5Zx9UX4TIHwELsJEhe0foglVE8wxVhtk3wOs2FMzfL8Wo8eZXAbj1nq3QS2
eu+jZLlkFpmNir95bzQdoxPYJdCOQb5PnO6jDGPcMtZjXjYnNZS/KPxvlQY3uW+ePJNwteyO5vpW
h0piNyy3cnARdgxiJJ0XjM+819+GE9yLLvgBwdb3xh9uW72giDtM6M3KVgCsF59tRALBZHrPWKef
daP59FvtF9KDY0G9tAwwJvr+bQJ3UgwfoZnv9ATb0XywhE7yjnLkZwtCd4jsC6oIFKbRmxM8FY2R
riwdnEZvH8YqPNulRPs+aDfjQJ9rcjjtVd7cl5ZHFIT6bQ6ccm6lvxYj9anUmWfA5Vq6xlvbes95
6mwazb+MTCYK6bwNc6AoUpZQ9pcutTYyg82Z/Cz4TQI/fexKOEy+fqtsBKuBT1Am8hiNTJjc6R65
YITIPIy1JseNLwtER+NVgITK8wjRabXXEV0kLCyshChkP3hMkuiQ2MYuNNW5czi0xbhxuuuIoq6Y
eIsTHV+WRCaM8CyGVgXRL0XBif3rpNk/3AuFxjsi1M0bimPoZ+MhWqn4Ja4k4Lesm8XnKBnNcFv1
9l2cBlSMNRj62eisFLOlKuv3hlfg4yELHbHhFa0jcB3fhFo1fuZZ8iKjOtmFHsqlNCmokQz3qsC4
gqbqqWbYXAW5PJPveURati0N92WSHNVKEp4V68RdRbM199L69zKp7lPHgncgi/cGeodLKiWetOsE
PsVMwdgqHZAPRSer2gIdefXH8r6y6orCF4LfHG6LlUF0RkaMYmmg6QMKsATZoMhq7qhO6DjUVqSp
tjutbX4QKHZvQHAsjEsRZ3d5mx+ENsNvhjt8j3c5fBll4BhLWRoB73fSZ3son/EbnJTb33ZIq5QR
EpdRvPlqekpy49GW0MsqdZYTKM4hMGt0RwnaEcyGDam7auxgzTPRq4IJrd0srd23XExEEqxNxFGU
c9bYRSzTva3wCUXWbkREHY72g2MN19ot3qL8TiP3MLEZcVn96f54VEO6r/36prPesJAzTbZPDceI
BX6icoDkRfWb3idPchXV9i7kGoGw90zp8TLF82lfNi8t0/M6bn54IiTKB8uuhQYYulzRi3va5+1m
fq1CV7cRVYpCgXluY+3eJFjWLT9rJJeJtRz47oDcT+b8KhkWOsf+0lnRhkH3uzHdY9GQ8EKQjOmr
19QY7ns+XcdAYRSn0ew3nl59oZRqUJMS3utMr3VVnEdrwq6Mps/qwTvib8PbrJjig3aduQ3jSLCa
vqu68r0X/Qv08B95k13aytkhTsLqA7pLPpgyoWWiU1MTqj4X6jOzw98xfsqWNPDANTCS1fA4fKt7
CFKWwrhH4nXQmMM8R7wxEot+OX+tWEUJG3NLawV3oeY+FkNwb5gt6XAJUGmwNcywsDPWj7g0kT7M
unONgbQr1ubYkK1dZHsj3jZUsldNSH6Z0w3TtpCUJ2tA09wRYjrcUlDBAed0BNEN+sYvgPCxQH/E
itg4wx0rVyZMWcmMTWFsOrh+8Vg2MHzSfnqD7kB4IxZJHYG9I4o7XRPvrVmmq7Ht16j/PtNGHcfu
K6yK+QL+kvXCXluZRpwK5vPB8jk3DOqmVTeR+pbA3AqoK3Qe/suaVf3aDcHtCfPSgavFhUuOddOf
S47lY+awQE8xLrlx7x1th1ALQm7PVJ2Z1eF7GSoBo5DqdgnDrkyYH1me9ztrC2pgrblv/KnfdFqg
ExkNf8pgZuTg/bOtyL+2NtBnlAmATCeQ9BVL+G0qQ4TxTmAimidsbzTUgRUASWh96wO1yFqPZkLz
OJZmvUGDGm2cJkSSjOyuicInVgS/JjKPt1WDn6jrKZmHWOXcejH+RPHZjJAAG5X9hMP7GhiVuRvA
jovBviPvm8afpb1UfoaZKwyfJm282kHxEjioHJ02bdYWQJR11FY2XsN03GWI14FoGcyb0arGUPmR
C2K/NGrvJh0a2P0kdunKfTXJLd/GxXioGbdqW7w5msX0h6UesYpINepQ29jVg4M0Hmo90ZhmB3oq
zOttHqLFqhvWU55ZIDyWdbjqPX9XVQ3fUKy2lNnbyyqQrr/2QY/VQW89l9kHTYaf9XCBAXKDg+AZ
XyVs4NjboyawnZzsQxNwpc0VDYa3FTvi1ndR64u5hxP6LMYL+osUDQi1icIBoWHyM5I5Z/DMljEs
UpBdaR/SDKF0klcHKwN1N0s626BUt4nqXH6NDrdXg24zSIIfzsD0NIxlfKM1tbOLoGN12JpXVjq3
4cWML+vRIzgjCQ+9yE9OmT6i4vtK+mkPrKXZ+oK3Vwv4rJm4Inn+nXsew91rXpasAGi6Z9azltgv
ZWQCRnK0x2Y+kuuatkjrobRUhj3nz3lkp3jtagwFxY0CGFmN+zDlYIOiQQAvwxNIGcwbN9GYb4as
viaJ9TQaJWligJ6vNX4HV865aN4mNThknR4yYBMM78rw8PvthEdHN6PhWmoBFnz7MJXZV0cWRTaH
6Ro+36ATIlIdixdJQvFKQy/fmeg02uoXQ9xZh0AAHJoVrl0P4Bab+lwaBO5YH8bON220LPJXbsLS
87QKMT8XJi9MdmnQ4MYuc1ZQ2UvnzqVDidHbj3wEFtYngm/IYRZ6NgnxJ2aSQK6DJzdIitc6fDo7
hADKT5BzAue+eRhpOtgaotjRfert/j3AGxrF5WqS6cEWzkGExnMQQyQyNePAkI1nsYovg9cZSInb
PaQQpgnjJ8sqWldd9lNAs0vBTyArhqGgp8W74fcHbxrWg248DEn8qWPUCFX1GCbWL7NW5yRImWsV
44c+OvvUG14sFFodRg6qQ8/6wOjj1x9a+YrTJTqAN1o3rWhuMEtdKUlrNMUrnHr6JmpD6rLOyvBY
XZAuenQYFZPAEmRZEFsbYv9M5INTFzcUQVZRP15ocr0KqoW4rcevKKrvUf1kg/dADwUYT7DVNXRT
aqofwzF7MvPuzggCZh7RfdllJxr+8nZo9QMV5p5VIvhp6tUFFFuIQ4SfqHKkFSJqNC3Fp2iDfTqG
R1ZJazcuVih+SGTDGVT12c+Q+f2NHTj3Qwpit6/gLg68mHGA9faVifTdCdo3XXfuWq3uNiA+kH7e
pCL5VMXXjE9xCuaNdks53XVObm6cNV9sTEtbQUVBaaeAgRpzNNWk9shSfho26L8Gm/HKIENU6pBs
RO89NjFh6a78aY0stXwdYiflevoxIDjr4RwOPaohZCu+boxAteWXFtdHRU8R3+zFLqP7uHXf/d5/
DgT2RydDblTivNUHJiPo2kYtv3oaSuq8bl9CaI1G0u+q5zAfAXnAqPDraE9SN5m4Y/mFZAp5XXHt
C4yWRktX1iZusCXEiqqiRZciJgZHwKJaIHXLxq//yaxbbi4Iu7/d97ebf3vaN/QOESviQ4vWE/b/
JhePcVIaW33iK6yr2e3xL61vQa+AFvP0UCD6XdmzZsecN8ve9+a/cd9I8wTZNGURd4jTwyLgVBHy
QWQBKEpmJdSCt1s2y03fdduDOz3X+Kva078JYr3RDWGMEq0GdiYDKDpLexfBqD3mHq7sWdgE5gzh
z7I7tcZdYHvjNlhEYn4+IhqbN9oiH1v2GsCeIkDDmfntTpfVwXM63u/yNv/sLjLh5bZU7Vywg36K
VueGKRzKtbAkudkY/tos9y03lwdcL+z53f/1cDPvuVkKOCm1B5gTHkEiy8OyeLHHvqWjicKHDpo8
tjambRuROUrMqDouSuI/uL755vd9uVZpB7/75cn+GmjDZ4aE6CDqco19L731QspxroUhhPbNxXJT
xQSA2K94ANdr71M8J7iBppcMU3nvNdSqzOErxaXAKpWNx7ona8rqJA3Anr6vbdTEZdJyCnJnUCHD
pDGgnXrFXR9LhdJZ7Y1a5+Kq+ktaj3LjOu6M6XbfR0eCTmYQZLVMGofzqoMRPPYsApLJKS9uTqK6
2fRqM5V+ugvFQcvS3/jDjtbo2Ue/G9TFG6cHLxnSo2kH7Skqw6Ouql91ElX7vghS1tbQS4bi0lSy
u7R25XNFFSe6DMCIandTwpJzqz64GRuDf4OMldONH7PM82Qb0rlkTuoyVHlac5l1tSJvCD3ITP2g
Dfq9NRjNpXfqswGn7jiV4iAxQR+Yh6+eRZBlZz0kZaNorUtvWtZFtSFnvzWixhd3kyV/u3kab3hK
d8kdUJ6FTVJaDIBOL69x+//ZO68lx7Esy/5KW70jB1q0ddcDQQEKF3Qd/gJzCa01vn7WhUenR0ZX
1fTYvE5lJRME6RQgxL3n7L32aO8tRfNPCd4svySZQxqfFYcyil2qH43aZhd5wfh9pvnSYcuw+G9s
jz7VgomtmqBB7EPs3oPTvAxjDV5SK/IrqZnzqzn6LDrDwESEp8+muhj3AM5bk1/FaHyGuHI7Y1bI
8ssQFOOlLN3RXRovjDmoyUWAq2pSbstnZdz2Si2cQKp1gb/OuqBGusdBeqMGFaFCRTWdTM+x5U+N
EsFMiw0gD1FiuToHBAeUwqgGipSi47xOKqYS1AGyjQKSBd7UBPWGhnDuTKdIfBJ6TxLdOYY3igyy
0LfsbjeaAb9KB8HVKbOaK5GTXia9+sT1TvYo090xACEbix+RjhJKExoqSJXFs8KcPSvB+7pZ1n09
vDxiZBZAl65gwwAA8PJSSxGSZo+aY793JsFxWcXYNS5udZxpsV5f+iHcRgk/5oiue3wxK+1D7uI7
HIQXSTahqKiOw6jcRW0A2UFXHgotQSDrlM+WOlC+manKVvPNMPfdMUs1Imzlk9EyUgSGcCpowHiS
BTcKyZsWnZqccV5cbbuQ0JpIeFCsgFhh8JFuYfWPeoE+NGmbdSqr5ar1G2CPYIFMn3GqJTk3VZCO
pPVhbc5t8Ha60t85XKuk0T4PUUA/aZiuwbGVFLQOTG9XGnrPld0aD4M/EHGd/Bgk8ltNJp6y2Vwr
GdIZpT6kHq1thiWjs/Gh4UD7weZsaOVVZl20tFF7srsclV4KOUJl5K/TjrJVb0HC0nL4ARS/34aK
QZiVyc9dWe4yK8MAUWj9GhKZbSf82LP2aTC3A8Cj41MNxhs/EihRkXhhCNQGYwfFvPZ7QigcgbNX
i/E4JGh5x6x/6kztRp9v5pDdJqwxpkpqeoodNBspFigVOlLZF6QjC2uPdCnjfuREqFNdqQjX66VH
v6TzqoY5vd0EFKYxv/g+h1PS1ze2om+G+MYwLjnji7hRqsNWfj/V2VqCZ1NVSrbpDPNsK+G+bOM3
XbkeeiD9kU3PorDb5xzFB86JaTvhH2Qs8JGXhbOv6ZBcSyOE0LKjpSYTkwStRDMD4pgCPwGeHE5o
QOKreSbJJRvYDCkGSkM9yTEjykbddzTCRigOq4ZozqHIS1cZbX5QJjlaRNyWVsxIM8htDaPhogiO
FqO4ddTI5EBlSbWhQKG66DM/rEB/RZ9rAC2jdtlp1CRj53ZqotELDTVDxA0AqApe+lBRHzuDgovR
HDLLCuAhjRpcf+lRkS4rxmdlgQJFr6v3tCKXpugPRRl+KgrnfagcDBDTa4fBWa8KO3mAVkyKBDAa
YEXBBFoidyOtuQKHzYyWul01mnycDFp2qhUVG7PuFLceqUREU/MS2y2V+hJvlm8wLXPokAfvdmPm
RyvH7Wkx+cHQpxVXI+WElTrZnmUSvMxsN7+pm/IexdRrr8cfcfeu6Yax7dWJlIs58Djv6tcZGysz
KOrlKnI9Zvz0A8Z7u4wwKEB0oXbWttsX2cg7WKEBKEh93kyVA0W9HcnQGzuoZzQfKx9dYJJoxsl4
CSUNGyIzSn7uqzJQjB++wAqF85UZZeo+N2sCHYhXy+nQr+oQnOI8ALtxWmqFpsqwmaJHOJXgltAf
4t4lXDPUSgcZEAnmg9+M5Byyd5lBdU6Zem4kteby69Ofqa1p40jNm9rnu0BK5ztpjveckcJDoOSX
RtFGu0BWbkODMbOKSw6sknDUdxXwI8C8fpp/jMJw0KDtxmelQaC2zIvYQKJT+CeZiE89wJXJGZfK
GE5memdov4zQ3lhq/dxNsoPnoT5TlnU8zVauIppStRHepIkfrTQ6FRtHDm7oWXtUhuzLwCLMp2lL
UuHCchbE2gyvNQMXG74kLdmCXJNxOGha92lW80M25D2vbR4MUz11/hQ/pN1VqDfvwdjfVWgPGKgR
UT7IPnFY8g7OzDVVFntbAWqX9HYiZyAjVIixMTpv5RVGHOnOipgtVOYHtm2IApaF4VltSUR03uUW
TWbfSQPjH/nNr5Doa1bp6bluE2eDxjFLKU+AmlpFZiVvK6jPfDO3bp16M9mKf5SCj7yxkNfZibam
MaYeI667wPDoNyWhZF+EtmxfTIDolUGHHTT7+gYXAZZ6A6tN0mqSJ1sNARXQd7FzygPKa2o1JT+i
1VyoCJMOMQ5sqi/pzgAzfJCHGvZblbymYJcOegOXr9GRcvVzmebbzIxrMmP49IkUxUgPAnwwxeMo
GdHxa41YPddiFhDewQqZgcgTB+sjDjuadcWlKiibcdvV1ePXXTQnu1pXBm/ygd4yyaa5KAZ/U0DH
IglJ/GXJpIjs9QIMZYT+IUodJJzL4gxseJWlQbbWcuUhn62WziFPWW6snhTGOO+euNd6AL7RaMjp
sQmQRoRiKbKZurSZtp+op3II5nu5nPNj2TTkKUm1s8r9mal9a5oVJxUTME83ETNj0Be2xvl5ysKc
01aVHzm5H4Hrxht+oFPJtz9iB8qPleQP29CQHpdVSYgrCWUJeMXW0JP90GTRvpII9GxUx7MDUqMt
tTkuNz1mfkjzWE5hYHhw96S1VZucvfJYPgypbmBJhTOSjiqlqp4sssnYBfzi6AElZFg5T4jjbFi3
c1Ae074rYP4zxOg4BbJfZ69ACCQuXYnXRfZlV480FzOCK/Uq1teJnDQwMgOc+jVSgSxi9zFklHhR
MEZHDeMAnzF+Y9rK/oCK9DgwPXGxGhIOVhN3oowUTEyL9pQ+lUdqC+WxlTsUHaW6w2VTMJRwEmIP
SmjaVBccKo9ddVTHwd4VbXBqY0ZHXRbUx9zAqqY0gTi7BDRClpVWnK/ZpSiCg2Bg5m7VGzvHl2NN
4TGxdWo7yxtGVNwq41CMWnHsxUYIRhoGXRNhYXY60KryevnsMeWn47IEWdNadzGDqGaqr3I/i851
z5Gm1G9qIM97h55vqkb1rugt0qrkcStXwzHUQSFWJeMZae6u2owPEMnjk0oLfl3Z9anMGxu2G/w6
LtvPlUkFrAFyhSKF4dykmi9s6O08dHCNExjcNgGV6IQCyRCEfqpJJiHLih8QLDgQgRLQh49qGbPc
Wb/xB8Z6k1PtotB81vrmIc4QQksyvJsSyWU/Y4xRGwrmVhx/Lhr///U2/nvwQaU7nQLgCH//D+6/
oQWroyBsf7v797si4///If7mz+f89S/+fhG91UVTfLb/8llYCC5fso/m9yf95ZV595+fbv3Svvzl
ziZvo3Y6dx/1dPPRdGm7fAq+h3jm//TBf/tYXuVuKj/+828v71mUM7Rp6+it/dvPh/bv2BJMRwVJ
9M/tEI8TJ9c8+Ad/89MOocj6HzLUAls3ZF7L0r4RS/B+eQjQosa8AbEoxoSfbgjd+ENWNCwQ/COz
Q6nAl366I3T5D9oFAJFkW5Nly4bL9F9f/y8/4/fP+m95l10XEa7I//zbb94I2ZYNWdE1x1BUnfcR
LoxfvRHKrDZJ7VTDpVY9IYexDPLDwAujatCvaXL+smV+vvmvb6aZvNovToz/9m7i8V+cGFWgMYMc
eDf/YvoEAWc+QKSjJeGfUSIgZjQekUwFF9quuKOKpj+BwvsIdtEeuC5jHrA10JiGB+VEOXEPUr5w
mdfDnGuLTXH81x9VQVb7+4fFnsLvxpQcpz8/nvzXD0vrVEkppioXVkN3vxSBFLm4ASE+pqS04WmC
82y5JV54JjF3VoMXE9uFKOuI+k+71HbEUhyQ2CFOR6BNDWVd6flMBHeUHJebXpnjra/Lz5BjxwPg
tPGgKfPgZjEm4WVd7oNUQBtXrqsY7VOCTNf1q0pYQrHetX+6yL6MbTmarI2uUDzURFkuWlIWIsEF
WO73whK+3C3l/jq3q2GbCFc3zQdy3RXaF4s/8PsGIAk1Tys2t8FcXCYCPrDcZLWv7Eoj8L5X1UpU
pqvZogPERkKlNWIKk4VxrbNoaQI3KakwUKrjysJbGtagejlC88WgpmOCgb253C4rAMNjadNBRYWp
MrmDXfs7re+3hXDO68IiKVHg+VpyxNJyt6lPRauoe6PBx5FpYUPzgivDYbmpxBJc2ZKyPDM9R8LU
7VNoZ4ykgxf9vl/oqQNl2n+kIkH6oazueuFCo47bHmaDJFdsGtQ9WNXOEvgbeLPER9nRDxrBzSFo
k08bS/jGFPeWVcvN912lip+MAaetVDHeWL6uIVx6cRsQibJ88+VXsesAsU8W7Zbvu3zLZYkWGFen
ZVGGpo5wPb79/oZqIlU/v7bVDjUSGpz3ZSgBXqiIybDHkp30+8suS4pQ8nA4kKSOgRcKFS5esUQD
tN/1Ih0AEQrB7sbD8hhcpGDfEHvTq0z0TalBlwIO+BDmKW9NLzvY2h09peWuJqqxRHGKPcEQzIpl
adk7VENWPTTt7rJ+WcUvbrstwnmmbQmbqFocrX5Kn08JW+wZDfXokR72oRWNGZ225VoKK1pVWsfA
f6ArwdwOVMkmmnNaAU40HiKlHg9ivJzgJ/Is8RmW3bYXn/lrae7OGT2H7S/76y/WxqYobGwZ9cXy
ab5NtsvdbyvwchfhIMP7Yja8fmIP8W1OFVnBnrPcXW5G8cD33d+ekuoM9utmImyq4PdaEAMBmEXM
XHlt7dCU7hTBI1geXVAEv93N/QnAvNPg+Ix7su1TkD+a5qukgYkXNLH3I/npnr5ffllCVJ8DCOu/
nlWHKKKGkRpZrbO9hoYjfxI3y9KybipHTt95HQlbBAXTZSUCWtIGaDFvvh7+5Zmt/CH1UraPxTkL
1kFO0YylUY/L+mlZnIJcmTfL4nJT2UyNuWRsmkBipv/9wPLX1ffK71dbniPhMqVlTcj3suWTPze/
qQ9M3iT1hlCAYQ+eivoHxwiRRIY4RSnI3r1hBiq2fDU4Bj+/7/KlVVIYdk4gH78e1YHDUY6YxFnv
6/FQJRGyhkA10QczY+3kT6gKxYt8PXd51nKfnufPV17uLg8s675e7pe/yaUOiTgxdkqtYhaRYY7i
uWdfEC/728t8r1NJuphRvLfvVoMaXnMQuwo/tz2A2lZSFOTiXixuZLG/pqLxsqwbFBzky9L3ze/r
MsHeMA0N/BBbI4P3yRYQf5fP4eckvvw//Nvlz74fKZa/+76/LP3+VuITfq/DIIS1jM0wqT0yS/Wz
4GyGa43LrBYqG2ssEbXn8pPuRwbxblz1lpsFVFIBrLLQi4zlrldldtEA7dhcSHSxI4RlyNbgiOnE
+yw3NmlHWow+4R/BUX5bl0fVRxMBcl3YKDJlLjhvMZUScZmDK5shGwDFvtIC6Nyd2OWXm6VH9n33
l3XiqlcnFVmcRSp2e4pgm1xnI+dDA9FpIhirMWYvHugCq46+t6m1bJO6fWZzEBSkyKfYDNNdRDV/
lXOllbOec3p/q1/pSZJ8vfuCYrGWI4hperIeE/hb0P4LMk3ZPHWdMPuuLC+PohZASUWWpLhe9lkz
MGQTi6FAGyw3eHzJgTOJgbGnYjsOk++V/duylQxNItid6uO8b9TLJQ9r2UpLjlVikWngzMjvmsZA
hmx8dstsEIP6NNovFaWY7WAFnoP2x2P61yn0dvQA/DIH79IzW7ppjtURFtWXuKYKWsnLOrE7aKqe
evUY84EbaXbA4Z8GhUtIU1kNXbDkbCrOA3Pz62kKEhTbxwL1yqGn/7kzgpCUh0A9KASSfN3MeneF
Zzjx+nby9KSwL4GEr0J1vqsyv9/GU3boh/ImwuGEVNuq1yJ9oYYDc6ZFQBYsRL21LLAjy4042X71
HL/XyREI4yQlwXzhJS03X3vAshiZCYPgZOjdKGy5yFrSpRVaqis3c72uQx0iIDmBwJH6VTvjzsTC
ddWOBpm4A76QUWXcanYWCWLpuCtlo+eCmimfDRYCgm05BS43ynKVFn3G5W6u9eS4YBNEifhejso1
XO7+kNhSf1iWqphAW8jWNIUKDsKMbwA/ZKab+ct9R+ZkR7VcrE7Invp6zObUQd8s3X2vWp7x9RpZ
h7CC8Apq18RBGW4jLkJkqpUA4G2ST5bFTo87OFZ9u7Z0kqpW8uBk/JF4VikAKcuTlqVRXLmWpe8H
lud9/ck8Ru+pQFMt66yqcnY2oR5mmXcHW9zIc06xc7nPzq7Qs8lxj84+aALxsAUxLQW+feon4n2W
VcuDSIu6w7JUSMR3Y6/lVNuhcLLI8qoHH99PZ1yPvqlv2VO4pKu0VWt/AK2Cl4eMcrGurT8CO6C3
VULuWFYZmbBraoRLtOIZ3w983x2u8Ps6RG7AS4ftOGxsac0OoEwra4dR8DLdBfG21Y4K3hR7Mzzm
HyC7LgaSoLk67pq1eUd2z0q5wW3qoKpb99kNHeFw3LVU5TDW+MfKZHi+nuqbZjjV0aWYJcXrOICq
89CpLz0QyTDZQZVOVAS9D3p8Rd4QEQyZdCziKyveIV6Pp51Ff6fH3+FzfJ/y+LIaT914QkvkYxbz
jy2sIeTyxjmQVwNin2ifZHtB4atp3vO9tuYhP8EMJVuLjNY3mooQOT8rNPjtroMoKz0DhaPLOdy2
1h4bPCDBK6TTWfIo5K3IFtchcTir6lWRVjqlW/WuI4xTkOLdbkUGhoZkUtqaEGa0nSVvzYzUKLAW
UJhWlX5lE11+X8fXjfxKn3dbrk7GoXyxV/ElfSQOURcS4gGSkhs/TyfssZ/Emr0Q89tvirV0TdGm
yVfjs7MbSUxX35Vzvhn2yRO5zQ/V2iZi3SFo8Urzeg/4+Sq6tjYmKQHXTDrrlbyH1X6heOVrxMSy
vVRwHJQbcIMpqRfSviH4BEwuVaitwgi7XRfSyl+/0vq5yvfGdr6Dzq1vkrN0GXxM7+FD+VmcqhOG
dsOtN9kT+Rom0+x7gniMS/WuedLXH603H/fds7/nU0U7zPUuH5hxyKG4phfvWTvUrRPpFHDvaFBa
6xk5wI6OmVk9tbEXhTfwx9UKY9nWJMcUdjK1Q9KjxpoSumve0sAA2S6/68U5BJH6IyiEwMnU1mB3
6NagER46jyKaFrsjLW+KAyOeNhr7eLOwSrQruX6ujyfrjFP2nO9JQ7w1x4MNuX1D+NqwlvxHDV97
sAN2zhlyZue477azfwo956yu84tgOz63jtu8qycaqhnUXBT60bokJPc2JT3CQYnoYeUa/H3coA25
obidv2jlEfb0jzZbx+o5T7yyuBy28lspbbB9btDqcYWQwVmuplfrne5jj7rDOCYWLa+jz1B4cDWs
rqvkoZrco3FHXp90VLblung03kOug7gVG/akk39Dgdb6AWJ98t302WnXkiYexJOhe4B87ohfUHUP
puiG1IBn5UNuXSoT8iuGSuQULzJ7ZXVSCpfRzy6nSQM9YU8rODZRAmKIxMXETHmlPorQ6jXgX+vB
fKV1cm0/VfvxIiNagHy3nHLtRkLaBkP1lnzVDHnzO0HqHw6Hj0JEr+vjz1aIcN7q+o5PyMunA5N+
V7nQDoRhTe6IayDz4ClGH/KFyNVNr2lhuEzS7tSn4D25Q5tJfZcmgrlqXf8yeawei6N8pjoQbMMN
WdzEYl0WHhaq+Snd65cP041xS3DVdfxBBdRCgV6tjLX8SckPwMe22NBl5kRT37e7/qx6+lHeozmu
H9Rw3b8wO072zRrB10Z6ksk73cJwWHXr7i5C10logsusIIa1SnlXWWPfSjhlM4E498/ZnnosjcUY
bwHd8BNhwbvgUVcO8LtuC1LaMflsUCz2K5XZLxKJlbpFnnp2fqDXfhg35nr2kudsZ9BFQLF0hTRT
dPRcTprrAMW5iwdLd5GhnDjc4i1FOi9AQPrIfnjC44EUcUNJAjEzitJ4N1/GqELGrbEbz2++R139
4Hu5N3OgpmDfrmmI7CHu9bCdHDTjECzI7FnRBrllm+7bI45n0t8Ll5bpFHgR36FHQrCOOayvnSeB
twOPQHKKtqVDhFQ7R3d9aXk+bnL2w51PeWcXbBK32sU/aCfX98y9gIkGvKKzNR6JH0dWU6IrOaGj
3Vcnf5sdzAedz7wDA+yNiXuFcck6VljlPI1riqtzVcdtRdqZ28Wbj+kqOTkv+nVyH1wEu5B8Ate4
HAVu+vvyR2eAgs9yidQ4bQA3bz2KRwdZt2os0f7lQmJrxUxlIbHpYm7UDUipooYo00i1n8wYAZzh
6eZAkEIJuUCjAnboxZ8sS0h8fy4Nhtbm3rIS53UE7TXtj7Cz410knoOAngH7P/9rJCCMYlDqo/KD
2lJgNU5afEq29RmSzsKEKnQgv/95E6N6O0gaMKZlaXmgacpnqZCBAVQ2/qSh1rFazeh9E3XfULmy
BxzP86xzplwWR5naI6JsIklNvdE3TciAc4DO4gZ2Px7CEpz6KstD4AkaNQgga9z3LR6ywJJP5Ix5
5gJukwUKcWG9LUttKCYF3/frQsw+QvmI7lmwVmvwcgt4TdwsiDYMY7QM/1yHXHbYZXV37cv9OlLY
+THvKS7TE2a6Va6U6ylW8IgHV4Epy4JJxRjEzJU9BhGCTcVYerlpE+OymiQcyX8CxpYlQlKZRv65
Th3I7g17+Wqpso2iJros1aXNKfd7JYJLco6jOtwsODZTJfZQn3VvKQcvYKplaaFTRYkqexnJf4qp
3Kay5m9tiOhcPrDPTSWXCb8rMSXIioI1gPNx9zCKGL0hIgLPGJ3dN5ELimzngu4QB2NE5yuq2vmQ
zVRitLbmrO5UTNfxbpgdcYijgUVpuSsPEbh3hkpO799ZQSMfwoz4rVU4K3c0JIn/09kR6AOMB0cZ
tZ2GWD6YxS9c68jMp9Le9AvdDZs2es6E7B3Lt+lRCfGkI36q75vvdX0vT/ARTrkA7Sm9ACrqHVSH
Sa/u5Ka5tJj1aBY6yl4U4pYSneiCuEbfc9YT5WS9EVWkr+LxdzFZVftnw8A1I0s4SiUae4d8ao/M
fUPOrNXr1KJuWw0gpbZFoz32ja0wc+NGzmiPynB+G1RKm6WsuvzAy833XbvF164nTAxlxuTLz6sI
5Kk0WdAYlQroZzkNuAdgBbALiqLz142oIRtlzcogUNaZEzIkqVrflWBeMzEWFdZYhZv2dd+Wkdn/
/2bc/6QZp9Alowvzz5txFy9R/vFrK+7nX/xsxZnmH45Gki3iAYKMtF/TTiw6cegmFBAwP+NOvntx
1h86IDLoEsxSbU2VyV35r16cJvp3liFbMgVWXXWs/5tenPJbe0zHp+5oMi9ER9AxFfO3rJPWismV
GKUZYCIzlrKEZS0A6zIUhTflgFTmTtoDK8J7tUc0+MuG+ge9OUX5a7uLNwevQJEdUTzfxlB+e/Mi
N4qKJtnsacwBZKYt7REkQ0YEOeJnQi4qziwf2ID+H9/2twZkhxSmJ6hw9uqnjuCo7KqTdhso6tSv
gbEYJROu/8Nb/tby/G9f9LcmZGLCDrd73rHV3G4+KxaX/g2GLMJ92/jhX3893RK0u197njiZFXq/
lqVCvSM3Tv1tuzapVKK3qWovaAf/EJrWztK1q7F10N/RfbuImgSoW2Eji3WQ300w3y6cDNhTaBnZ
qlCTCysjqw5xqb1VTcfBwcjIbahoDs51BvAJTMVKa2AKzJb8yKVaIY9Akbd4g1ddrL/3MNlHfviV
Nli5lweoimota3cJ4zcsKCDZ4+HKl/DbZvFwoZukxEQQeNYwFxg+Q1fv+d+6kfck3SHfLiicB4Xu
zjIIgnGCZjKjr9PM7BIsXsigqkbeBcLGAZwnReO9ZpeETU3W7Wil/u1FF6mgZ+AIkHgqb3xLDtYB
BjMlbBQGFi/NNLLnaS+Y35Fy5dO9IZuEnXetq6fGoTFp/CjA7ayhcFXDOOQESQ9q+6YVzqVKvMDK
ycnczbqLqKyeNbW/H+iZgo27kIzhcVIHdH8wHiABCxAUSQlIPdxOyFnNZiSExOg3qfnaRU3J4IP4
97nXgUt0w/2Ih8Yty/pZDip+GDFIjqTtNBFLmxUW7scRh4tWeFXypuTqhybxdwN1M0y/2O5VXkoN
yPS2icsjPPJcEOBaDsQV1t3gE8IQelI1PeUSCOwk28BfMdcdWs0sVfCzoS1E/7vR9eIZqrcbk0lL
PPFHAuUzZG6MDtaN6vF+GnCypKSI9bnJSN6aPzQtuw/Kd8ZpL10D8H6yxQgxplHXSQwuCM+whvLZ
JwFFAk2m5raOuLS/N8rsgyDWTdSCDhGvk2njvTwZV1NxjXCbMM9GZ6KIxaI0bHhsmDnN8IbmCcEM
9QgdFKhaQuKbrjanGViPa2UwmzuprHATjPBcNYoSWcNWQ0m5HkwZey3fcT/aCFeyQv+QLIz5ShsR
voh1Eg2srw6oQOPos0n4BlmDwTuU2lNCfp2baXMLyojmkYY/Oi6w3kN6RCpqjZuOQncm7OAkDX/I
KYqCNGCfU2cTohQ+RqUA6mfzQSoigrBRz5kr98EmJnbgInUsrzLxBoYC8Eps49lRagTE7CapopyK
2KGWJ9Hi0mSGLqkU7tuUCj1AzC0yZl43aQeYg/mqmGSSShigY2kncH7iDwhQWX5omNUEX/gvtmNf
81rkErac4302xqDW4O11mXdv10qIEalUz6Bfv3ZfWFEtw4ziTYlJNR3t9BxMcbzqg2ZGW26jlPRT
d0z5dr6klKtiTij6GDPaajPZi/1mnPK7JBsuJ9Vgrpy2z0pFVGAjUZQqSgM/FHN5iQhqersMxkec
obnRfaQSKX1TKHt9l205fJELW/G+k2mqlDS/+6S+xv6p7JquubDL9l7KazRpJK6slj1PZnbJeRd4
U1A+qyqHYRoB54pjn4aZj+NXHHGFhfiYuHmCZhwwa9i4OGYrXYVMblARUKlvEbeLGh2D1gzuDoUw
2aZKe6sO8WWiChgJR6oibjQDqEwD9KbTKTg55nDfW2zjxqif8aKhaXS6cz1R+YudaWcDPlhxOE9u
/+D3NQ5KAy4RjvrSDapRp/xogINM5zWptVjbtA+7kPAkq5zMgjZaW2V0n2oPdaXqW9lm3mRk5tko
pG1sckCGCSCCYnpoSwoovswhHvrzds455S+nI8q8E7AHIHcteIQOzHEadhRW+FIM9GWTN4kD/aNt
OFH1E78IxkbKJcM6V/0bu2RTAOO412f1g/QrzsUOvDDNvAm1CV1tdN8SVIbXtThHgC1qZlldnd9L
KjEWNYH2xJCDjxE7xdxuDat4dNThvuqn+9qhACb5V4j8SxexBDPxeLxHkbcNrOi2A8LESTWhH6V/
qAWfsxvEOabOnuvIuK9yMjpJxnFqDeLqdK8a7I2cy/byqJ0HPT0rcnYm4OjTma11D6AxUMVxrPOL
ziObq5FAi/WErMt2hi2pygIXkPxOl7KDPzcQIdkUeLRK6gKnJmSzIotEEyBxDrJs9BQtY3IjibHv
Dyg5I64/8IXGizoFkTo7AVWbWv2ILIlzZxzdpe1V3+2quX2YEm/sOX9KDl8tsKnyjdK0b5z6WWyS
CQoVHxL1ZcDRRN7CRNd7Xr6gImGorrrwsOzwRtk+484+5I5FEuS8aXhPWAxcR6PC2FlN+4MrcuBm
5MfUMT+440/YlZvsbBGUxqX9OdSCJ9IZBDUSw61IrUU9vgL4uFFAm+8cuq+w8rRNV6evs2KWbizO
aoZPuPqgJJRT6pkpIkl3q4jUAMLM3QJ+5Nke6skrULu6bQnyabCaczzlFGacmoiU2twpIXzGUhgF
whrl85Cd65yDAqnmNW7Hy85vLipS01ZCU5KKK1/Yphda3J51qeg2RhHeco0+8hNS/OrBhickU9vD
fTmSLKYbKmrtmCR0TCKfbZAz3ecKEMIaXCskljU2X6HFhLsOjXIjzbbhShyxBzvKiThrp3vHCilW
UmbhLCvtyjIDEEmG3jqawCg2x3q4m4NsAwz+qlVranGov9f2aD/VlUU2uIrniB6lWln9JlPoUVmo
IEmVb9KNbPBSXFTfaakii9VxRKOUwHt1Svi3aCn3TT60NrVXH4dQWhMivkuhaEp+3B1J0+6OzEfZ
S3EJ5Jl6miUTaU4HuzyKSEUbjB8m7B9KmoAV5VF9HpThgErTzUOwYkU9d/seOmUxBM7VXI/nEGge
51j9ZfRb2F8p4KV+aCj5gpGFlMWXCnObzZma2TZ2krt+hp5J0htBymn6KhVJxxWZ3FELcDtUTUnm
pF1T5tPL2C0ysufmQD80Kp+oH1qiVXK4YNJguoF1hjHwqk9UC5NWeiaPhbGONLE1pt6LLMLxqgYv
jZgSq+qN1NsENLQ2VW8DSU4J70kaIZ4wgOOrlOusHqaV3M22hwH2pM6EmQ24L8g6fggkTj6QoaSN
NsebUndHo5c9+CvZFvHwuqSbToVfQwsLB3WFfYZa52xEHv3Mtxlv+iEGD2f3hrLpDRsKb39nt6iV
bVUCP9JjsgipdfPvYdK4ptdEIW/m5p2z3UA5ajwFGv2CdqS5CDHqDiRUgZvefykqLkBfHwKUl9tP
1ACnK1WaT84YPSuZE2GPFmhULR04PjCjhEXRkLAMSaaIgm0syY9SQNR01JaeqY2yN5d4UBDv0+LJ
KazHLVJiJqHI+PU7otxvtNACtoR/9FALtF7dKnSsHR/IHp4LF4lxDUDFvtQJ9csj7QA6zYsp1e0j
jA8bw8LEbr366E7XKQCpHYg9ZR7fe4uDyg+V8iKK0z0nYAYFLbImu8U/HAal7MHUuMlxmlIzbN4a
Ds1NQUhsxg4R9uGbruK1mma8BOST0QTwZ6ALarGOSSfbjNhVjPF9lntlM+Zpz0Cr4Lw9JxwtnHIr
yYkY4PHhlz2KE0VkQfW0Df8iKkzwTrTsLNyIlNjSYDopQ2kihMxz19bV3GNLaGImoaxCZUrRTvjR
aZT869R4D1J+7MYsYghd+YUBIHOjd+xpDTr2sTAirBN+tdGi6DVp+3QzZhEzELgpumNKG8eYoeGi
xHZ1W+TX4sRczZVZbymRcaVXILtIqnwf4R3vAjUBuA0/xkkra5cMxkuWwWgmAHe26/6azjSnAcA6
RuDviP+2tzEZKEyt2k/Q9AzcxuSVWVHvKmquoRnVGQtnNW2QzmH+EHBFn2aX3Thet1qZM/UhM09W
HwyV9LKWyIB1Hdh01TC9RonkomBgW/lkOJZhclPKRAjGVPaSogsFsBNJbMewRSWedwspksBJ1XWA
H67tDCofWLOTHiWvYT7kXNv2naVmbpeimhl1/RJg+HvHhNW1qtTZ1YaKfYbpVq1b71mgfub6nBxq
g6EtUha6MSq/K/Vi+pRmtTeNBr6OLFqpSfeYmv2NVeKOVf43T+exHCm6BtEnIgJvtgUF5b1UkjaE
TAvvPU8/B92Iu5iOHtOaMvDzmcyTBeN7zQ/x/AIQSGW/vdbh5PSGNKxDIz4JQfer1aO/1kp8fsUU
v5AnH2LTG4YtNeoJ9pork8y9eLcLdpZ9tW8oLVqJLSALnHFMWDzltY4NtpHAFnU0G+QEhXqXOnQK
Lri6Bo+L7yr12NtpY761iaQ5tSrco9KAo8O2KhGyxksV8jYQlbhkt1E1Y7Cvaral5VSyxYg3Vq9F
R0Xz7/4xzTXt1iRFTahbQowGk/dYxXmNGsFng9gHMEviwtDQAZB9xd99GXMLjVbQ3cHq1TW6X0Kg
p5jTpvcU9WmZQ/s5ptZdV6Z2S2UFr2PU/RWfmu7EJI6AVNEOFMKZ14/c1wSGnId5MXcyMggxOtt6
A8khgT7jtqL80GT1LJjjl1qnk2NIJFenwSkmZWSbw/71U52Rejl+mZpmcShyn0mNWLC+RN89IhZm
20NSetoO64KoCBQUARDpIaOjU2uYIlCJ12oDUrFdbre4HjZ6x8oq6038crO1dJtcnkg0bRxUqHRI
U+2H5UrDZetImugplYwpC85nSMcIjaGhKY4sYKsaBaWg7DqkSrNArR9WJhl/KFgK6LG6tMmRrdsw
Ud2+Yd4AeVfo4ZCRVGhjaCKJ1QQLP5THNiWTwtIRlrKnM6KSZC0VIYwI+HEcRUfPlXcWB+ta6tH0
ZOmXIYQfQ7xOMDGIM0oLnFylVn0WqkBfMLK2k1QYX/6hk2Htm6Mn9JXBjCS7EhbwL5mmrcojGGhD
DowqFifOf65f5oUbvcnfxSkA5s9CYirKaxEJn2WAnIo6G96KWPE4wW/bw/fTKXNQtVi3Nuwb5wzE
C0lAXcMHIXYpL1NmBbmUe5A13DkxSNntRovN2a3T6GT9toBiWyRfsYJDRMwhBUwLFpb/zT1XmRyS
toUjaN2bi9GpU6QDFul9nYtej253NHKUPFroAnM4ySYjsGji+iTHc53lyOWEyi66aCaYqfuXNeWt
z8K7kfuveRzEtp6SFmWGcNQwxAtrQ9groiY4GdkdwD6LZ9lqspPmegFSYU3sPAXPABcQdi5CNhP4
8KzYacAr4NM9jLVybSL1qOjwFGuxiD3iE90uVcYtMpp1lurmRtXUgzUjciOU9yj4TFJYe81UtQpR
BymvMphYOSMMAG6peiodimMkILzT6kXMmZ+MgCD9ESBw0vRAA8vsohOxwACmaxGm0t61PTjijsJ+
pQ8cgj4be73qL60y1kyHOMQ7UX/VKZJcKRfAgHRQ2NVO3yumuI0ugmj2m2nBoWYxTsNQJ+zAM3JY
mXnJxyU3ATWS0ZlgccxFih97NEe9LRIjukv9kRUzJugsyTc6ycAs6o2XkgRld+nvEo20x6l6ykww
bJ2tbgiOUI9jc4kitIDQ8g6q8tQZ3I7hlIaHNKb8mdQleUC+pUPzZuSt6KjTjJ4FD31i1BYHCvAv
Ba7AZCSsvjQVLZ2U20PTsKqJOMLIrVyCqCFAhclKT8b+OAJeomsLq1XCSHAzZdPgTlIxbgSlhgjO
3xG0qjy72Dh01TC4M5hMQgRmYOYJ2+14tgAYlsIWH9+NRV62LWTtqlSKss8pgvzlqE9EYydi2hNG
ki5mM6ZihQhqNxOTX4K2M1CwgbZRxLFxpln5Cpv6MTTlWUb25ijEbtjWNO1TnBZY6QxYxFBnh2wG
izUQeyjLZ7KpNDCpMEsDKK9lxtM1m5BV9SEDpwovX0BjvzyrdRK2oSTAwwvpmizit6AghJS6voE2
wyBEaZiRIczoVTpofiaELGecaeGlmqhnWTep5Az/YikFVmxwLZnIjQTc91AjHyhITTuPw/D0Y7z0
uiziOp/CXWkJFMuGAuN6+DsXYwCSvHhLYlKsN0xda9Qqg9+3yJKydM2WjnJYe8KHVhDs+Xat1z9l
JrynpIaT4zGmuznhqZBCnR2WD1DW6q3UUFZIiNdLK7aDZFIdwOtgzGETokYLXSDqmtvk1qupNQK2
Hz5TjGkNmrDEzcwlf1ndpVO917XsGgpMDRuLJybZ51QsCQt+vohhBiyrG9w+CVLAKclpKIk/UQG4
oWPE1t53jaMu11fboRgWVXNadNYprnmD0C4B8G/zrfsq4zpNfiXT4xilOYLvKHSSOqA1egeZPyCv
oOMevbGuyQaWxF07MHzMZxiLk5T+5rqOdDKMO1fTKMv9rm3XjcQ1z8U97pn4/mhdxVAw5ZXVgnpM
FeHcx0iRwPDluZQRHyAnF7UUvtDGREFiOLJYflo10eYD/tENjyJpF3zopHzMpeUZKQdw0EztKixC
ALhxgP0AkhcJ57RAspdOEzjgOtsUDdccb4UqqxuukZIfBJUGwprhilVW8pOPnO+Y+mIvfyG6aZ0Z
pW/3mlivKmNhD0AXtBPfXI2dNtqKRDRCY2QHzQIgQPfTrExBPxH0i9BGzoWHkfemEymDZrdiGK4x
B/NkrDPcVTqTIEIwOYCCgSmtShYtP1lszUdjTu0ac4eTyCTIYjpc0C/XaPqcGwvwVlwedSEnNAZq
7fIUjQT4d5D9VlBEpFUG4hir7DIEnJmNF0N1HmSzpCTWidaFNzm0qgDmn3UAgenPUuqW2lomC0PS
z4PAABqYVIozPuuzh/Cj+f5+nlsDm/Rs2FOoXaspcttSQUgrqK4G1Lkqy22nVp+Vtp1qJJVhRUve
aP6X7iN8i80TxZVrqfV6tnCzGRHaqkA3n8qo7HUCGXpjmld5Kx0EnTF2hXey4X4feBdmUX8m9RK8
YnGcMhsFnLAu6v7HkhkpRxJyyAR8bQIeJ4gb4hRvIwo7HZcGIzqkOFpGibhkc7UEEpd6cwhKdBUg
wx5QwjjhCRrplyYjBJ0qauE1yEMicwuJyUBYUEsrT58kNLUCYy9PLG064UqF+lkSPjF10zMOzAN7
gmtDQpA8CLsyQiIyy/XnmEylPZTFhoxHaG9j8clg8BmNymMW1MeQpG7UDkeBneMqUViZB2VcOlzx
n40+3+H5vpO+RV8n1Hur6URn0gRqLatEaljeUqDVdsPDMpk1CD+EaTDHemurNiaxzjpkXAurQim+
FeCwvG/Os1rhl+kVi/xHNZl8LKq8ZqtJl4gyBr4jJ3mXoXupUnsxs9h/zx38qDsCku2U/kr0VZ4i
VUzYC8gVfHPhsbf8tURbm7IfcjDQk3Gp3gpdte6Kj7MuogkUOF1yv0Ll3JiJV5fU3BprFtzrsMdb
OXJqolim0LaA1HuiWANjNTN0lHE8XJGMbwxj/CBx2aHRPjfMl9Yx0VYw08YLjaTB/HyDQZhZk6wf
k6aYCYYynrOmv4k6EgwZ0pIdhsWwVqHltOiz1ZCIkT6mcxeDjqITsQCIOCZQOvGlf01eSgaQpELX
bcXYDYXoq06m8dRoHPuRgPoqCwjYU+n95qlqnNYwyAWwijvp9uZVS5joTcEYOzmuwK0sl2St+BBo
B/gc2T/yU75yUwFJzW2uWdX7uOBGWgzVvfkQkMO7YQy7BFIFq+SAtA0Ko5nJdGraEGDYJsZIvf4a
21bZaH5NHCi3VapICniWq5m2fIUxB+QYYieBkG9bHWWJIYHSk4JbXXUMUHtQpBOZl0vBUlWMiKSh
Bx8nXJscoIBQGZcxzovDwMbhqovbXhEhNSyA0VoE1TBGz7irgp0gpY0LesFF4xTuCcwREHnqL1o1
qJtUvTAWiLza1/19Ru2CQmNVVaW8qbPk1ht9ddLNblu0ae3NDQhBCMSxOQvHpFAe4TT+NELFboih
/55ir95rSmgLY2Y5ucAKxqeb78aZp0lT8NAN+CJkX+ek4jMzjcJiAFg/au0lE6JgCyEk2AjPqoao
2zIqqM0drCZ4fEud+vcsDAR+QCzfUADwNBj1U6DxyDbJ2lAEBsBEHwnrVDtWCrpKQctN2MrGQwPD
wP0MPVOzLDfysX3OI2tEkS/v76BHsQBXFJBrq8Hzq8Lo6+/SFRCFqicx1cRVUi0VaMjYbxB+U4lY
B8zAB/EP2pO3Tpb0p2iGnAwSmXWg3yFw7z/U0TiZvchAYbnP6Vd+lZrvXY6/6khirlyVvx1UUuJC
FPCXYWzjVIVMNYXe39XQpxaoKF5jsZRbVTI7rcnogux5KiLmiFVcQMXOC3ZiE4NQFLd6yboX4cZm
jAp+ZMnTLIxL5NIgUTrJ1O1I0uSdHFuf1sCaNAJ5UabmtInRyyE0JrFKlJBJFQqoAF9l3pESC9+p
d4XB4s4oZgZ06ZrjB7gZLkKG/7Rqorm2Zp7Kc9Ox+q4HWnbhN+6JiJcmCIE5ZGrdAPAQK9lMfcKL
lOk35HkArC7k0D9on+i9qBxFYW2OqE0lwjas0DJ2vbGTWv1nbkJrpzTo1lEFgOE12vH097uu6XEB
l7LEQn+MXMuPUgdMbQGKCMG4yCOiDfphoyqAQ+GSoJpUzByWUPmC1THZSsmGVCBZ4J6N20yDGA+s
KV8SCiaT0zqQnnLk79lXpsix4HaTpMV7BmF4LkUl2BYD1Kcl3TTEl+z5PB83QE0umikaDCyy6AxY
+B++5wVsU3eMFExo6nL6VsWKV8NqUVL1vUjC8QqCnFYyuoRMZvAGxz+5iPZaWjTHpgTDCma61gsG
637Sg0vw8EPQMcpGSR0bxzx05rkj3ldv45NFIihxCD2EzKh65gnMZpNmStiJUYNPR4rfJl4592QX
7wmyYBcPyncBghHEVxwKjcmCXCntuqvAnBiF/j2wgNfklHu2jApbA8GTY7Z9N4rqMiwPtFk7K2Ut
8sCLg1WoxGjEI/znUjT9kju3j1sijdFFXHr6CFiizTupuh6j/x+/jI4CgQZOqoiM3kKIreBEkcMH
BMYZgf8MWkH4MHrXUIDQx/OjqHpsBEbzz2Iv7xA5ZarMe8vWwHygMGrBn0mBzGoVp2aku2QGfMiR
PO/go868KNp98k7OUlQBlgAaPWWkrlVlcsrKSvZyueooSBoXTlbnSX7/KQx5/hjxX1Japh5zrZd8
Kgs0hrItU7Hao5Issl/2n5Ei7vwGqTWDsRPwv3ijKcHkUd0sU/CxP6ilijB4WOel6r/ItGdlD2RE
8MOHpNbEb4PPpAyciPfgL6KITmzHd76OC2QwYmsX5FBqJFREZSZ9pi2Y9jFNJW/ganRSLl7XT4J5
DbCs9jKB5aeaJwclgWPPQsTp+mneycyWPDXJ3/KQZScxPQyH2PK7IcQ5Xx/2Mhg/nEG+R2Qq1ZEs
e2MscPHNxOvERPiwsSVzOyYsD7VJFHPRLNoJFIEqlilryod7KU4Fgas8QilsLLtm12cac3Uz1DVx
ZDoIbusyyAw69XmkCTf1TS4oidvG/RlIo7QrZ2CZTFzX+ewzTKEfCirNdHFXnksjkGg7Fq/T3y8F
T3F8/TmgN5QG//+tTNrWSmrUlqDIUgV5njen//1R9of8q7//tmrrWXn7+wmR+IhB+aaIFegsEL22
OAVXNd8j83h+bJwRsqfE/osYkNwz58cHROT6nA4KVJE8UDw6m8z2e9lCgTJbVzzCiEpBOK7GsLQ2
kuUmwoKkjoOzFdbC502fi3rVNJZ/moyFmSx/gWz8l1ynADBu1KaZW07+uWyGfRJa84X3EO3EsuO6
1taGGXUrKAPWGRIddgMzWE+BHF3ziO1x2hF0UXf/NI1zLEOfjbCNwCb8mPUdDFI2m8LdH6Anp9aB
9MIteeywfcryPQmTlknC8A6x3s5Gvz+Keth7gwkLJaHRoq5RjkGtAgYilBuR6/wylkPnstfPbWXB
LmTZ6BFpHjhZmdG8ZFp/rAoI/FE54t6g15MpmbI4dyNL2deRn1BZJ7csK2pXSIqXEfzynx1vRvfF
2byYqrLu2QK70pPyDu6MNa3cXvQaj9Cgw0H3m3rPTCpHb9YTtZT22k6QBY4YKVG3Cro/WxPHpcPC
N4MFJjGKX0aLFOla+rSKzMkiwx00n6TwbAewnklptSqkeC9my52uIs+zlJGcFKU49YNhIPhNjLUU
NNaOLf62EtkuD3LhtjXGnXwg9jMDlBqIkJf0iaewhRQMFTLZ2YZC6tRMBRU0IEFFOSNEiLAJxmiW
17BWY/qgdS+odFDYzpMbRnK5ZQAYnfHkbobUbulIdxhq/025mTwRVKygr+/6MBi3eYP2IwrZNlc5
AOhJY5aX922/hsDSuUnOxY5aa1WlGTCgJmT1VSbBGv4qDHCYW05Slj9zqBDdFJq3shyYTCwUAxTU
FxXYG8YGAGV7ddTcNKsBEct6BvBl+JUx2HQFCl+L3Z0xF7+xor1qw/SN/xtZUaQeNEPbs3sjBXTh
kEskYzBZeiLLC9dBlz+4iLWTOkk+FTRpYm04q3cdrG/UXTvoX7EcLHl5UuwoWASdpvB1R5cGY5tn
OgvsLFunbLd2NXpUbpXeOPqWOniakTI0oyHf1G1m7mPGRduQgI5d3/sW+RBNuBs03gaXf7YNLF3Z
F2LR0INY8oEwktkbExnSJ1RCF5m2dip8NuxxeGyAb57QQ0F1k2PxYkg+2XKVgg2EbQ8Kl9p0sBgE
N4k5pKNJWn9jAts5g6AJN2WAQC9QzptBNt5bldV6LbTRo1IF1RbqSnx0Fh6lQDWyFyQ7ZJMaBQVw
SLiWxaJ8K/k0VCp3mK3nfv060MYAMUnqV6smHE8DkvAa+NSmo9jlr23FEon0gPQVDEvCpIC9sIim
GrNQE782yw+Vpzp8ZRaKaE5Kglec9JndUqS+jDkigjS2zBcOJgbyTWm8IK8qbKlX64uf4PeaCpkJ
N/Ios0aR+Pe3cQizWfMLguWjty7VyVyHdGv7lsBqsRIuYaxp24iowZMfqP2pbaOBXJ1SOXQhe8zl
n7fV0K5LK+vZUxnasZHafR0bG6nTzdc2MV9aEmk5sL/ScYicLlnWC4JEbKAZvMdzq9mkprI+DhrD
0UfshRAAMScNUb1uCJpnoc0XIYyF5KB1+2ZfOblRXWuMqXWyWwt2o7UoTdD9uaCnkMwWYsE+hWk+
iKJUXGI9Hry5PGFlKby0SozLzCsWYv2QB/HOiqv0RmwVK14G4cxeLc6zPkcXxev3k9rYJwOAWalh
I6iWKCXUXFsEO6SpFmHNAFwgYSNc/ClGf9TUnu0J1tUdoh3Fyevu1gbxvq2L2auagW2NllxA2G66
eoh346L58mcOeYwC5WpU0gNhzIONo8GvDKApCQlrPuUUDwFQmMTwbliyNSBZ6x/Tjxm4Jac/Tk6Q
lngfs8VAj/NWKImxJFmAvpYtiT0gB+Vw5xDJ++ZQ1Twa9LBi66d7c4AQCyFYiUAAs5YZkqSJinLx
MDUU7GkvclWZ80HRdKiFFJs0TZZrKqRbSupAmC4j4LNRxAc2X/umrqGO+2bhYhSRtxwI44bLD7Mk
ySb9WCFind2hjxieGxNhYvAyVqoxU6WlobbpyA+M1TF3RDwG63Du6RxiFotq/NLoUnUJphHPEUMx
ju3ZU0Dn7miF5CB6ned+vgWMEQ5GhbYlV0T/2IRggBWS/DpLJN2PEiUviEeCp81REgBg7irDmUZm
ArzJeZuG7XwhxUJmUnc0RSk5NSb5zkOnHtIIe3BuGCYwHeJdugj/aypOXg8Okr5MPrMVRKiqKE8S
r/9Naf0SImTmyprOesmyHIu5chRmTtywwe3WcGpt0kBjaFkwq+3q+EDoIkOBGDTmaA1nhBYjaSto
I/Rsx7PfX086YXfi1D+Lkf0ISMgJa0hes99Rh73q03rIxrnFV+I0IQubrpRBdePf4dTvDiPysq05
9QORyUV1oDI7BTOGfCK+6ALkBJRxWDxo6yTURvq+Hi3sUKNaM7vvG69UicWc2s6lM0lhEgmEbkwo
8YrgXRAtZO+MjL2pqy5wg3k01JK64Rn6Jsu0QaFiLsOfTW3UJ0sWSGVu0tjNKzP1/ESp1hagTEKi
gl1n4p+syvraKHTAPQWBk2E7I1MsxN86juxiiQ+hsiGDinAeMOfuQAzNfmz081/jyCe5qjNd8MIK
fk2aBYwLUBD0mocmVb8Kei3bVacRR8r7cVPZOGoGctyUEJx1ItJHwzBCGS4EpzmTy0Mz014IypSt
M11lrONbTAkR49kDGE4GV/GrEvjpLpnx0Yqyvrf09kBYZ7tR4/iiFRNTkjTQMVqq3daIBnqhNkil
fVB00n7u2Q+Wy8P/75/9/UK4gLQnORNZmlZPDKszAnoy3VA2td4Qg4UXFhmbKdh6HbuqX2VbZZzE
fbT8i7/fyTlr/tzSlol46zvm0cTHeO1bTyOvk4w7rtNdNK9QiZrX/m1A7v7ACb6NHIAFb+ZH/20d
FoN3CImWaL1lsJs56ivtgnoF5bwQfK/mdPQ/cYS3w7WpcGNxemNop8IAPeCGJKy+B71bevFG3KQe
dJdv/sG5uOv8UWT0Ev0G4SWv8jVqTvO7AWo7sRHZaRdyU+Bj1y/GIXLnoyC6wuYVTzqMEKqS+ZzF
tvVgRSh+GVv5FCu2ck++dMNVC2cmSsAbnSpx8p/yQbKOVR2N8tyHjn4NXtVs01RffXnkQCCcXuE5
wioz35P5NOE7lJ0ucFMiOY4oozMSu3IGdo5lekSUQNp144Ofekhh5Fv1VYirbpOlR9N4CMI3bx1x
nqu8EI6MtIcZ0/BTbRGW4H4NP/E4jScVmVZtA1nwquSR3am61Xw7SWsRuSJnxxUPSbfNX+NX7Pcs
qgE6emDWvU5bK6/qVyrvZRGwtD2H/9qj8mLtYi7VTZehPca42lWrfl8d0LeBA48/+s+sXynX0DEv
vLnJVr9Hb3iW465/Cx/dK2EMpCO47IiZSZOVdeephoTIo+OU1shF+pNqrEq7TlFhrPIXsXBQkwiP
mHRXws37NewI+PfzuRmc+ABmOERDiSOBwBvNHvBe7+b7sMH+UrgsewSSM+1ib8CdK1fkux2yV+ms
PXLMqvq1kzcpCt+jCt+KVJDdyB7iLl6Nhzw5MheOsBW5rivnrcNOupqZDce2cMj25pHBMY3kI8aP
vVwBAR3HtAmeLOx6N/8HdOpduI47kj0UL9vOa3X/gnByHR4z3swzaghsWDFN/m4oeT9rh9nfSfoZ
Gfdjg66wOZxrnnEf2CGeHMDQT4tyLUXeoIJvs6Gh6CdrGyK+bmxji6tSVLbxi0n6AJ0svk+GzNyq
+KErNz/Rh6MlmGwBb+FruuiqHb6RhhVL7TQHeRXvgvv4InjxSYPbZ7zU+UWLSFNxCLV/Slf54m+p
TQGT5s8W+M6/ek/WJOhghiXMVt0AegFK0PfGKd7qvc8Y8Nm5qiPcohXhhPyJdkPwOWqS8DR+Ej5+
NC6l9zmGdnNQvHKNKvcPm/BMPjCE3I0rGpfiTYWB7OBUITIpCtYhbLHf+DdtV4gnGiDsa+UkKrij
pT1Dn+GDo0z5Ys+3COpRgHtMv1NkeSeFDwal5ia/W18aLueP4kWwWZkQRflo9+aA3GEjfTUfMPRZ
tFpr4VhtiTpCBWrZ0B3w0Jt3KbSHb31VOLXXnbP74uhBijuvxA1RQMNGeDArilu+UsZB4kN15e/m
Lf70WVOtDU+7zsaqfpapY97pE+dfMFZtuskO4l25Wtcw3jIG87czA+QTnxDNegymZdV8EYbXepQb
+Zo1kb4Ld8VZfxtc48M/1PvAyzflb+OGvh1/QQyeiOvO9gbbE374qlRXxMr4xYY93b4zbimpXavI
hVGQvjC3fxMVOzlDkAVbm+C02WQcQJhnUAP9BuRnodfteCSujB90nNOEAeY0IK0hLpcT6IFnoeJZ
w0VDPtK0glWN9FGj9sRxrGz55Ffla/gJ+H4W7eabjnVcE5uIOpFlLNStdbORLiHqYy+GzbDvDlHN
l83FhG14eTQt2oeVeS6vYsuUkFhDdjt7YfAMUDKNjbxOXzc7/0UtbXWyxfqGIHKcL8JdZu94i1/Q
cwuMghdCBT5p6UjWLcu5DTvT1ubU/Q5O5hHcSe+AdjoI9/FiHeazwBKViuFoHQLt6P8bTDs+CC5d
Ij4M5cETUaJ2e9MexsV4D+48Et6NrfIjHJoN919MU8/AALtvY4eb+hWoPnmnKEVt8WytMTPY4bv+
G+yRiZOqxMjzncwjEqDYSPTsSDfSyQKs6LHItXZNgE4B7z03M9kca/MOjL7+hcwh7OIPka/0Biz/
XHWf8SF7EuPC1I5oFIgHrU3XhkwGHvLAyzmnHGXAnCrOQ3HwVEzlmPezyY1/rfZVIBjA0SA5tOpx
5LUsthEn0BzuLGA4BIa/ZzACN6yU0FQQ10NexpEVLCrryYGmkrMA2czXMPdEeZWvA6cd7HBtIM2+
KvjF3fbVOkqiV+4xQWrGqvIIzPMsbhPpLLwBktxQussXEKHHuHDMH7Hf6pypl0laoV3oHCPz0AlT
BKnf+Ya0GDTJvMXqpW/JOLDl3B73yHzDdXHK3603anTpUAkrw7BZAwqfzPmR4/o/2gm0uXyBq1L7
M3qWVftliej0EBgfa59jwRGu+j3or/q4m/ep03gN3HkoCNWRgIOv/Ck/pjccyeYXo59wZ+7zU4bv
/h3iyrRuvrnlFnDLXvkSbny6rrTzQ4cPzBjOfBBzZUeNEz0SECXWNR4IjNnKSwoTY02+Je7plfIU
yYI11+NWSw7SiqxLb0ak8dZuWpS7JGSGK/3Hx9M+OktGwp40UuPY/7bixmf2JTML8vLXBsGgTSTv
+8wn3a8HmrGzuY8U9k3rfLql+zTfw+eh919V4FLUL9W6dmeEicU42WQGfftbRbCtyO1uZA8Ig9u8
AGnHv4gtGolqxoe3x6A4reWI9fNmOGvdQQ893BjywfhdiO1EdhFfemQnr107HvfCfaLeiGzttb4O
yOS/cjSXa3ha40UgkoXdksMGEhOlWqy5MXOv9MxN1m7q+cwV1lyycivlTihi5Ga7tur2aeuYWJFg
Dtz47w1hBaqE6dN0G/s9QfaLthLjOp5JsAIhzDfX1Hb07JF+pVKIixddPbat05gPGkmhO1Kwlf/q
W2vdQdv4lKEfcbaVrhxQyJ/k6IWhYH5rztE5x1O5G6p1cO+eSeUlLF40ziiMQ0BsifR2y2/RsAno
CF6186jgU3HpilEG6JugOFXJjuEc5RwqpOgUfJof8pFDgtQ4+CMGs7tNv1Y+IPdsw123b9/VW5l6
2PHh6/t3pQhXJNThgQKwHmZOuYbmZn20mWeiKMr2ZMBN+Tk3nCVbgbjIczDfi5/yowxxbqxo/RY+
gPYv0NbYPfJfvF2Z+g9v2fSGdxEbVqqTuo52Hgsj2Sur1jXONQFMO8akj9yLun1zZ9vpPwmSnI8z
fCH9XrxB1/A35iOg/Nrlr3hQbaUFfL5Kj6XmlHxZf9yUipuVb4mL7VqR6oACxU5fqOPa/DMIVzA7
SNdkrvfkdWIOxTzA42uXoOtOViacHDTCT62/CpfsjlOGCBnKcbbXMVLRL8Se8z8ebBXGiH1AKbEy
/b34RLdyb+g6djBrAMz4J3PTIJhmrjjb2lU7oqOPXyeXYBz1iwtf2PXpjroVw4/DwDz/iAAb/etg
PEncMgsUEjOUA6GeoxoOC3WLk12TvQIUzgUN4prb6GgeSrxgJlWwbRzDM5VD8ME9k+77YgdLEFVj
C3Tnrs+7MnYXv22Cgn1dWw+YK6jpJG2nkY60GvfM1ZlTqBsfBx8Ac+4I2S7vrH+DD4kDi4oqdjCW
5PDSvfTVl5y5+HkXPsrxQyyuC9jmjalzIGx9lwoqIgNhhZCa8mysH6NaeeYN5BWZv+kVGlRE7UPm
wQ9fBk/VhDKehmYrr4Rj9iACI1r1H4RYAi0LV0zZfyZtpT0wtLCdlFRnvtSs/NzqKW74Gv2bj6Ro
4HkHVR3FuMsg2JQ34Qs3KACJ3lV32TXwENmanJ+7dJseCJk3V8E+fQQnMuQLi1qJ2KP4H4OAm/rF
foZGlILVJE3HsQ4oloNVglh8F13yGy9buogfBDY9GGbwv8UdRY/wjteH6BxqcXFfOHy5wj79YHZH
o5D+a/w9ApJly/4IfjiNMxISyAc4mU8Mu1/xb70BP2Vuy7X6TTA8Zk2fno8aeVUcrRteRuZ65OXt
oJ5BYV2HP1nMDot+CJ4XKpk3SBFrnlFcL90bowKe1x1hvOzdbSIbaBqc4KzehPcMnpQ4Ea664MKE
S8J5iPCTj7z9hI+rfte/PLWGCvi/XYCw3Ia9o6z9b3/fPKHqx4h5t/KBQIFdhs0tdCriVcwt4RPv
ls5JxB3Kh/2LhF4g5pD8bQBxquT4C0rIutbX9gUx59OcnAL/I8JP7lUUoS55up9U1fEvp5+UOnrk
pF8TA75g9a8vUVm6lE3os3nKt8/uGiqH9Ed74+q8RZ++R2SH74yRY+2Nk4S/8IfdAqILa34NGWCu
yaW3OY0/hIO4IUxIWVvE5Tic/vqe1YkTHrmsxmYdbyEJYoG/SPflsFlEYvRwxla6lEsTa7Jh8Jjn
BafpRXp7q8A4tg5jH5a2eM55MFYfKVp2e3TVExcOX1J4lffhgrIyb6TURr/xo//mISDcJTd/z4lz
8gqeE1ffG7fGnTOKm8L4Yet2UA7TLsYo/J6Abkjt+c4PG9/bwOnmLYwRhrfAW8ItFbH/D+U47fp/
pJ1Zc+NImmX/Slm+owY74G2dZdZcQUqkRIlaIl5gUkiBfd/x6+dAmdMVQXHEaRuzKllESiFicTjc
v+/ec9Hehu9AuhNWRjrKyZm/w14l3zHLwyzGbrEjbiU8ZvvsBTm6uJ7qmxJdnyUcsHuf52nmPsXv
jOH2mSX0sEWPKR+CG6YjUpYkLGcA1efVU/VkfKuemB79O/kKI8Ftseqe2Lvqu/RaWVlXm+ggL61n
ElBWBYLSjBjGabI0vrG2fmi/dw7dmKf8AYGatBjQkW5bltKr4ZkNO+ks1XWOTrJYVCuZlh/Nvkex
ZTS9lodCoiwzjxCFpYvuaD8TuiAW7d790fVPYbWSoF7J64wsGN7689qx9iTfsfWbHD5s4jpsjDP5
2/QA9XtCF/Kf7spQnVFfgbvqm5VcON6aH8zWxtWwz2+YBdEciu3AwZbr8s7Y9muugHytQThir4LH
2J9F1IPSx97AC7QJeFHS3NpPy2e8hK8pyzJ/ScrSW2Gvo2rJBP4kMZFPwoVZ7li7/KV6xk6hsvFU
DtJDYMw9A0wa3X19bSGC7kTsbiVaM9uPP0W9SXRrlItFNcrhwip5pBHvY2j67kUuN0+LupFCQ6AE
V3hlfTm6Irmc/x4hwoL0XDBURHRVKS2pP8CU+F1s7IIQw5Q2xs9SrFUrqFGcN0khKkDRlD96NgxT
ndpZEeIugVA+R6WMQrRrbiM5LNZxyvH4eYvVeeBh6KYvIbKbeUNnA4/3qCGDq651pWe51Gd/f+nt
ctfoubmOIMpu+y6lRamzoIxL0D3iXbxnlWivhdTY5AxlGUVY9AnLJJfYqXx8MceH2JK8Nc0FipgI
jPMlOQwsH3z7CZFl6fg5C3N0j1gQKTzreE9RclCiHcY32QiPUnTrUbHoclJ53AiAXV/uO119UyO5
mqUhmznTPricL6xy2n9F0iyygj0XiNpmLnB3F97wruXuzq1dlSUsid968xyaZMyqnoz/mBvR6HDh
ZFLPpW7k9dgfrKqJ1iQBRlRmaJy5+aNePQ1EyEPfyx8Duy9Qi1RvUhgeRZzfl311V0tjxBxJ6m4f
v3RmTgl1eBpySVvXuuxQWV8pg3UbAVfLJXWvsfGE03SXKvq95bI5slRjFpHxDXhXc9TYPbg0d5Zd
bT/mzWgA6UcN5PbjQzeqN9wOFjCZ7lInyt9gsfozqyUUW+5/2KohbYXr4+jzHVcriYvrKwJ42Rhb
IN43JcmThNk4nTz4+1LCdIIZY1i7RbNuZSJWA33qYlbWzo5Ff9WmLDJFSzGwSCgHSeT/CqH+GCga
L23VcuEa+qSUKC7+0aexMX7qHcJHyeWpg+S0MmKWCw3YMgzs+7Dw2Q0r9vyPfyN+zpFrpiCGX1Il
IKwgXrIMU+i4M/nQE6CL2ccqefd26XQ6fAiSwnC28r5Q3WBTJfUsSYp1qYdE56m8jMvh4euP/8x3
mT5dKJoMWcs09RO+i9UbfW1kFuFUUffT7fWFXHmUDkKqGNIkUHJLk2oXcZUXMDYK2KFPp006BfEh
Bs0tXZ0O7JcwDbky817tlZJOCxDGEqdYaa4Dq7sdTLzwo4yaPil32PB2pkDPSTuZnW2mbXTRbb++
BMp0jqd3QFEtVSNCRHBEJ3dAiQx5QB5aOq4MFiEkdbSRpXc/s1FF3vg3Xk5/cgLCMHzhLLrtg+GC
vhOshFtvuDAcSGf5dCyqghZVs3VDFafHYgSuokpZQK+8SDFUhbzgJ6xAPOQvPl40V7L1C3dCOzcA
VSweFhYT2dTNkzsR0bEb81wqHTOl3Gd1yYOlGROibVE0I1nw0+W3lPp7nrsAY9J1hRO16FnaIwfA
ZRITzOECmqWIJmOlnYGR4yoZ/CM3ApBb47gqy0dyalf5gDK1Tri9eUMLvIAcwYYIcdgysOvD1zf1
3D1VNc3CImtP1KuTcT14es5byascO+FFaIKHmZlFd+Hh+RikpyNHU3l2DBn+lmWpvw9iYsfroRZq
6bSlcYRNc2gT66oj1sqreWJySrBWlx7GvAXHIPhDZ2/60Njh/5iQxvHB9BlRcZXfdteubl9z79e5
rb+LemKW5N/jotyNAwCN3CzWcuXeyo3/MyuBun99sdRP9CzmIE014aILWxGKfhIWQ4BMr3iqxnZA
sDT1rAxagYnGiVbLkHBPxzJInMTSNj20J9Il16W9Ssv40VM6BI4RhBHCuEkpfLej8qGamAuaB61g
7LxbN7HLC8/I2blD02ncTcwx1fz4/i9zh1YJM7OIDnUYWfNGgWqD4Wo+TtgpJWkfIlrqk6f/e29c
hRq1Sw8BHDWZWWwDlf360innnh6NiVvWUdQjDD0ZAh7CEkWyh9KJDLonVhENi4k2MvjUhAq1IOWM
56luabF7tDE6P3n7+gDOPr4kIKm6DOfNZCD+PgYFfpO/xmCPoGhRKipFZvD71Tg82E0YzlRgp9X0
5OHLigCCTDenVe9Dm7rShJPpsclhY+/f3QmIMiL2n9eh8l5bpBR73i6Pc9g9MbtsQTKmGI4EZbzC
ibjCRknBNASmDmWpnjBUX5/Y/+XK2iYoT0D39qd5CQ0qA0gunSq7MkAyzkwNVyCqtVUPaqYO0RKP
itjEFM5DyC9ff/q59yIjbCKeyQD3PrKgfhlieu/qjZ7wThgmTo9EaaIb6aa2XbhWPOshNFIKJF19
4ZzPzVq6DDFJh+8Dye4EJxf1TdoOcVc6Y8+9RHDz3bSz71+f2aXPOHnbBUat4hNlwCLy241mudbt
5MLke3ZM8jAoBIMxKq1PY1KEsFrUmoeiUFZaRwtgYBYRPQPMyNIDzE8KX3qwJBB3h1/mgKmJZjz6
4Ti+jt3iijyLXSvjD7VVZdENMV0qi4qBP/jfg5xA0goFcKsxkhtpePBz3s3DBIzyrDvCeV8n4Jjt
otL4+sIRTXb6biayzLCJ+9FlgWT/5J2iG3mjScCCHA9x+qzmNU5+PNkDiKDmYcJjZlXxA+5uWg7g
bkC/0jXJWfrmJD98fSgn4V6sGT/C00hSUw1VsU4nncK0ZBsma+EU6U/Jo9nuE6kurFqhjzsc+rJ2
rzSAFb52IVfs8+oE1aSNsM4yiYSawtt+W7QJT6nHMiJTahz9haXyTFZc7HmWt/jRmHRL99J6aBrx
v79hNc7PNiyM84amn66OyQAKRhCmuMN0wipClNksZZ/zMnz8+oqe/RxdlRVuMLO5Pp35L8+7yR5O
E6WVOTa1m9FV1xJRFEHhXlhr2p+XvZzPL59zstiCf2y6CEcyByRFLQl9geabXT4E5B5ZgJLp9BXv
CHbfZASwMG/n3/SQcPfwyOlTa2ibdiWJSXOlJUsNPZai+fIqZCUEED7hiNPB5nuQDzoUbIUO4Kbx
qBnposd+n8vpGn6otOwNGUUvdJ9G2IgqXO/eS/CBqS7b/FDbGEVFyCNRZYmfXHc6HTqltTKA6zoC
+Kxe+tn4A5+5tOnYUOKZ7JBH0svPmx+tLSMviHyPDTF+MYAiLx0plToeA9vra/Rq9jfFQikB9jHH
3DSB/TfIkJQjPsat7fnfusSUEa5C1zF6/eARsCzDxFtELh1sgq+oYY6KtSoN41leqeF4y6a5WLtU
WDNBA7w1sduEEeIBu/cfg3E8esHN1yNFOfNiYkFpGTyCMsow43S1FMejpLFNI7E6AQig+pDk4/Sg
deq9XYpXqhGE8QzRATvPk0gIVxA+qQJGh9X/OguM7ZDq95jXnw2lWCp+/jBK8XfFJMNI1eqSBGAV
wr9PYacwF4HsPZYtOaqj7zZzTInr3pXfygp/tRUdsLXRpdL9x6yldSoBBNXEa9x190Yt9mPd3KsE
v1atu9LDlIZIIvZl4S91bIS1zj8IY8Ly+mbhd3g5w0Oi6td4SQ5q3d5jmfPKt3BIN5qmvA2esnYl
aw8PJppppfrSpETn9bQeAy6769LFCoKYUtOyKEfEFXgW5tNxqnoXLSqrufdN5e3j37XmdZVVB9S3
i6qFUKEi56tjse011zFoCzal/FKFreP2zGmK/qypBAx74zYO0h2Rzreeod94EWwIv3yQxmyH2wXm
ju8/+F30rSRP+br2YfK4nnRXp9VOb6w3Em+o5tvlU4Yd8TZqBd6t9BZrXHbHHpQx5WK4ujBCzrwo
SC1SFIpPBqpM62QycROopWo5oI4GQ5Z55bCtIZfOTUEdMimNVZCItwABO5KMEjmLzG2Pqp4mqKt1
zoVjmV7nJxMoYcM6uAkBy0OcblGosrSk+iSZAw4Eefo2kqRgMqolSxu9XGMqBOFomTyX8u6lt+of
SibfVyXKGt+3yTVoc7qJtuRturq/8BJTPu86NHZosmmqig0V83RuL72hlfzGTIkFsKgHS7mNVJbG
C+Jy78rty29uMkIntNTYqSw4W77UbZpGdi+81LQzxwHflvcZiZn8/3SvWA+R3blDA17WfoAIkKzx
/yXEDU/cEEwdsz7sh6s0RpyoZZtyomnUk+dcbwWyYvKybdn8YSRXMXYCyvL9Lby/cZe5hAe0GEtU
PZqrhMeHblkvRlO61dqYcwlqFeIcbC09G1duY86wbMT/882Jxv5IA8lgUNtQ1ZO9QRXVeRzhqYLQ
2uxrVdB6L19gUBEHUR6LLj3GzYD0RxuBxWQvX4+8zytofXqbKhZIaEsYxsk6M2pz3E1KiB3Fpt2E
X2nRD8ORat2K6PDrTk3uRgnx0NcfemZMsWoHd21ZLIw02Tw545ygw8Zrm9jJIiSfaAnzqHoZzQbo
R3hjuOikUzxy/UsSWgdU1G9ff/zHEvD3p02XNU5bVXTFJEDuZIHkBXFOzlIRO6NR6/QWW0aHqSK9
k+eUVm/C2Dy0mANobxv0pCXQFh3ViaLVZ71sP5WNRnwP37aD6Gao8PLnvU3FJHsZhjut2YHx24YZ
Fn2rvHS3Pk8THDibDhbthsHhnxx4YVC3NpuEA8d072u4gUf7LcSED4Lywu7g3MDQKPqZXCZWQsbJ
R/lIhV27FpETRXANLBwenrVOjGZnofPGMsaOshZPX9+YzwtmTg9iugbkfJpsTpddeg5YkwRGlED8
epG/ZINyBMmwkHPl4eOSR26y1FXrwnj8vKzUZbbkmmzZgmXl6RRnVBQxateKHKlptkPcOroe3QSm
fP316SnnrqkhU+7SbMiCBCH8vnxl2dUHAb/b8VLjYLbs4TMeNApuvCqzb4WkXUc6cVWysbJhC+gV
s2yp4bRqhk2AKBBIlQEHbrSeJPfSyDqzXOIaKDLrd1uVTXaEvx9bT2JhGobYfkt8QGPg32tGzxzg
EgJDHkL7TXFDRD4hjCjl0lAzpjft6fM4TX2WASSMN83JZ/MCqQWUo8gRBnAJHaMfFRBYC7JFrHuf
dZsaphupYJSxJhJJqnm8pQmEURPvxscEP+tad5wDH9x9AG9tBSMg0bhzTcF73CcRxBreBF5AspBO
wUxRywXOOEQheZOu3Cq9i3VM5P1EkPmAjtW5joEeNwk+sXhytB0/WAbEnywNYmQXHz8OEE/ATgL6
hImcUis4uK77XlfGtmxBMoyZPJniCROytWIO+xgkR/BKXQ/lWw/cT8paBxCXmKtK8QLgeZVP24AL
A256SD9dWFtMpRnFFoRu/H5TxxCGq68z0Q2d9N0lPR466dIciBhGjVYARHGNZpulkEgwTb3hzllq
eXX79UGcfbiIHKB9QVjgp91oohcsHrwsdvB0IqnitOVIOdpWfWHTdqbeyAgWJvteJnWTWt/vJ4vb
TUvzIo2dTqPphDbRbkB2ME9XRbtlCXWEeYAenHtTa8bBb9Tr0m2vO3u8dCCfVypThV6hTWRT/OTq
/34gYyhjIwbN6igV3IuGL4u+XFfeS5QMz8Zk5ayq+LUsjP1khE/s1//5Becq6LzQdVuWTytyPAZm
G/nMZkPkvk3Xu0RfRpD2hcla/bxJpgjGzEifgfK9evrU9lVEim7GjGFGtBgEnP9ZnMeos6xDNChQ
HpizQq12gtYUs65mlEOen7VoTNQSiniE4YGdgzMKlrxT+y7QxVMCM0d1CRvokQdWCgKny9PwudmG
GAqdHb44U5axzdIG4deSsMmHSl29lfL8hUs5T1X1epAvzvpnr5OqwboDe2F/6tzEXCTLpPrlDP2N
pDQgkaP8paFsChLSRlkTB69N/KoDfukkcFUdK1Kz2AYpApivB4Y1PQGn0wE3iiavrmiEk5ws9kSj
AnjyisjBZIxLB9C/DfgBAmUBtTJA+4VJKqurW5/VBEuCg7CrtWx/s2z9mKCtyd57D+tKkLROxXIp
5AUJatonyoEvrVBQtvfGzhDubqjVo91TzMgZDLKWv+h19Ci0+j7JsxfRy9c5oHqC4PAyld9K21iS
sYy6lvUSpWpKkOI4KsWdBq0pF8EEHn4PMprtvp1oy0w1r/EY37Wk/EDiLq/8RgNvIa/o8C9cywJ4
aj6lAdtchr2M4rSXwVqq1z7DYRYZAayd7x9/tsxk+XGV84KKip+9hvKlt6p+9t5bVFiZ//D2nS7t
S7eaSgoJb7ai3KbAluyo3XY0ORfTA1F2Hfogf3AMpSnZwLyaXOlQKMewTF9Cr/zR+NVmlPWjFLDK
rDsm7KIs7mFx3I562bEsJcet9H+Er4oAOdL4iBLM4RaHl0M07Fs0caas2EQZLZlvLYPLzo1q3mro
Hqe5WLP4lgwBH7xUjlunxUmQeXd1RT/Lki68Bs4tMBRZZxuJwVtM27jfZ8XYavowACDiSDXBpn16
5/XuVg6Xilc8ZOXwIudoddz4ILLhwh5HPfMKUpgMp0UzzVrtdL2vKjzVOvZtZ3SVN3Btz8D+Hy3F
XxYivQ/z742iOZozvJuTscxAuOM/y5l1nbnai93W92kBUM/O6frlU6VqXfUIKFQ3XVHvwVIl6nu/
jDdfP6vnZldqWorJep/12KdtdwtttS+9LHO6EEWblW6KhvpO0t2XUboZ82grd9ZK83FoodIcUg4O
Hcmsk5v7uEYdYflYZ/yb2Bp/hL3+nNjy2wgLLrQflGR4iSr57evjPXt7FYW2JL0Y9nSnb19dEmFQ
2lXmYKfbF2ZXIhp69GpyK+Xg4LHYSuN+OYTeerCNi7lCZxbWfPZUeVYVQzBX/z62mPK6utILxhbh
KXOV0az0+jVPzdrICEgO73HWb/1Rfstj+Y069Qpi2zrt3L2hNvdY82dRbSNjBj6tyenuwpU5sxzg
4NjOaKzB2LmdzLqJW+oA57mTY509gxtbDaPxHBpMl55vzdifXssptSXPMPamJ7Z67z1eOIIz+yru
jCw022SDZZ8uA3NLD+okpbpUDO39dH86k9DRCoh5/ayL9l6Wo8csMa/7yN4H+MnQeWSh9hxW41tt
eQcp1Z9TIPuSjmvWUi48nWdex4qGqkZoOu+kT935Fr5lOlKHRgndsK/O3g2jOMYVAyjwioPdpJea
wecGi0bMlmooqsp272SwMDLcTK3G1KE6sCo91PDwTGaQVxe56d+H/sB/7C88zmc27vTrZUPT6EDr
qphmqF8aF/nY9aXsUrzCsfw0omPs8YZb9c7L0kuFb+vc3f71s07Gm5DCKNQJqnZSAR+rClwMpgqk
LnY4SvBS9BkANhtZo66tfbnYj3lmYcKxr+xB8NCaCyzrx4nom+jWyqOfV+bDRs70J0D1CZ180knA
LcXjOleaAAyPvKmk/Igl1gehr9UUa6FIXFlXeVMeP8jHSDQT2o+w+fJ3PVWcQWNdaLRgV0LS2n1l
U6TWMs3amyF481RrKaoUJZ21tfFgU3JR+8yps2EtF+IqL9u9SIC+SMO6HKu91BXHCIBPI2E1xQAa
t7ukHTZag0utaH6GYX1sK47SS/d9CsEkccd7I6ZTogoijTJM2vPAAmET9+Msf7U3fsT2LNMFzBdX
fibK5ltUmU4JskwatGEOSFv0i1YmJEeDSLMq8KN9EC4Fp7LSUUnixtO3JpogK/SKVdKjlJaTlxxp
FpXFihys+mr0hhgWasp7xCxI8skYgeAF1ro2qkCRvGDLE4wTlFbLOvQ6hJt1B5sOUFQ3hARENNFd
k7BI1IQOGCSWY37FRN1Hlggrwdj7veWvIQshGaeCPSOE4dkt0FmHgpxkYoFsKT+A0cOjw6gf7fQA
6nyh5azHLLnfVCmvQgNqXIRfuCU7SETvAnuQFVRH27WvDLt8b4Ps4JXpQapqtBQumicdS3v2g1zE
JzXGt5hG2WPYb2AZziwT3C2NgycLOJKbY/IGUix8xzf4XZG7kwm1agAHaL6xIoV7GhK9WRzEYF3Z
5oCJlIOc5gEg6Wv0rWstgnvo+tdd0Dxnltcv0mZYfz1dnn1+FMtSmBw0ZCvTpvqXZ9UsqqIeTCYk
tXIXpcmM7He3Q07iBSohfTCXzSiuOMUL8+C5RQr1D3aviCnQKp18rOEPMFS8ARcZ7R9FFvuUDPIO
5PvXZ3eu9kpnmF4jHVvaiOLkc3TEQcDrRep0g3CarsETBQk+wa1LNSVDTgd00z+IUt0FxOIUyuWV
wrkZn5eqZXKNqcKebhxFnhRJ3hl0FPBwxAWK0wb9eyeZ1/znPUIBNn32zPXGOyb/pR+geAWJeC2X
AJJtio8NgTx1Xd5GKpFatknAtUoHywCW7BJE00HOnCVKyiNYkVAcp2+ZV981vreFK34lhhaYAmlT
rVHiUEip5nsEhXgYiJOuWQyZedQaMHAR0yUpoPQIY2multBK/WFyOsnDi5aOTjoSuONbc0VY+8SX
EfK/qVWEMKfFgE+u18zSgrsiP5R2hoZdxzQg1+PLdDczyGD4v/poYYfmI1upKDGBNgzgs8JDCW8J
ci8rke+u1CFcmDp2PvOGBkdvoXgBhZo23NksUskqCMEpUIWqEqteqGHrUWUA46iAEI7dYE3kBykE
CNTrOH/HSAWYVIbN3bdg+RFGdB6ZuUmtH/O+K1YDmn8rr0leZuqEsgmHgt6j1ZrbSsZEGZferOnx
2Lbh4xjl0DeSSSSO5zNw+YAJK/j1KD33vjQ1tugCvRtDdXpGf3kGA7kykjRqU+iH9JjUh8SMr4ZO
XkcKcTX/Xx91ukVrc3jDGchHx7cgKabwhVNq7GAS510tXTits6tkk30VuhTkaGznfj8vuVDzrNBL
zityKp80PY8g9T5bTev2UBm+KR7xYjjZwQ1fOM1zqx6qNJSkWGqxDztZ9ZglsoI0ZnrpaftCQE8S
LC91vbd8caXk3F/+/vWFPf+JBpX8Kdj0U7UBODXqFjiGThmWGMDKI1SZF8UdnrK4fK95h0B1Wn79
kR9Tx0mFg7IO9euplYpY+OT6jlUO1Z8EBSfsY3+uE3LYonHEbCkIGpXL2Vib9xVsJrLguvjeto9F
BMWxHFgjlN3U6sMckdcHiRdVhdkVn2lSsyINxrUYkDYYUgZ1guQRKzGuIkRvFLpcTHHjxswtcz6W
49pz83pu2TxvHa40sgaobV+1cHQXPCtXQQBfiuZtNVfc+zLGGFfDhEuE5mSJ+tCL4jaV0mHmUolF
0Lzwax+asJDITCc/gdpsh+t4cp8XFdAkBICEhGVzdp/pHI7/t9CGOmEAx/v6qp4dtYxZjVYQrWk0
qL+P2q53yUrzReJ0Rf4eD48C2kjkjhvwdXtVX9bNIsTvOF4qZJ4bQPCAKGRS0NU/7QyqVhr8XDUT
B0L1ezhy+8RYvQxx/ZJMGoy+zA9wf45fn+y5tz+dJxTv8vTlY3X9y8wjizJCkAz5MOIVkoGrmQt0
WtOrv8yMbWgrN3FWHKf1ydefe27G++VzT/fP4ajHbWbICcbmfm3HjLHQrvadqjyVWbv/+rPEuS0p
JVBEYmxLmRVOSuV1ZxPoQSiTo6XhXd+33SJAtu5RjVXLuCbGJf9pEOZG92lcD7KPl92GmUHdUOFG
u25lzYzK0by3OIN+ZJr9TehpB1iVfeICONViRH6S8uaZeLEqHViea3wL0UguVRVZXk/sXgVj0A8B
5xjjQ92ANBmje+ZG2L2Qp1Z+umFNiy0at0mFW5vktqcPc4lphzKxT9juxD7KcCMVEvsNBfz1jJ0X
BeOMtb6UHonZqLCEUHd2lbXXGmTc1dWUOT+jb+QvU6P71o56Rwgc2x6lNtbIvfau6UFy7oBfkmnC
K7iGMRHNPRWGcKT1Bz32t9O6uSi1J5sVcV8xNohUWHp+/6R7IzFY9THMmj1xD/nSiqSrPjKWHfjZ
QPJ/SmM5LA2/3pIxW++N0ictCvMrCb0XXjHnHhoxBVDTeOBpPRV1xnFeobvMqavn7K4yMsvBUdSy
/mTkxhUN36eaiLILM716bvAKNBm4ISxaxafjif2lR24hE4QZW3sV4D2yW1ddKNW8gIQbTOlQytSC
qwLhmG5IpGHi7vsgDB0vTO7LhrZmrtL2TUjtUMOfqZs/o7cn3KodJ7REdAWLF15CA1AdbNYybrEA
KwY0iK+fizNOAR2PBToPlemGWuXJc+FJQ4ymMoZ55CYr9FM43GUq3n2p7PWEsyJ/K58FmPqkAf56
JPmE7QmBMHvIqJB7GBElUa/bhlm4Tu9J1UO/hdVpTWoBTlz47UR6xI+ttnJNDXh8DvGylgigiOUp
Glom9zVofefrk/qc+A36EdGAMi2mbMo/04j5ZUYT5mAntarFTq+Gy4KiOig1+1hnRFmUar9ShJsv
sgR0eKIqRx++Anv4FHuvRzZInUbrIGIbALXS9u0L89A5IQaibVpH0yrB+lSY9XpjzN2WyTa3/esm
iF+kuDj4GcZoQ8eIXJNxUsLxroz+CPzxxu/rnUHra9a67DzrynrsVomfvtcRNwpKPTK35H0grcDq
+BVNal8RWoPaR5d+Xrim8pkZFG0EUgEEbjR2TpUYcuh6JmWjBH12SZBShN+vGZg2XHlL8jMaEa5u
P2bBpvO3ogM9kIXRuBMy7IbOf5OHQr2hgUZ3O4YYpLlTPmdToHpThhdv5HEZ4lfyIdNll9Y30FHh
npCsKHJqHKnJ02IErbQI4aqS28nDNkAdN+zgjskKQGWaWU4cCZ203ZS9lK1tM5WEHM2nLjx1vuCm
+FsAakD6YgoUbTtxTd13fIp3T1Wh+WgNhbSUixzlqaTd2UbwlCJDmmmNrsy6nLWSLdnXkfhhdUzB
Zti8eYa8cA1WM2nrIGRbFOZ3iKXvnuttew/2kxcaC0/LDtP7pLUeiMH8Pi0K61h7qsryqDTNm0qv
j775UxuoCt1/frEm10efNX/XtRuR1zTI/Suo9e3CC7qfO1fW9oK3gaeH0ZpqIZb0siAyRVgH4pDZ
PkIEZIptYX7ltTPGE3d0kL+n2fDjwlg4NxQQpGkyohU2taddtYFmQlzVWuL0YRaDhdRm4H3vEq/q
1+znuD6BOLS6RIjnNH/hs4kS5YKy5MyiBYOgjc7cmN7opwVe4q6LIpkWaCLj9nVx/mhaIIZbUXBt
kJM6YiiWIz7SWQBr+dJTfGb2p1RCT4cyLivE0+p7So+96ZIgdaKGEMk8DR09g2FmAbpfaAX2qgwz
0rVt3Bs8A6vE9YGHVo6bZ+Q++7W9VtNw7zaFutGGKQKwFUAIyeWSjU3b9O4OWuaCwKRjYBMcytpi
zaqGNWFZ/vUW+18/+v/w3rPbv7YJ1b/+k7//yHKCVz2/Pvnrv3bEsmVV9rP+z+mf/feP/f6P/nXM
Ev735Y+s37P9S/Jenf7Qb7+WT//76BYv9ctvf1mm6GqGQ/NeDnfvVRPXH4fAeUw/+f/6zX+8f/yW
45C///nHyxu3ABoxtucf9R9/f2vz9ucfCsqnX4b89AF/f3c6gz//+K/45fUloZr112/79z95f6nq
P//Ay/jPyQsziYam1o89+WG697++Zf9Tp46mMbtjAJt2gn/8I83K2v/zD834p4w8e1pna7xpeS7/
+EeVNR/fkv8J2BJnjYGOgxcsy9f/c/a/3cV/39V/pE1ymwVpXXE6p88nvwYvCIch04T//P4LlVzV
K00nUiGpxUq1WTZoVPCkoAM55q2UhMVSVYAk8KoEo3JMdXds3WjxyzX7+7AuHob1YVxlqpg24r+/
hkelKocWGqtT5Kiahli1r2q3ebVoxQlSMrwCQllQkQ/XRDa0AlnCGaL22qXVwGmZkatBj45HlQIE
by+DW//rasDWlRArPUpuuYSv6MYk4Q2KpG4k5FCttem67Dky3VszEAB4SnjhWT3PFcBoY5pK60pr
230XpMWFjbui66eziDDoC1MYkXmhKgiOp9v4yzKljyqjUKzSdax2SOH0NtlaD0klyHz7OrGITkJP
0C8y35e25QjZ0Rp6ZdGHqg7PGx895F8zWxo4Z9du423bPAPGCd0UzOk66l37ulKp2xkiue0yNPSw
m//+EqMhYCOACD4f7GGZdgRvNsLvb8YiGLbEej9BCs2vehcJmhZI2Y5IQLLrMvkdPZi51Q+Gd1eA
GJhjnFoPJiEkEvkdG09JfwrX7oFVV/K8cMNlVVcOSag7V4mrJX1fuGDA23dyUr21WCGMsYNoArZ6
J4fjvZ2R7yQNP1yvnmtVmK2wZVje1m27em1bMVCcob3yyOmw0fdPsaxmoq0Kqdhb4ZsYInDlnX8F
a1asRYHSRCtixNFqd3SpH67spoFLJ65gEcxDVU2vYwpGLARDisGWw4axwwIRhZvSTxdmC104GvDz
qdaC/vzG9hUnDjmsKPk5FMAmKZaAM/TFez3dEKz6uy54SgwiM/u6SRYj+mpegkDrRuKYukrfIt2r
FwETf9cq7roYgvc0geTVY2ad4tqtdLzNhHdbaNo81Aki6NviEN6jh3llvUFsIkxpTOZiUTKd3ETw
SMccjlyPaQBXPEnu2lSBKdtrL9HXlUQlzWxGQDY6eqNSvR3d0rFSPBeKMO5pAJhrVQl50/ghO0UY
qjkLESPpHjC1jbR9imYp9V68zfviFa0s2cK3ymh996wRqhbSYqhW7hPhzfEiV2itSZp8IIiKsIv4
XdEhJtUJG4gyQcVfaRPwpwOsmlrflPw+UBLsnukAT0V+9doczKGxABI9k30cHIncE24ade89Kd4G
Ic9TQAJN68SKZiCa45Vl4zUhZXXXIKBe2V6j3eoJgTJx6TMqyMnpyzKHgWv+wBlizIeQWK1s6H7G
bH5gpgzuLG5A01J6cRdVUyTwdbx6pQUU5UM9N3bg1a/JgAIIUuAlz1nnOiJmKdloxsI39f9N3Xls
t61safiJcBs5TJmzqGBZ9gTLETkDhfD0/aHkc6mj49vuHvbAtSoBpCkSVbX3H4BOWRSm4oCRllU1
7jsAHX8VWYtqThVHyMvOfYpVfR2jdFpn+tDyaYZ3dtBYpFrL9iC7RFAjAyjbsmi7/AObjvTNFNmf
zNfLK27Xyr5bU9Zqa5iQQ0UQe7awyHURcVwfzI8BPrhr2deNU36QNZhPDpSb9KMegmlbt0qVH/rI
LBpcArhYTtQwd2Fn59grOSyLAtDTtJRVvjJeMn+k9RJvJ1wY5gtfO19LOQu3ERf2rmG+XlTPL3S7
HQh4l1SBvPTNOwG9gsoGwrdto86ULY2j43zh7b25AahppPDmtyB7R/nm5e0d2SurlXy7PEKQBUJY
x7QRw7Fi70dnkHNoFL6eSqB97RO0k3WTH09gIRWNOeIR3218cmP/2vjzflxFSxst1nqo+0M4iKfI
bL5n3Z3wx/gZANAJV4IDZ35x71TTs2l0P9uhP3DWwNLPQvHNL0PO8GNH+GkCCMjvAs1GHuzQmQIs
wOpZ4iF4MBWbgGyEwapw4ofY8Bexbdz5CSYQY9Xe64GL32jefU5Tb+10IR5JTW2uQi/N8RtDSQb6
4CVEVx3jRQTK3PNQusmqjZG/4fmNgq5X/mgFKKjcrne5EfVLX68HhObICIWq9uiRL95CrLkog89p
Cb1zE7+YJ3jasKywNHfG9RRhO1fn/bDMLDRcnDlNObXugnDpsCpDpIoiA8HRzOP0ozoYO0VjGWAx
mkLK1PZ+Cy9L7dWGRJKnros06xBDa5ZYyLtrJ8oQfg8R+7S0HxW/309Vd2eHSJPjaTxt2u+JE9gn
O7JLMpR5vNLDgQMoR+RpRvV2tjmtawyJ3KbrNhUCimq7yYhZYnsVjaukGD6MNlxzI9drdFZRXWCB
a4bQQro92PX66K90k4Bg1H2v++yHOU1fhVp/sLBefVCEU+10xdt5CUtd0EflXZ6qnNawHFiqXVwc
zZ/s94i8cdQt2goWC/axyEiIL82A4K1Td9rScKJibaO6j9MaYlhJx8NYPQwNv7Ca/LFoESkTk8ZK
ilF7ZiNaWgkdG7tu1aRXV4WQA7CzWJTwDqNCHLJKw7Kp+q65JeiawF2X1V01hC8RZ5aV7sQh3Mzu
kDkd9mOR8dHuvuQcM4+ai7pTlFZ4zRaob3VGvRUmep5ahGKZZn/Vs+oHzp3I3EVVtR4nM18qHhKP
RYmO+HDGcmNawgu6QDREqnk+leuYdoH0QGss9hdkYbqFXhmbBkkGjVTCaOkn3EUBHhU7FVjfii/2
nc3Bd6MG7DdNG9VKHFRArRyrTgzrYMT3tGkT5Vqwm9mL4cfk8PVKyIxuYn/aBG3/OSrUCd9ZNNCC
8D6Nsm/8xPHCtaHNOBkpPes0ocqaOPkHv81jdnP1k42Th3gglIejWPuQ+SjxKdAFa1HujDDP1jC8
wHS64YsRIbOrYpyh5kh0euVdDFCCv0RxNHQWqAH5NK9yl0LBgTaqg6saOvz2QGbaxsOYiZfex5PL
AQd6DP14o4gAC2L7ys5vn+AIuJwAdihRiKh6MDzUmpltbKRM+JsbP6Fn893SjwOeU6yWmbcWJee+
TP08VMRxQ6/8hpUTOrYOCY+sI2ddRaxiSfTYeyiTeUIYqw772bNtlHdD3GDBZyHx1g0ecMMOVUhE
stuDjkOd61RXQswRIQdzwcbp0+D3Z4yCnuuER5OHeZZQDpUrSp7a43WIAj7oESWoGvNaTTwVLj5n
5MtNHpNkDF3Fe3B8l6dLiNhmSFBocCwW4XpsVlah70pHfASnYuF+Ei9igyOsAKCPF8SmzZH8q4zo
ZONW4AQrYucRer3jyW4H6KOKespTAzNg0R3r6UGHZok0EhLipJs+lwbQa2Izz3EboNFtGk/OdHQj
AGZ4V5xVNX0aY/sH9nFf8MRJFP+DEtqHxKwJQ8OqiItHHNnw34nHk+m53/M++1iUEF3VaOcdx45T
up054coIvPSCxASoE7x1sgu+Rwb4WSTn5Ijsex3WUpu9lD2uk6J8qlhkdqnQX+Qsv8zqddkNOHyy
/F8UNjFbWLzIbusuJps+wvkxlmuXKSfhrwMghi89XvQS+U9dweWmmlUBbYwr4OghHVqX/Bp1pPmd
Cj8RtfKbhZkAUXLVn85OYG1xMoLKAUKQP9Smv89KJKeMVnfOvcZOr5i0YeOAvI3KVMd+iyXNV8vh
rClPkePwP5zfiUnifm0TD+ap6vDxiVl72wBpWU8CLjWCsmr0M2inHF1VwFxkB1FwFuJLH9Y4wyVe
yh9+xPnUJZLROaNxRkYLA3XjjCM3/+s2O3ul/kP3sNlQlOGzUho4l/kLjkj+KW4Hd5+pxRV+vb3N
c/T0LATm9Km7uFkSrUFW/1QU+y5xkBSd2uCuJ0bDotcaF2zJgOak6fmrGs8SJ1MBhsve6wWS8b1V
n/GvaC7BoN5bqa7unazJTuWItYarNFzrNItw/iOWWYbrXhr6iAYRWRwbbVy7lfCXpSUwxsXLL4sK
SPEoY5sYpbVV2V2SpgdtBRY893H/iMNqp43V16gIDobpt0cv7pODN0wPftePF3NwzYPmVIcgS36G
Nu8RNJfRCF4m45uFIWxx6a3krCG4wabR+ghWrCD5pBJ3xba+dT4hSjAscUgpOfuN4qLX+HwmmLFF
5XgI3fwuTTR/n7MXXppW7uMHWFms/cq60sZxlTVFBSQk3Oet21/SufD0HkltuAkZCta5PT0DPSHx
u4vx8VnZLTsXEyO7peqj5+8a0VeAZP0u8t3kBN0P31i13Pv69B3cx9XyviJYydeiP8hCzDWlcEYN
DDbVptMmDXAUVSNALNOpONGF1aE0Sz6QuRaHWMwRv/6rLTvNssbpVVZxSGGcg/yv+b/tbExvlRjo
z0GGxxIn5NO2m7E6yFqkx/V/bsop9XyFrN2ulZfdmrJ2u5VrjjyrsEVnT8YLyRvw/LaU1t0jmFcf
8DypD7J2K/5jn5ubHZvG31xX8eCP7CIBYUNe5nYrR48rdXlrgzdChX2+weu9bi8V6d5fM4kuZ74w
8cVCzNaJX+e/GQ/MzkMYc75LgunTr3ck2/J+Xdd9rt1RX7NVmomk82smlcWDWlZTPBXTQP+QzuhP
3Y/vQgWqUm4Y6UcbAFZbBBpW1ZgctMnYLHWOePs4IMsPCkYscgfL1oooIeZzGSZSwT3qRcGixg+S
zwbDJRthh9ossvPYOehItFmzqVwfrw1QhBslbIBDzk0RaOmZdCSycSH0vr7szZPWGM9QDs3tZHCU
Ti1fX5tpb5UrGz5ulNfafg5+n8AALUjBPzpzAsOMdx0I9VMcRumpDLEHUg3WMMipy6lvxN6t1bvY
8fBSwL+zPo28vUWg6uFm9HZOOxWnURw+cBCfTiJXppOsuZiJYcFLblc2tXk0N9xDw+YBRfjo17Rg
0qAHI2G4STREzXNji+NNepqsT1Fm5+c4AgU/jZwJmgSXhdLwV2474RkCtqkmFYWish+c2rnQiF1g
zWnt46pCobk37VV6MRXlrHNSwVqyMo56cE1Z2PiMuCHHeZaXqRhOPE2HkxVkT3gOOzyXmVEHSn9K
FHLmSBHp6yZFDkJxyoxjekqEYYieHb0uz5PrglT1kcH3zPxbiGAUrPJy0XhNtYOVhCOhah0V0e78
igPelCLZWniop9sDgrZAdzdtHL3Unh1tA7dQT7gpqydZk4XRj+rJw/QOH86c85JFLo8NlcGfQEyJ
XqzkrHL08g2RGRwFXc86VhmwOMvQdnntYuWkOd88jvMnx6phrATtWplb3fxN4XxBnNIks3XrCx1C
KyDDGtE/EPnnRafMPMkvlqy5og82saWjfonmFRvH9gTm0N5Z2WScvL41tkkcf5w8Uy9XAEUTSzs5
85Act/vSQPB4V4cpmz7USYjZ9usA+669VXKiHIv2qKgDyFVLcdhquf5JRxPgJGtp4LocwKJ87WUl
WMaT0yLYh8+egsGSpeTrNK1Qk8Q1z+6ntV71iOomIjnZeopJqNN+qo2th+LaRvaSGq5XNmaqUGRc
5H//PVNOlwWQ6djunkzPwhhgTNoDqVZvZY6sxNH8xwozBLDd+TNs5y+9LIBQF8tJQ514bEoOgrgL
TmH/q8D1mdScbL9WFcyt5lM7UvPK9CwHuvmSIu7QEH8zUVbl3eS4bDoq8rQ4s2JEN19zG7i9quy7
Nb22mh122fLe+m4vWhqAOMbuoxHPxoh1iOelHJRFGdgcAUxv8+b93V5RTpH3rOQ7TwWRM59cACrl
/Od7vnCeGavb2zxZe/f23jXllHdvQ76GnCfa6FvaVec69rMt0EeVdRc1FqtMHpPOObk93KmsRnzf
JItyLQg474wSP9TUVC5xjY9DQORnzS4dD3A3tM5eiJy/00wXv/COBpKoaq0gbpegCTrUFnLtVqod
UImZnRQnFFEme8euPhzbCUeDj42jbvEmNdZ6nXzT2eeuXRsHDbXlpGsWrr8w+HWaAfHYEtb6fLYM
P7uo3RcpguhT48ISHLDHi3R1m7Ul32Bd25qd+8nPR/Vsd+lLyLmGTCvflB7TziVNfc+baBG/Yjto
ofyFQdU1mMbgPPn550wd3Y8i/FK24aasB+3OAStfi3qn1OI+x3B9gVNhtxw5PC0nV9TrJE8+hQrL
8tRP/QmGsbroO+NbZzbfkGQ193OkYy1iwNvtEF9aU3xqfPeaWaq9wecxCJPmSJacc5p1TMd0PfE3
WvM899d+AehCcfviWLn9UulC79FHCWFZxCNPoswlATCA8x2DI/t+H83AcjP5DUcnz/xqlR62KWq/
x8IreYAOZRFBD/FzDOpk66kF0v99cwdINsPEru2JBg9LzWyi7dTZqH806te+aj63qqVtzJGDxWSi
glG+TLEVILWdbMm/2hu+JOcem3n4E/FVVHq0wQINWz7/IkYCOvyUzQP6DIOZcARTgBHZ9T0UsXWd
ROW6E0q+81O/P1rThDDzndLazTZW/UPhmfBv3HFaFYUeEoDuykv7OfZt99SLsXxqvejQEr7cFyLG
Lyf34fHlnbUJFfxZtLKw78yO41KRmUgnN9NGiNJ6AK2FACTanqKwz73Sa2TN/W1cZsYhzXMy437o
Hquo/6HjskcaNjDW7LPH3dD2HbYfIzqjCBfCOtOVReN3+OhYCPizISnWfqhgo9uPazVT22XsKNom
NAWeWuOk3Jeo/nYoQu9hQhDlgP+9tLpS3xVj/NMM3eRONQu0n/hGEWkzCPL123QMuo2niH4Tpoq1
7tL+K6e+RTzY0zoBLL9HGnifaHb7mpb7PyV9/xfp3P9dXvj/VdJ3FsT6r7/yqr9L+jbJu5zvfMWv
nC/ciH8BBeWpBGxnRhOTzXzN+WqO/i9z1pSZRe88oFRgFX6lfB3tXyAEmA5BzwKQNIvN/Er5WgxZ
KtCBWWsIbRjD/L+kfMkWkiy84YDn96PBBETdZZb8VP+BPXbJIWZZp5o/pqb9WQ9jcAonK7ogOZOu
vFqbvkQxqD6tjb9XeaeDD9aM+zpu4j28ELEtavS/w36AtyimdQdaf410TvFYY+WIHy+EBRc5blkE
M3WhSzNrGwZj+RhUpXnuLPcK9WGW6BReu2AjKg6vk5EgPXQm26VpCgBUodpJwkXwDOb00qTF+VY4
pSjOoMWwbBojxVs2fQW7+TdzZJ8QjnIi+CEb8tJc959rJ8PYjI3pqgkr7SV1tItV4YatJcMRgn73
aayxCRWDZV/SAFtKLBxZG602ejRVaBaVo4u1M+UEQ9WiPmfozp3N1i93fuF/uHXJflnc+vCmxO7W
8sjTcJGCse2p7+4Vo4CwkVblcMznokmC4SibfNPSnVdn/+h3dUJbfVES9pGzZfHaLoaEMXmjyO1x
Se27HfpV9KFwMl/FEw5Db7QEnLoRC2AfzX3QB5jj4hqJK6KZsdHu8HIME2xqUEy3/1n1oyw7mqWS
7j1i1liJ525/5qE2nGVt6gusGFwEHo7zqBxoqwK7M6t1NyoqVYs6qatPEVKFK1+I4GB6gftSgirN
vPITwLtgixfv0vG6Ad4Wxmb96JSfNC3ylnltNkc37sxnTS+WTl9WnwYdFS7HACArp/WRel/A4ntw
YhvazL8vrwKBlTKw923pdBbGO4oWHVy3ur42/SgxL7avzC44ttjauaroC9O9I3HDGtaVgm9Epawq
YoF3jlZ4d9ZckLmHaK+Zx1t/F+b+wdGDe9kli26avDszTcQqgqL2eo/QCyasMIYM0lvcn6Dc9Ceh
WmK2uk3JrfL9ejcgp9z6migjgR02xbp0YucIlCPcak31Uba6yQQKLqvv26ECE3rBodk5pimcRWRO
jNVtZl5n80IrdKiK831lASZn7VcBaALgOQ+yUFOElB2E9bK8g0dUzobMeXRfkdb5LgiigY/Ovhhl
pKF+4QUfxiYzVlHh6Hd6GU4c3LTs6Md9eXSiYICO7HXHQC2V/kPYdn699nF2vYQN5i9KNWq7gU3E
9bVI84SYL5jqW9dcU9zKWlpJ4K1vA5Hwout3HYfXX9fOEzPoT+s4R8Us1guQ0i3qNbHmPQn+Qw+y
MHX+zp2N7uGtL0J8y4sV45wRpCVomnYn1cUzcL7Ij+IAI1ZQ1BI9geRAfkqyrWxE8YTbwptqODYA
LLzSXQe18WtEIi9ipHfEwgx96OBw1BZ1o4YXdwxm71rzHHc897q0Ci8kO8OLFWj0+y4eJmxHzO3r
vG7yf41noGeMTDuMImy3ChYIDw3E+QdnJeuvRY8tZtCMzrKqEu1B9k0OT8fER+lx7hqCLD+hpPxy
u6gNcX5+d1P/9QZFIO7IyBn8GcP86hKTmVQdgdyJ1mtX0jWbuHew2plnpFqTX71Rz25zb/3WmDeb
TFHEkrM71jkTYv6TKfxzH+veMkQo6BsGSIqSTl/V1q6AQGfJ2R1TJli/VoU/T7BiUlZ/Jt1LKPnb
RXZmlOuQmPhnoTD0HvhYkDdBLWSyftie0+1aPv3TgHXxSbc8fCic1LK3VdZ+QD+SkFdmYtjRRlOx
LefPvHOxesFT+S7o+KNpAnNlFcnNRT0Pyj7g1BxXwJMcpj6yzloW7zOzTtw9MlVfUyRH8Aett+WE
rI7ONzQV1cDGM9/IlizAjSJ+kT29NsropIZTdG3DXnmyWlALQLe7kxwsswBvkryuMaDlXipZy8Zm
i+rEcwQ5xezCmEb8hlOVWEWKh3aYxd81NXpJkk77UNiRsclJuG1GDaxSKOxl2cfqNYpNZ1unRnTw
G6GdzWwq17avAmvIy3IRNkMCzDeCPNPpyUEH6bsIhcCKqaNASAnzkszx9+MQz02RXrIpOMmWnOY2
aQW2lZceG8d8eJ2277QIlx/dyK4FQewtGVdl67WR8wHg/p1dB+KrH2CYw7druk4IgR47LyBEBlP5
q3/pHa2DBop3/JSWbH/axP4TVlT/O1TV5KuAEBRCwZZr2QYivjMM7A3My4n1ISuaOvjekwhcpUCg
HohKTvdGsE5iXWD8JQDUT211td0x24w+0GYjHrIntQRE6uRdAHUxHo4gmvgGTKZ/5HmiHGfhj4Wf
KdoKF3v/eBuQNdkn58nmu77bte8Gfjf51scOU1+IwUHbXMf2NDKtc2kmyh6FNX+bCFNcMxBiy9BU
zJfR6R49ozd/1uTsysYIkHZBt5wkp2Gd+jAxIFA3xqGvVZj5sh2yRYBGPve+VmWv3VoNWrbR6XX6
fKHsJ2sxIOHTpac+tuNdpavNvvSz8s6LDWieqCa/uBhtjlrh/4gU2BiiKveZZ0NG83r1kuodLjCx
wORXZDTbDC66rBLFv8MQKDnIebJr9GegXRazzJFjZmmwvg5V4p1ag9/ahBrxuikE1mCxmtwHCYVa
tip97AoIUaO4K5Tk3jVR8EwiBxOyuU/OM5VK2WUorpDc+Ova3q2UQxePL7cucxDZ2ZmMvcFHvtLh
7e2Yjm9lmeAmTfI9G2z7KAvTqPq1n2q4n81L/G1A1mRfE3WkYX833NXQCgY9VFbvrmv1oJnlTYwv
wMrrEwz3H2Y6aJfB7axnJ8XB0giiJ20K+kdIw+sstpSHUlWKU+mhXKe1ofbVdjDSC1z9ozNlHOJF
kO77IFQfWVy+yQk6+LHSsjA3tCJ8mkZT3WDyo0AscLdm2WtfkYMm80re8M5O3PLE6gMOYB5ItwGk
jWDSiXKguLEs/Ck4J2OOn5mtA/cnI7HvGz24sDUOHyu/vUYFNqOVifiFVgDsiB0RAqJjUBZCqa9j
raln2brNIFnN5fNV/76HnKHnuf96jxZDngUSovoagaUph7rou4fXalxo7kExXHrfVIcrEQVl63QG
0jxWpzz7IpxWHOMIxpGZfEYrh+iGy2ogR21sV8kgK49hkisPPb5z1jxL5FP1B0kAfWY4vlnqHJWF
zsJ3xiX4M/Oq3jEg/TAZIiVJ8x+J7olroYMH6BF0+Fom4VEk9UhO96JFWY0OViDI2zo6tg6FeWhj
5RSm7pQtI1BOKx8Q1EaubujPG4dmxOwqEnnhbeK2HzcTqMGFneT9H9C1xt8h0CacLKRVLARyINyj
Q/VeC1vRAsUhdmh8CwzlaNcFjnRllAi45ziavba9KAyvTWU26FChlPTa6VZueR6meu3M8rsLQA3h
dVJh1Y4jT1p5SUt+FZIOjlT8EuO7ysxAbNSYkRuKHd/JPlnYqWdvmwi+oByw5lGn1oOtcCf/j4w0
SWr6+x8MytPMgUNOgWXmPZ1yRLnRm+zB/6708RmZp+J5GAHlpa7x0iD7uM/7wCWeb5gvMdE5wMMV
RyhCBE9Vgfm5X6JqTXZ3FxWGu5ZNvyu+Y4hWX9FZVu4dQoKvV5c5ItjQdLfy3qCv7htMqaMOANzn
aJgaMttlcwTmNOJwMldf263zq5ZYFVkiqxybY1t0yroYc0EMsIjFXeh1y8ZCKjvuLN6E2e2JhAmI
ryLBNzd1nNciHqRYztzuYQCvphIGjcgUTATn9d6E6xy1rfuCdmyzGfRi2HtFWT/y1PguJ9Q8z9D+
UNyHaUqdvV/UyaYZvOZTarlLE8Til6Yh2p0MPNQJIesfJk9VNzn8vLUKiehNE3EMCG/Y6maOiV+y
FoVnWZNFWHLAJpXYbd4NRFOQ/YGxLCUW3/35OeWj8YsRBBIjcvzNLkNDSEP1hhjVs8at7YsVdYtA
2PV5yNQ7wBTo9HothYO0f4i22saam3IgVdp1rNvj67Sg6f19GJBitft04WnqHrArWBX8ehP/Hu01
QNRd9iyI2d+bU+/fj1qZbK0ABRmRFg52nzm+GgkcIKCoXCEnTkHwkSXKOsorZD/+Z/NdZUcemK68
q2zJK+RdMy3Ul7e7hGMNPtqqoq2cFyXFoQqaDVQg66AlLXY/r9W5LWuy6EleHHqbEw9UJKpdPK3U
2gAlmyT55k3E8HeUh3f8Pp47BPNgFCDtRATnn7LmOvJ6SRlZ+ndYqfUy8qsECaH0wXOj9OCUQXIn
CzFqGLxHmKkXpVtuZJ+cK2t16xjrXvPE8t3AUPXtHnDhy7t+dNOSS9k/vutO5lfXA6RDijE83u4v
pzVKDOY1NZTXV5d9r4UhknXToQTxpm9+53Drph3wHX46//6PyFreBMk54ER367+9mKIBY8s15SgH
ZX9Eth6kSp1usxyh0qkPKVqAQ9CV5/b7qpzg2xoT3lffzA2NAk/jf9xsvnmrlMrKLnFR7+oBiBxJ
5LOsIU2gk0U4W3H3GA3BoxHU7qkqGmya+q7YwF4exUKf+RhyBK0x9ySbIxG5Tduj1JjE4JA9Jew/
NDDXJ68JHoi5DRencGBsKJP6Kc0QGNFEop2mwM2fQF4dZT/hg3iDEWG5y8IIv1zyh7qoX2zicvtS
qzGWna/+zV21HBve//mLi63aP9Z7tH/02W1PZw3hefb3U0pcoGvaCz37TpiHv7CNqRyyM7p7Tvp6
0/p1cpStItZDFZpOlq6JMbdL2flmpI93g59WZ9nVjmqENRL6HGy6IZ/fJg9T4L3OacokO42k0Vus
JLYqKkfIZnXbSINSoE29e48SKzs+nHg9J/fuZVeOicLBtBJwZ7nr3utzUWIZtMliJVvJPjkPjbtu
ifpyt5V9fYp3JjsQwBq5dcy13jrK2q2QfXYY5hse0cFCDjh6BRDk3Zxb880w3IFxp3gc3yPffH//
//hyt1tVDUviaK9+NxVkiXNI+YyOkzoop8LJlZOsRVHzLBJL2b7rH+Zptz6Ql4hJFOa8GSNyfrv+
3bzeDMpl3dvW6t1AUVS+AA/DXZsg71Yu73b5plPe0SYouPOIHIadhYxN0oPvIMdwhHwWNEmNQW1L
vxx0hySqF5kRWa/zblcQb7z3fXVE0uuvm9wuk/cMzW3kPxLPVk8u72WtKm3/3OrWJ2MO9mMSu2qJ
rHxBb1wsCZvgw0Ks9gqnZV3bbvXZHV1II2PNmaqrnFPYONYKpT/7k0doSgY67DTEjj5U08dB75Md
PjftLo9nnmnl3+n+BHvbKZ+VpgnuyrT9lPlF9RwHSXnqcLAiykyzi0JnnyFIunydm3X6tu6meJ3M
o329V5wTUEJkWPOuvxpDXO9H1UZjzlLA9BYE8XP8Jr6rHhonYOTTiiyxr0TTg4sC/l7E2MLWiTGv
6N30UELuh3FUKzvZZ6FjeB0jKMHzBbKL9Ea3ycOqWwVBDBRxHvAD494ri/AsZ4BI4D9IUG8d+Djn
2F5MXHysgYi+PvEGa5gBlsS9Rq0ieMGTUhZy9PZkvA1g4LixdCLxt65e3uT2QL290q1Pzsbm5dft
/Z22l+t2ME2s4+jzQ8ueV/jX9ryijxpwMsxSz7eu2/Kv/WY3IOfdNgfvbne7lo8APIFsm1of/mGz
IEVk/rZlszhcoQRgz95VZBbf8SONOm1qL06ab2Yd7HU7Kk9p6eubrop/DOj9qhurasrTazXwPral
4hx4UqrfAsV/QrPPftZCQ137g+UdG89pzmxwTTAdhb6qkyo8OgjXL/TGFudpMLwnO9M3Uai6L7mG
84ZwEIYf0EJ6ac3uS+k39jUtgvQ+8IJPhPXv/+f1Zc6B/v04abkaPgfovZga4jbvI6caLCB90NX8
mx0PQMfJcj/4ib+YktC+yhZGlvo2J3KxTKGgoRBkI7kHvQH8CnOzHrecVJ9B24ihbpIqDpfo8fjH
Yaz8o6yVRn8n1IlA1NxPxtPGvWauysICj25Po3roA8snKWH7h0oR9bFNWnUrira9C6OBJZcoxJMb
VsGy80pQB3UeokbmKryuFQWnwKYgkqocZU32TbDh953jg/9m8N00ObdLRNAA3GBYqed7RZG4BGNU
fWATZoGXixDWxd71uR0zdZmafoOiAk3T0D4qimfdyZaqo7w4tc+ISRvXrpru2Y/Ff+LKvk8jc272
+EKyPVClqu37YKWvaOpQ1pbyNQIptO1y5bORCkyk5sK3hpQETXzlbaJxyOlfPUdqvutGO7+HRoRg
UBdkdwla/55S+cGyRTLiGsGXiEQ0klX+YvWKfyfvpc03dM2OVAKw/NtrYDR7HNDdOMn7yX4lqj/A
LV2heTHddyWoiaTyvWPnWxo4sHZCbMfWH9I4C5dRL/ovfavtEDgzf7ppv81Rx/qi97BzAssLHsd4
ajdCy/2jmjjtWtQ1tmR2cbmlg8yp4q0aWvI2RVTbD3C3jZNMEQEm7M6pVv32oqhrEQ6JuADvGYO0
H1kkxR268/wqbZhq+FGNydtXAJ13jay+X5ZVATklw3qwjupLlKjtg+ziRzGuq9BIIPkwQxNesSGM
EgzFqhod+2T69Y88wQy4N9BdGAz3sedX9VLbgGK6gdUvx8bnpQq7sxBe/DhkIZL1Pa515dwvsiGC
COim+9wfx0WMDOCKyB2kJkQ77bZXzrciVO1fzbodPviJIMb+GOrCOBLH/lXoaP8d087yKvQMG3Of
WulK9skpI+TQY4gE6jZROTnXqAd91L/VjjA+qm01nrNKJXE9NxWlHDa1Mdobu46MjzUL5KIXeXD5
dU0RVOaDFoT2NuzDCmB6ZS5T/hvfGvs8oaz9OQKB29uKOIm6Kx6RhHmY1Dj/XI0WbNdIMQ9O344f
AD9gIDvknxGW1taKgQJl0UXRSwwMQc7PQmzdprgELTxf7iFxxsWfcoNnKIHc7g+CPIhHS97323VB
02zHklEr9AVcxAr+vhW3gr6ss64uvroNJxqjdO07bS6qKRyWbabGG9nXd2VNMlHVd6hQl6fbvBBS
2BHM1anqjRZMFqDkzhmQhRo776MI+nUs9OlL7GUoiKhucDILfzwYmKoFil5fc8tmQcrtvRNGzVV2
tSayPcJqNES2/+qTA4D8+AGjQetDJbxWNWIWdVYAIFV1jkaZAeyCdEF/1ELXJPEMjkQ2g6AE9mfX
Y398rcpe2250H/F65r/pLUtyPjHaqnKgnUdfZ89Xe3U9LWI/sY/IjRAoVfzy0RzCaNckLrG+MVcf
gtpuFzk0sqUVO+MmborwJAufiaexzCvYTGa+uvXJmjuP/sc+WMrJ0bef/puv81qSFGmi9BNhhha3
qXVWZem+wVqiNQTi6fcjsqdrpvffvZgw3D0geypJiHA/fs7nLDmVGtmI6hZt2WHZqJQgOwcIX6XC
ZZM6NCzZvr6Hz4VmqnkrY8Pw0vgaEJXZhZZtcVVo8zFmS7po+04PFCZo+wE+/6A7Pa99tmXQFY8f
VZ0GOzMAhN6V9vgBsyLYbb969tMEIpEQBRY5jS/GWuRuEl3oTjFuojZv0g8apl/XoxPspamzwwG9
/GEh7A2AaeHFRXKMLVD0YgzD53YehEYBHur3uyfMjAUNYOUhtGvrmuT0U4ZWe9SHruYrYFBMvpsU
dOth0uz6qQkD9VDHGoDyORpOQOpKdSz3CguH1RgH0QWYSn1ohrTYQsLU0fKlegs2rD4gxXYZtab/
07arN2ra9Vvf9HSYzifBG9ks7cCON2kQdbRJ1gkbJXnooL9yuA8K5AdLeWjQx7ItY/rAyGGD9kU5
wqUKBTs4ig3qtgzyZuEq2U7WdnJBxdEC5wQlFIUfNcv7PQCYgwsq541FRArjkQe/QehOTyQ0L/m8
kQ/8HGhnqwyzKHB8oCnbeQjNFnIGS9lLCz4M50Ee0dm5BKdpX9w0oirhDptEHf1pIZ+5bjSKXatH
H/K5Sy+P9zsg7WwaVtNY6se/ns+RZdz6brAWGZ3ovKMyOJi9on90ihg4fK1HL6lHobdNsvDDLOwf
TqKW34diPAg3g9zf6x+VBMakjqZL/hmgPOXgVnZ2Apy5Vh1h0Xk8B8DE+5ci196jCQG6e0DpPP1S
VmILY6J68seJwc20kzTdNp06sA3YdWM3u8opH+7zZtc9Km1+HsD650HO4xZ7kJcamvQaQSK50sLY
XCI7I57koJGaB/Z1swsqUH5cpaveTuqtjAVFWJxLTbxIq/Nz8VTV8TcrhRxWM0gBlq7lX+XgVTF6
S8BQ1p8+gLLKtfe9TZA19unT7yTOvIcTP/kk5aqrFTswnuXZchxA00qnnKzmAloJaCPREmz3AEHS
99Hwdq2VUfsixfoAt+836Y4jM9kmWdvRvsIswY0OGjSMrnbuu89eq6ykv3Wd4kAVHYZMzU3fkyHU
lmMS9RtXg8XxwS60L4VSemQWeRDkw+g9lHkGOEzz6q9+Qhke+E7wCPYJ2ILR+/x7gaCao6Bvy1da
WD8Y4Bk2YOr6Yw/KBB68r4KVmH2ZDAdx2R0TW29hU3XSfZeijVrFSv7geLBsNLUS/WinpTO0QMUp
t0NiHXWw7Dc2ldWOd1iSOq9DNjzKmQC7X+Pec18sutQ2SuqnBy9U/7pW4KJZmNjlg9NP2rFPaaPb
yEMono1qIQ8HM0K1ogv2KqQrR1t87xy+GZTZxZ4G8uqlyrR2Zad9tBOUeV5UP2rXPW+QDcvW+qUY
Xf6QYaOtZdTLet77wLFXMuq4dbJv7Bw2iXlyk/FIM7VBQWQFMxRqfuoE6xRp5nxhTmrat2CiEdfM
RfjTg26+8/sGCQ2f1IXrOuCd82AZaW7+NDUN2rK+5nPPi+KguCGN6Rosp0stTRCYGMtwjR6K/mzm
LbR7TjlCVqQeu9pQviS6uSc1HTzbTeg+TMZIy54aN8tCST58u8nOuhKHz4UaibXVmcGyyM18Twl2
PMLw2WZjdpKDRr3vfiTNTnOQ2Z2HzymKbw9rzcpJBbXBuNHyeK0C7zzKgTxwezTDmMJP69qUdzJX
2Sq12e0Mts9XORReFu1F3n79dMmjSakBoUeFtlOyDLIU0xi/ZLp3BYiTPLdOVB2lP5j9sapclWR8
GkRtHHsgO6s6SPxlOIbFhfRqcZFHKu2Jl1SMv6PjbEqfjHopUJielqt3swnLpT6q1sWwh+ZcUwBa
KmVTfRO1spxKO/sAqV1vGj0TNOFU+lNpBF/1iRUwcNFd6LX1BZh3fZFHOtmvFZtse0nmiO9JcQnL
iAtt3BK6lprHMb7PgDx5hAtoYThjvpUB6btfwdKjJ4cl2tbUm5PHawyELgQqfUnNunLpuZ7NsQlo
p51Nn8T1wlbKU1+jNlNAwnlsy74iP+IkD1MJQRnah/zT2S7DEjN0D03rxKtEiywKpLHxkrtWRYYu
sxb1f02FrqGNP5Lkyr76bsFNXGXGM12y0YcwTBghchDFZpvam6FqzWORqs3R68ZoS8dW+Qhcw1hO
lU06OIINjV9uehWe+ZpHubo3Zku6ojxIkXBBMsru4nqTW5TC+bMQzsKkWrva/Ietq7OLcMVN68W0
baGW3wBp7j7CLAVORj+SFsFJXqppsYTPQHy0Tkr/excN50i3p6dWN88eSmkfel5km4EeTtTKOR38
zkIRCA5XSryVhXsSFC66ltTt5eCEuXc/koFCVvg/55j0FtAEg3ay0plPuhlvRCrat5Tf5zEDbrX0
zbB9i42+3PShArnIHOW701Br652TjKp5s8yNzH0228p/yCtwfTH9LYUKmRKFdP+BImV8LmyqubMl
XXLI849xgCzEBCj4MCleuYcI6UFN8mhV6Vmx96umedUza2bnqVFCmM1UH762cDZfpJX7+k5Vq/gm
LVdZB87QPamZjYZ8Rf9YaaORPPb2aa5YiUU1H0pbDhGMyYuqbmbK5n8mysBfZucUBtiw8l/X+7zI
X3P/1zVRCtCXat+FrENS69rpQbQz6qilMd5VknXKunkZmXG2VpO30e7sHy0dGsiwRDAKVM21ilLl
o/GsejkZRnDr57tV9Op4HNOSPHTRaxuUkxJ0nsn6DlqeHa2S4nTNU+RLYMVXeh7LZ+mPwui3P9fS
q8Vy6KaLr20WhQ/VQNqtLIf6W2vN7FSo21h+w2I9Zw/WwLj1WpN/kBPgEZyf/uZwjWArOtlTV/L7
CJpvuQU/A9i0L5lim+s6douDFqb9zR5gNJSnunGMdkhWPg1BY+xRlEZig3v8YyrEUk4wagjOhnYq
Kc2ZzqU0AFXn87+qT81dWMAfRaEPIowYLLgEhMtB4r8lVFwefQb+mveXKSdXUZigTjDQ9TUDzD8v
8Nf1Pj9DZ0EPMm8qZ9G7ZGMV47BrqrH9cJFrE13ypYEyH25ovqZYc5MvJHmWwndGcqHGBKIBkhI5
LSvak0cS5dm30wjdaEWF/nisj0OPWlqk0nv1aYrZl7gKTagyLO37xD+nfPrKmZq1SGp/9b8mh1AP
7mormhnOi0WUGNwFEEc+d038PSyt/IwwDnquCEAtk96adq3iG3NL5ywJX7SZs5QJJf481goSc/9f
KSd3iOhTssN7ksn1yLzFTfR2zyB9nnC3YyU4NvNkdSrVFT/p8KAIdUm9q4MRQ4cFSh7NPgWGuV+m
US6BBHgnxBLYlsyDND8HerPNY6v9/PT8NWtC0nM5tWkPzI2evbpobsm8RRrBEgHna7uDNLVWMVlc
Jt7Kozvh2a7dHNyV8hH3AHLQd0aNpki1s6Il6opO6PwjRTUuTHz7xzg4r4Yd9K95YFtrs270I7L2
6rmLKhVOnBFQZJkpB93JQGj70Jnkhq1cbVP8HgbThHuUXcvWhubrQQZapW+vareRxgjTmgOnXt3D
+tMeGi9e5vTNQeujJj81CLtCL/0lovBnpLrUepSEXUE4TeeQ0hR8fH22ndy+vAFNDJcTL+hv6ZAy
g5NYIz20pWe/q40Zr7zcGq8ddHB7g65HLao3oe81q1CZ2m+V2EjEc1RBgDhkVXSxZ1SfRlvOWEzF
o6mkPcRUuf6tnZQrerH+i9ZG5tZSTdaviVa/mK5/a3K7/ALtysukZsWNRt38pjouC4XKSCHqxZQB
pW529PsLmNpwwTdLLZuyWGu8sVsGBaCVP7Skeaszn2YXp4EZDaaHgzol05Wt4bBEyy7/bhZHd0qq
H0jJU7L1tOQx9ZVqzz+92XqUj59D+rXp2GRKM9pbo9X6D1o5bNgeHf80wdd86nndzQo47Yclsp38
XBLi3KisUW+lVUPUl/v9hT6430MB2OmYBYJ2in/8HpyWJJNiEP4V26bl5+TPOWNPuQA9ZX/RJdZj
5KvxNh6q8JWlnrqCji1DMmE23cZdpiH/E9KcNOQJYj+dDtK0ErpRRaN6R5Jp4avVUu2vtKQ+y2jU
+u8kpJ0Lj9LolW3wpRyc7uF+IcrOQRYkN3kitHsLv2+zxw5Gmvt7G52FXZ8o2kK+tKWv62NqiLV9
/nRJPyC5viKb3NrBng1f3N7Mugu3wDW/Ig8CfLQa02pfpNN3gMPTrlOb7FpU/FCqwqAUOULKmySN
92Ok5ApzNxCOymguHZnkL1Fu5Ut1qrqbD9XixlSA2tp+nx89khfbUsvbR7Lq6hLFtHiVTrAy2P4I
sqUCa116VnyTg9elexVc0OVuRQ15WlvZ21Oa3Ce4ijVtjRjBRYfe6YAmdMVKhrMcfKQeYCuc7dF7
F1O8mZrAfy18Jzz2DU1lZjJ5r5E+wmWaO+FGn02v950lt5e3l9HaSH+Uuele5KlWitKNSrqMxEd5
M1LrPsl2S/0EdxCKy/MlisCGjyLLg5krYe2bLE2m3qxPfTF62mYsnWo98HRCtQudJ3aFUXNS44Ku
NBkqvEJbyPmG/AqysdRWQZrpy4aF0FXrXHGIjexRWoUVtNf/+lW9Hy3WfszV07SXc41Qb+7TwKz+
6xrSL10DXPYnUlUvMAyv5WaIKhYMHB0VZUfPordhSu9+6BT1tV0U9d6b/f+dL/0CpvHnOmDLYRv+
sRMdKPL5SM+Al+spvTpKQrJ8GJVpV1QTD6Y/i04LmtXT1FdH6XId13uQt2ztH1oqfPuqrJSa8kr/
9v9c3smA3lo/S1RvWRf9Zz35uRTskl4j90zjdWO/kzTpP8iAi50Pi9/amc0w6q/kR1kIpbF+DhpK
PdJvJB43dj3xblPt/Fmwzq/ZbwS6ARtUFtHkZtJdkqnKR6IrXxBGth4RNU0ukVezEZj9NoISMEbk
JQktT6xhErIPver5B249Et1/+jYazUmXKWz/u2Bu7WC9oTz4esVdjiV7P8pYrTdTrw8r6aPXXl9P
cdestUqsgWboDzALWk9x6pQry6urLX9e64mkuXqsbKiXglIxn+SUPycMgBvZKscAFj01ex70Zj3p
TvQIazb9HzXPxCKLn2Olh26wcQ7Cnkjb5e3gXzIHKQK4PB4GSy8OVP0PeZq2RxHYC9YP7XmcwWly
0OeNV2I5734Pl4t0xfMGLZwHm6TWEvxjQoGGEp4y+cpiUoLRW+VFpx0MfzjfTZkrNBMYKUrYSKRV
TzoPVNet6AHztyyC/Cc5AHB8Mwa7oq3A85+mBGZKFu/Oup7NzmfFYpbKFzNpnXoZlOWG1dX4IOei
W+It46lT7leD3ZC8sxNb9JJWypOhC/1p+o7Esl0vlbFQF7YZiQNd39as/Wjvzfg1B63yS/VnCk6r
fQ9CiAud3P5hR42J1lTG9jpKWooYpn1Rtbh5rHOzftQgUZCuPBfsx+cZ0F04FxmU02aX62sHejtK
ZF1mQBntwO7JsYuwXkVa9ITKV7FjQTMBNZthDzJ8n1lp0wSdktEs/3WmnGQFwY+k75Ql2o7RrW6M
x8w0x/dJZatP+khspEm/wJeUhxd0WtN9ltaSU3NbYOcRG8V5YE3DzTgJYLR/fHmQh3sqpBVtjK2p
IAk2LQRMnDGCtrwImwiJKjs8SlMOU4GsE2gJaAlg7ivuE7VUCcONjCcgUuylPJRnthvqm+WuRRBw
l4aiuQVVSP+t6YgfAIU40MU3NVUBA9RGc4U1uj8EGq8nv7cB2gnlC6UJ8UOP9YOfaI9wUKmHLMi6
YNsJixJ6RLXfzevwTK6OBZWAkMLo1R7yidx4EXQwZKmlPli5arwMWMlsyVhPx42MqfPMOVbWiXaP
/d/nyZg2I4L/nGdClwjFXRIu0TpolsaQU1Eb/W4P5rrf8hoonwoDrcZiBvfYcACb5ARju113WWR+
60EJLcYu0x9QTymOfVIV0PeR4KtYm5WT8a2Dy285qOQyhIiSC6BLHS4EAhrkyrbGjqnu+dHUTWgc
IqvlBq0cXoXztdO4vyJNEL2GGmkTvdeKnQbT4glIT8Ki10Tqp8qsQ5OK30eDXezQZAt3RpHNMJh5
ymdUHn2eFpqlSj+ZH19Yri+GyrDfA0cft2WSDNvBS/33AWLLMDezr7ym2rWuZcnB5vH8zJ/pAREV
sOKhny6qeBLPPvQ30Ed06sYbFfGMvOdA5rzJUfMlKtSGfkSyDEbu+NBfuM2y74zkZtFe+0yfPIlg
1ZyOn1eCe0TdFPOpzEf12aiPtZ90pwyF1iXs0MqylGbj8OXPg3BtA5bF+fA+cT5KlPhV407aSv/n
UE3BI9gzWu3L+pXHfvOrnnMOdDb8YMkrFiLy0ufSdgLgpF15aoZIPZoIwSxLZbgktTM8CicbHyHu
ZkkEUEC65GANKPuGTXeVFhns4fEelSeENSsEARXF5zVqRCPOsHsePq8Rme549ML6VboyHiUXrewB
Cc2twMC1naOY24Xbefg0Iad+i9QWziXZUSwDoNzhVDXn7mFpy6FJ/AREdbWUF/j7qv+y4yi4Vbrp
0pBuISECpHalOYr6aurAMOxWE1t4v7VXoVVIcHiDdagmLd2Pc3I90EEqhXlUbNI8zF5CGDqgkrE1
OJnz9CXOkVGww7pZopaXvggrCU92btSokc1mSJeS7hUv0qoUsKxeVbfLyUuqYx0b1VEefQ5K5FIi
kXZMLcu9z2yCrjrGbYuaRNlpa1vpnn0PKtUMQtKXqImbQz3AGirN2LZSiMdza1Gp2fBShCOoIBNi
VBl1BsU9iSFNF6lt9S/o0lpnKCW+o3HSv+SkOy5xPL7KWFulxtWLygd5YhL4xsMYQHE+z0zNyHqs
HGUjY0VZOqD5YBqYY17OG6/Nf8rQYIbJi8bTKIijcRknO7hFzWc5Lx+7RVyTEZWf7fTmijK7uwq7
Bo4GGExe/H6Et5RSJdj54mUK2zfICpuLjLkxoFg9HhI4xwnyM88Qdavjg4wqsN2uTFbUO2kWgjxB
Pgzqxow16v6le0TwKDqX/x2gJxRqr52ke+rqkgy1Of2eFiM4fYDCYdUFkd6s5Bz4BpgztdO0S3VI
Z+6mPFHG5dlxF8NhHprwaZXwM5R2rx5YDpBz4pUNpMdKjZPRQVuvUExftb7h8VXNzr6qkcG9T0JY
dmWqE8nFXp/On8M0BOpZj8304Fr6XpstGZT+ZCT/TYe4V2/7yYQwdw7nGl3si89J5M+jdVN384JG
+SVK0G2UfMGt9lqyKgY7PckhDIBJi3u3khzdrs3uoazKb9HozHwcf+bIQ8iz4ADjj12gHABl5gg9
ZxSUh8qMm9eo4u0+eFZAPgaz1qvblKjxg7Sg2FtNhhifWL2w1ShOSVBB1VBXxcrXKZBHk2LMTyzz
MayScTNGWbCKvTiMlyx18pUhimKTmNxzywyuIIjwqJvdbQ2l7TBzp1Nm6uajvI5b8gLPjYdpvl4R
R+3FQmlYhqSL9qPpMCbtL+m6+6cUzpLQbJbyHyF9wi1o6xUw0IZCg1PY601WTTwjkylorsFEt6jp
G+d23nDV8yD9ChQUoaYaZznVrHo0DPlL3X2f0+RZf+ZKf+aO1UnTue87KKa/+OjAKegcvg+R0+6G
zms3Mb190h/49vTu1lO7s9QK0h+zihYsVEJopGL4KavK3HaZELcR5vIbYgOh25qP0sMKRd+R51QW
zuT56TLO4ehUXKvZK4Ejbqg0mQ8a+/97FEAQrThR6C3lyWGW/BQAa1c25Gyv3VDthzzTH40uTWgs
RI2bTdqTlkXuS/hVOpvI7Z5q4VB84YR8IF1R2O1RxmzW+1cPbQgZC0jXnnW9gZetjfSbK6zXYKp/
6H4hnuMqsJ9Ke9MoLexUXO5F8XzljAY5r+cUzmw3KdqdnCpc5JEgK2l4WBDNJt87/bmOPjbyOnHC
erWPaB1uNP1qzDujat4tlbnxpMW9cZZWoLbkgqBdX0NtbT55kV9f5vkyWMzzUVj9ez75234tg74x
1RdnNK9OFgJaSv14MbmDe7BLK1mUfWneeEmZN+gKoGgavWLf1qF1Qy8tuI5ltJNBOS1EbR1VBtLx
n2dZ/VNB69ajPEcvjW47JaO1/Dxp0Oqb6+vxWZ7jQ7h3cOcPNufP/OuDpRnE8SmpoxfbFtq1ttCC
UpPQf4Uu5ZeH5NTP0HguFCOl85rOY6Rqpo82gslsmAzAR7xmNlVtTcek8EmsKWyCChCSj5Eztsve
ca1Xv8x2QS6gfxiyp2Ye6qCnA0MBIZPD2/6EoEVz0SPrJC05w6kQSfQ8s93LszyRxad69L45pmMh
wO4gVAgquQOp5fR7uoHLhZ6EyUW4g77PHHEFETGokKHPY+R7wVlTP+SMu4tGxOQi7YoqE8g49ajN
Lum3JzYneVwNK7XoxLUw4EeL06T6mBqjXlWqNh6aBknuvn52M738mCD03/Wi7WDiSipykCktIsnU
8AhVkC7xyvIGLWd5g75XXYRTWO6lz4Dr7EbrILJWwY3mtuLmk4QF3VGIhYzJWSVED7QpVGerF8bV
mAcrt8Syt9p4I32NlhhXyCSMqxM6j2xc9MOnqzI68xJpj3rDumAhTy+BivODz5b8omkw+THZCSzn
86C4HqkueViIisPCDCD5ZXeEqO4/k5qh+z2deq/FCvQfE7ru/UBldm/68XeeGz+RQKbYOUzTSfPD
iF9wIZ5o+IW22VX9r7ntbJE+Un5ZwtsogYq8hW0bi6zNrKcxTDz0thz7FBuNdojgU5ph1cEjlAsH
6OTAaVkrY2icD5gt3Q3k8MNWm02F4h0sSdaba/jOPoZ5b10kFNmLEEqKdPKNnZUqxpsX5C803FkP
+pDHzxPVVelukhD96DAfltIMDN9bZSIz/78nGWUCPdtUg94iOV1q4Tc7tPRV2bYGv4YxuM4qhhjl
O/vKD1MFVSMQB7hVlY8KN+5ao5N4rGFER8Gves8Te1ggKm1TYIb2lErM/exB10kjOln3kLrZYaAY
80EqBgYPcEKbtByDD2MMH/weTJ7CY/RKGr+CUgc/bDfaih/GnNwMwo9q2vSxVb6HcPSz0JjQSSrg
oof1SFuDtzypPgkUwY7xLDQ9WkIa2H3UPSmgURjxGeRs8szr5SjL3HUUis3kttZWFsfp9kLSMxpf
W1Dvx7GsUWKeq+EGvTB0gdX51YTJ43EcrXd52apIINnXA6BM86d0a7fzq48mhY/KsdsY5lG8YvL5
L+rJfTYNT9QJNYP5olOpRCsLdMC+Gb9ZQoXbUzPGpxh99l1JbbLYhrob7nI6gKC3pY6QdK23VdvQ
pK2hFe2lFbQwDHF/JLmqoZNw9xXRuQ2gJ5wtyxRiw3o42Sv2qBxrxKcXTZ95z1E1KlfLS0/SSgxz
ep45T+aQK/ruWBRZO6ct6K2hYe1U1NTpo45uPl8zVe6uInzPXO97KSzlB3qwS4oVsIu2LHTcvh6/
03eMaFDUW69wx0QzwAiRZXUQ6z4a6qdJGUaotCooJ2ZT0Kf74KHtPmpaS3rbAK2JCgu7HMP3L6Xu
iqcAaBUP8ls09Bh9VkFoDcmBjCkhlO2hWdGySDBsEmYk2g+YOJNTQkvBhs+lqJUY6FgJ9hdTlZnX
slO1OwhMH6pfuTpm8AdQVHNY4K4kOEwTwyZn0/+m1U25M0wLzNtg2B91Qcq1ab7yKx7WMKMHax6t
v3Q/HOlkr1IoXOA7WjXGyBM4iVgEDc5BDrRvAMiUh0zksBht51DNw9/xf039PN9oO/H7fOmUp9/D
dUu+oMr1R7cjbzSUaG04KrAQR0WyPrm4FdwSALXDa+Qp4Vc9yPVFJUzvGcFEk41nol5Jj2tbj/5R
GNjq5qjEDVyxqp0eUOLzH6GcEtvQC1kxD63/KH093RBL7mVjI3KVxHAquA/RF9/k5VRtOyDP72Nt
f3VhWHqoaWF4yjNjC110xW61m2B2t0Ei89xDi2cgSQSKoTv5etO7Z6hDUR4I+5WFyAxJ2sq/tYAk
dmqoIxhBIeUW9vyGStZNL0aiIWEEEy21Nb9+m8oBMVYbwnhrNhVPgfe6iF6g/AFiKpybdLf54O2T
MgvRrKybN97x6J34htjJKJzIv2hS9S4yKF3SbIv+aNL//jIM/bTz+sRdm32nfZARO3fCt570XAvO
Ttg8J4ProHko0EHMBz4cfalNV6A9oc8mGLt6V/s5gh+zSWOCclB8KuEQXEUvaG4EFy0kr69YH3kR
vqnWaD0j6atvwIoV64Y/wLPhz0haB9pt0SjWs0tx4oI+6Evawx+uQxO6UWrj1FlO9yRmhGcOQQ0A
3zg5jjNIFDapYD+h5wx6gKicB1XrsmYB+CitftRhR8iAXLqV9whIuDyAs7MfQqAA3LfN8F3rKrYX
efbFN+Nwzdqe5Y3uqpeutCBrnWeUsMopRfy9JWu1bFzq8T7KqLDkO/pq8qBtajpn0SvTxa6iE3oa
+bsTa2iPqkl3sAw/e+9Nd9nzGnrpHBvRuTKkhsAf4l3AUb5mJapvjXqsF2FAfgTSr2AxaUBcChEi
E8Ftjo6ov3RMA/5ekJ2HoeQ1w+/fetYD+GyNqixnSed4lxlQfnu99ntQ0+qGumq+//S3IC9Tc2j3
Y97rdCAMw4cyFdcOjPMvP0tQ4FHT73lERs+uATvRg5hsRMc+UR3U/mhPfLCqZ/atLRF20CFu+eaU
+ibWrfGXEfiHkWzMl0Yv6qU6Bt7JsmKIiZO6W6g0G79GSHQfoOZBcmA26xDBMjArVOlmU0/gpwgz
HyGtKK5fKdwWK0dz3N04R22dhJFtViR35iiLIbp4W74JheTE6wTmtajK5FFeqezoQSia/hmYzvg8
GlA6z+cgqQhj7cwv2w3DVwBd3S/f3Ztq2/ykGIxcYqKVLzbtNOtmNPNzppHct8IMAVvyvI8qcMnl
GFrF18Std/Totb+yytr3JFq+xGGAVFZUT4+JHtHirKDIkiO+djbVpIDuotNfjLlU69K6+dPulqz/
2l88An5kdqK+tmnqACbwCu44OsTh8vYRPGNFZHkggPXY2Vhwu88wfnFAEBzQqBbtK6etj7DVNOS0
RiemRIJayFEOMvRp2noEqMqFt+xf5+QpXRVa5Sk7Xh/FpZ6HBszJCjERsYJzsriQXwLCJsNag97U
ZyRiT8eKnTkySlfLi8dOoh32hcu7+D5YBYTzbt9uqj4FrzoH+soHmJE3+geEWf6+k2Ydxy4shABW
5ymqNZnQY/qC4osWHamI12hkzIdjoM2HU95sC1+gyjFH0O+IjkL4VbiRh/+aH7rXkQTLo2c2m4js
yNukGvmZmiKQstmM2gDdd4OHg+aL4E3t0FciaTLtZJQ3dbWYiq4/yyhFdZi7FPXJGqvqab7k0GrK
q7xk1MFFLU15yZ7q10qaAcub+yWlCVfC1jIrZ8dvUD00LdmqgHYsSMpUqKX/+ORR7/jTwerrIbtH
pPOvOf/Lx4Jl13jtmQqPSWv9S1tmtEcbwn3oAgeFIHq5UruAsP2P3xwGfZGlYCbkDPa37gMS3siy
kYmlQvXPqXrNn0a3BZJu85ThYBoUZXk+J1v4xt1zPR9pbvz7SPrYKv2O/jXvf0UBJbj36xVpcPZh
c00S3Tm0A/2EMBHRIYt2tWku5aFpTqw65OF9gpxLMU9fhK5o7qdKXy3Pl4f/OolyiXMoNatdjaGT
0Sig1LtIANTNUsSfpiwI6NnQWFbWwHSq3KP4+Ccwold2oZl8Kad9+r0EjlmeF8DtSVW7CxluTf0M
qrg/fs5TYj06NNH4PliWs299T904jTocENgZDsIyc6jSZntyUzQ71cI3159xs8yJy6nSeZ9/t3Uz
0MEFAgKF9WkRq9fczaevQWHXazXN20MYRf2TrrXv0u+jqGiN49DoNKqzzEv1IHjMGk15yF0Y1LjZ
21Xd2ArLjtBodpQe4UUPBkhnp6q1j6As77PlKSwuvWtSPkuD2h9n9Zay8ShxnaVPDkYKthgIL08V
FR0e4TZz8nTukl30TW6S5Ek8flm5chB9QmtqML74RtY+lqpePaZl8mqW5fgOgwDshJsqLNWX9qX2
HfHS+MLgWIfO+0VinX8f2wbEk1kwXWnTdpexXeib3ih19lfQJgFZ+lkbEObrUTo8RzUIzVBl9xTF
/vDMUjfYdazAVzKqNEV6bibvmwymlaGxRDqCS0i7ZTTVG80IrsYoQDSalXeWQ9ZR5F5Y/thuheLF
SHvN9mdcHjlVt1PNVD90XaJ221ZB+qvMya56cSmOliBXsfB9pUNqCNv5P5ydxbLlutZmn8gRZugu
ZtiYOzuORDNbpqevYa08ue899VdFRXUUFlgLbUtzfjAX8uhfbW6qI35FZJKFmIGghm6C93Fx4MIV
MLgiX/6nsBzkgod4wt/kvzsgDKD6VLnq4rOD+F5wRYM9PvN/Wf6rXc6J+/XziHLFXtYGW+/JqhFI
nrlBkuMzaX2xt8wCrtY/tB/ZbrFJg4r2SSRizN5g3GfT48iFPfQ5nWyTc/4dK5v+NbseBpjaVc3O
HKZEgc2MdIXlC1z+sriEiSBG0nR9Uew7N5kPqcujHKXUhZFGJz0sufs4vnFB0Mq84KgZoKgzrrRO
KS/26CNErEW5toqVOAd0P/earB/6zls0E38UsMp8unqM3kedv1FudtlaVnOM5VdImVR7cMPxu6HF
yNUDbZKdifXEVeK8Msa/kWC8VZoSvYNl9A52h5yhHBQMVc3tqtJBNzA/l3W6BA/ZHOXgIfTPNeno
u4v12itsURBtzNFkVo0srR093pRuspdTvj6gD2X+USV2cpOQBtYozZ0WGDzp7RPpAAb9Xy2F9hFj
G3IDLNw88BL/53ker9NYXz7n6AfIYtCVDyIfwRQQaA6PteqP9hIAPdCwuYDZ2K7yKeU+kZcCuqIi
4lMGYfUkj1rZOE1YpyU6Vg+PQbI/avT2z/jHKHlCkpFRR/gLaO6/JpHdj5NiJ0xO4lCwIzomnmi2
nfDwyVSVY2gOWI3Jw6jPAxhWNI5ckNw0IDWA9nM6MHYQHfkfRD7RkNhXjhHRkUWBh5j3s3X9eDWH
EbHImZOOMhP5PyclZReAgOooR2LJuGn7Oj+YHvZgFQTVSp/RpDX784co2aP+t7tRMUi4/K0OETrV
C6lUpqEG1KzSZFj2lZUcBy1ug+2nrllrjI8XiC2yLJe/1ccM6PkMiMdkPaTOqb9rH7ZlGXdZ4Noh
zjG2U2MacvfqwkbZR06d8dsJ4543qXlPqgDGiOKrs9nDnzaPezBWhw6J13kq2VHgm70YdTKMn22q
an/xkqk9yplkO/fVVQN+HBoRZxpaEd8UBw/CeW7ZVLtmTnpWPMlzYgfCbdfq+4g9FuT9cjgZLfer
zvc6VqhVvMgR7BC8cB9TqrVFsmseMPrBSinj4RDMJ5ZykDz0AxKPWuw268+FWD2v4j6r/w8Ltv/7
kCZpWhxgkb4fOjY+E/iGQAT11QfOjNrwXNj9LRit4SB4zFsA02irCueNCKy5lzUnqetrbmjV1fGq
n4NVgar+2yRHjDoOiQJFX1w9kSJOulI5o7Ia4fzYje/pBJ1yEH77NPSZvU5LxT97baftTJykDjoC
zqfGnYKtUbT1TTGtfhVnUfaKOR2b5s5y31IxdEdFqOCjSJC4wDQpgmzApa86annknXQ/oFN05p9O
OULXx/hk6uFCZWOsplZ8K+bEYhzFzgXPsrWsyULhLnBIjfZnNwZJvMQbqd+WXtXAWPDtVWOn5qEJ
IJsHUahszXFyXzpMQjdxrh9bC0whKe2bF10cy0oQQ6RIeBrfW6R7M9fBlXuuPdoD78BeUDmRgJhm
rl3z1bcj6yBHqGma3l3Elxekrq2d6QRqsISgASShqcPt5+xqhhBon5M4/2wrmlRZT0aareQ0ckJR
iRHbeDxR5DhrfmcDTqH7MgyLxeMteKrB2sDWXvBJGYOljTLFOWy77ed7FraBBxDh0//+dP0wIiCT
AZqf37Ycjg7749N9Nv39hJ/vIDZdUiJxYO8eL5mz3QCowvLh8zVjx0EzMycD9/mqXaT4a6hwfz6h
nLCO8j+f8PFtRaGL1O/86R5z61bAeodPJ0fL+eUnbJAR+3yT/fwJs/bx+z2+lr6EBJ4Mfz6dPFt1
rIMSuKCi5i9Cnl1k+ddYr63D5/QOaUdMj5R4BQyvegZ3NPNd1fJcYmf9RKrsudEd7wPyDYpzOWbK
ueZX7wUe2aWtZJdC98y1N2El0DrFlRuT9ZzrROTCyecuEyVkPVNTPyma8U12yqICjGFY3vgYX3eQ
5lsCoBuZD+3jUJzcMvn5Od7TiB/yzGfB6aorYSis9apZpj0bhlUTu9pTGBT6EzpQJ3dolXM818bK
wd865quVnXKY7SNZz2o7RBWSIX4bIkfhInk8zyELvS2HddY52Hn9bfOTZuPZTnN9vMoYN8T8fX0h
X0YOa80IVxC7zA6yOmhjcwHc/KjJs4YWOaPKrhDn/Pt+Q70HfaC5N9kUI/iwQ0yiwHmW9ybb0Az/
Xahpc5S1tI3Ds6M3jz7ZhLY7cdAhCcn2/XOS8ZEEnXh8JYD9y60aZ8D4ja+Ddzb8PL80igaBdQyi
qzyy0gzqVF+XO1l1rBQl90oHgRCZbbz612gvUYd9DdvxcwI5Qha8AiZWf17hs9lOyhgy/j+v8NmR
VuLPqxSQUNCPZz2kdmgkq2G2BspMaJtFx0a3lNlJLkj2LOcRs5684UjW2SXdXlcXz8MqYVDD9m6A
LliRz7FflNANlp2RD1+spseafDDG73HRnmu38397mN5peTiwJuzIKrM0Cxapq7M+UcMfjqn9ap1A
+RJmnoteFj72OryeVYba6B3qEltTw1AvvF1ta4edc3SUzt17uVvvB4V/rlE40oaFlZfm/+DiGk9A
tUqBQ/tcaiz5W6PL9rJnMLyZcZSTS17oXTaeHq2O4S0GHgRrEBU5P0HLr5wvo6Yl3q9o6UZoLE+W
VT6ns7V7njTmU4X+0DZqyn1UaxExUy+4qh54EPDFCnKMXbpM9Kw9T42tPsVq8yrb3SAxVvFUtwfu
7hqcSmOVl47yAZ5V23i6b5NI5vShPxe6QIK2N8M9l4a2ls3sEI99Nagv8d2aQhcamJ3iVuV58Cw3
LBMJQpLxTY/4XqXHpilbOMrz4aSjWuFa2qHXAlxpw3AVuV25nsY8e/Vs0mdiwBzBdez0tVSwVbAL
8B2y2gkoV3Gh/pa1CUNSFNK9szwTzRfrCZX0JUrBPIvnws13IEvaF1npk3KLcnt7l+dm8fRqBpF6
kTU+Cbq8fhif5NC0BwQoCNXvCR8oLxn7zz2XQqkuzLKJiNVTGIMWLbE+NvCRj/60TRl8LhSuG4DC
FmE/OTAe9H+654H4yZUHfyzAG/9tL6050NDN1sTT9JbgtgKsukrfO2XUkf/nyS+rRknM04jN4BAA
0npnDfCmWlV8g64+vQlrJQdpuZdejbLjf8wMLlaq+8zWWAnMp6SuRTpf8UEJzL2jxs2xdyb3LHsn
8t/gkILXEXTV3TLaS92m2bupudFxaqOacDwnFd1UbGwwFht5klWqCijfiM0DDitH1Pv9TTAzJmUR
S18eL8KHB+vpP40GWEKio0jB4NlcP8eEtcZE6HeRGDXaw1GyLviGN7KzH13/Sp7xUZNNteiDZZ6O
XELz6R4p7aPWWmS8hpIEJLKgr4oIYrYJzEQg2NvHkAtAMP/WrOY7yg7AfqKZJm465S0xK2tr+9PM
mRtQ6VN4ZHvCbp5b3fQWSHuX3xoH+pQ2p9E1gVkU0KUftl+ViyQr1NcytEm1mLpOINv0dj0KUXtP
mWY8SRmtUVYtXpuUrRl/yv4H8bXVY6YqT/Zl35nfEhOmgg0x/Fm0RL1aPODPhlqQuUuGYBepjn8N
HaNYuVqSvUe28jNzHOtXOtwf82B6dVewWvkQVt8CvuqUu4fqw8qfJlyahvR1wtbqJcIP4qVrcIJK
HPhzc1PcmNMC1gbI6rmzElm1KQinr2Uv98bk1Jk9ENG5t0Rd+KU9fs5FPm6OaiXtSfY7XpathcOf
TPnIPdG9jF22qpAzfsdLSwN+ERkLWTVKy9nYoagQsm6bd3ZiWDklA/SJebCR+RsSH92z5mf1E9Sq
R/NgZ+ExL2Z09DwqLbjmoI8M21EV1rFXWrwWLaU/z/oUK7UJ+6VpT8NZtskCKMJwTudiilt7haUT
Q+YzeoRs8cyde2RdVxEs/eyWbbIXOTjQUxitqk0aL0U/+ZfGDpxzW+BePRqT+40Q3CEY/OmtnDBw
KPym2sLJjL4E5oS3ROp+UyA0r3J9Mk9Rp8W3nPQNtF7d+ZbH47uG+URAZmMR+nkPrrGPbp+F0/rn
hoXOETJj5S4S10v2k2KHCzkkjZw/g4MIDWJTzc+JDbVpYROqW1RW23D9yzq7i02V8fVEVj7eGgTN
DlMPlEeyAzAO/FFPKCtJ5kBLDUhPiJoTrILRi36otogukh0w97XzyP+P8+QspjXsXa2OruoEVUBp
SMT7VuI9hVbvPbkN8BHXRp6PllEl6INMTruSfbLNdtvN4OHDKWuplSS7pke5LMQELl/afnNDtHY4
x/Nkha+7mwkXqUi37KcQjxVE7zM2JkZrYzA5uffUAeZCn2xpbEtZ+/DZV2nRoNoYJ/HagABy1kBl
u3UdL+M4qd+0Iv9zJNugWYnncSiXYCiir17/27CL+otT2vnegeC2ls1+EB09R5gke7lbYR2DlEHW
R1/jSf0BZb+7h4koLqMxOgs5vskNpCIKp794hprdfd38Jdstr/RZB1Q2sjVcZ55bzSbO0VfurS3a
mZnYx1YWfIlNkvNzu9Ir6TZFgm0rq7w76++763t3WBfzu0Bh5lgJ58+761hKLXvd3zRIqcRVX/yq
HO1KRLbASxMXTjsZ1LPfetWxKhB77PsoeZ06IArEaYpfsMGXSTuYV2Ho2UqYho/UZYAJyHz0WWRC
Gbc2fr2eLf6zXY41VfMtMN3wtevMo5ba+hd/qNAhy5PwXGkCerzqF2s98533QU+vfuRqP2OjeAIV
l70bAR+rrwvlGBtTf0adAuaoGTYfYOX3AWvvn5pffsWay3zF9DXfuCXBdyNq1UsfTNEsmul/TZRg
LYcih4Sjk1c2LwXs702Hne5Bhcp+RT1qWOrayEU8mh1S3KMPqm0ynb0Rezs2GIkUC3qfMPBc9NOY
frXK6HuZNf53IgmXAoGOX5U+rVVu++HC686InhTxQtjI38AYWUD92JhFVv/yQvWGmZr4bnTRr6kL
rZ1ie/1GxXnkGbtmUZTPyEUUz11dsQEdfW0j27rJrK8Qx3Z50RePEcgVBksvNQlj4DA3FtFTmMfe
tYwsUMzzEUz8ZiXSIlq3LnIi6xDFMX4B71jrJKV5vLJvtKrk6dHb+vCSYreN1omDeBHpbsE8/5zy
aONbfZwi5w+1QlvHQ9RuUrdTFrGSKlff7XU8ZAHKJUFRf+viN/DHzve0Fv4S6W3tzA9mn01kh5f1
3CHGHxk85G+x3cfroGYfYI9AVEq1R14tiZ3vk1nCyBDhl7JPuk3kxupeKS31yY1DLKPmEUNnvxhw
MF+j3Ax26IO6gPfs+lVk2rMcgCRRtkDUD8hZ09RbXYl0vgLyRUAxgdc1Xxww2TslzcpNjRGMI5Lw
Df17fZ+aXr92B9X6ao9iFTn5+O7Xg7lzsSTfyPZa/d4OUfohsHPbCuBHW82L7K9plllfDZeIwpCq
zrYSffoxpt9lXwLHecO22thh2TK9j0azku2axUY1bjKcgRHGfCOgvJMvQXzHWUVKtDXsVFnWVojV
GXuJozwq5+pnm+www/p/G9KbngmfQpirf507gLQ/oOqOoyUSf7KoY3DKVVQa/9GWZ31x5U3EWzIF
eBH9HZzOHaj1u6hOWz//1a63UG7DoD3/q90PivwsQPx3iT0uG1jLy77v33Orqe/VzFx00fA5/m2C
9d7cMad5NJFlqwkiwYpV2NaG5qitShz17kFhGevWHBA86TxvUxpmefbY6e1gxQ5HteX3JC3u7wPb
K49ZEXa7BpXPs+WjqNMmJRkMBRe/BC3kWxg3aAL4dfCcaR0KsTGL0VhXL8AAimttG+rG1jp/keeW
z8b68V2o4w6NBHamtp1fZZs88lPPOsAMusia4WFwvwDqVJ0bElJR2ufXR1tcZ1gIZmqKKfWoPkMG
Dw7tVANg9c2xYq8XLgFA93fZa6VttXIi7EFl1Ujc/oT7+veiztTnxqzFBbHFUxr4ylurxxEZXSvZ
yappav0iL2P/0Rv109b0Ev+J7Gnw0upiJUe5E+uX2mQdr8JWBPiF1sxoTeQJez8+hbXZvkVmvUxG
Azlmh0jhZHZiLauiTX7CjR9vbtYl95y9p9WmgEQ901iXdtWie8lJGW5VBRmTnVrg7+rYVvNUu0SB
zTQ6i1mVNmmt6Nzx8Jd9sgj6tl4LPazXtq1NKUBocTMtW90GIEj2eeRnV1loZpWs1MrG0M4o8kdb
1E4ZbKUgxAXUBs44D5Zt8ggGZ71TBQnOzzZfCf0Vai/aAuRhOa27dCA3MmvwZJ7IDjGkpm1K/cZ5
yNl1QnCD8l493fB/R+mBB4b7K67837oY1LesViZgSU14bYvG3aGPHqG1aJuXXoO/Wxpl9abFZUR+
o+p+geW1DMP7bdTxS/yS16rJE2q0H0WbOSjUddm9SgosTf+7vZs7/9VGbAP/EbFIrfB3ZQWNfvHA
M0PJUKe1CbDgXEyGBjYy/oUl0Yiqyzge5dFn4VhattUSAYsaezdvLkLWIbAe58PYqF86nQzxp9Gb
bNcVePqy7TH47zjZ+zl4qLVqnaqmv1Ngo20xWx1BG9nRu64pCtqBqrWPmyB6D5PsW2R7zZUHd/Ru
zlnwtHkLfGcgNJw9y1OmqtEPpAz7pRyUsoMF+QXbgygsz5SRx8bUwyyyBsd4tWNTW2XJ2FxTTU93
mlpl4BcM+1TFaboJsV1/ciCJLXvoJB/95DwRZJ+B/Cy/SFotfJjskc8yJDSNegndsX0yG54gWaWp
Jw2t2kPuKsFuqtTpWmLevRoxMn3re3bJ5RfuOdnJtEpSAHHTLwhwqckKeGt6CmaalCegQi5kXRZA
8mIQDmLCozH5p0fOIYfLMY9zZF1XUGztu4+xMbN7OEtfa0NfnIa8QoqNpnhuAoFgneO+3comWfSm
Lq7EChbynM92eaTPmtiPNkY8hv6dH2mw7WNCNSNOlyXN1Q3z4iTHq1OkbHxragBiGd7WIrB1nKq4
OrRF7xGCF+HZbQy83YGC33CycldsXMbnYrRaEsZGNT9zS6yKjGDlCnhnZmJqRxRbEDHIZrUQrW6T
jWyMtdytHodugEKzTzRtPKqjDgRNYz9dBKJ57voUJLjpE6zO1Gyrih5hxKE092NWV/t8jkzGKDJu
Jq9Ob6UiQ9l68GKqRba01ab6go9wiE4oocUOYVLYnDlL5XHrz5uoBcDCdddXSI35hbN13HFhzYCP
rlKiAxtw/N7mqhMKfwFfQjnFada9/R0mHNCF7gBjpgiNP8P8xvYxLWOYx2yyXc5mz8PAtfznMFYh
NjiBKT0lbVtvldQluZ+M+nNk43sfcge329Cqlr4OKaBDkeBQe6n+7Ng5bvCBBZN/Huxi9fKcQ+2Z
h5plViw1sG47OVRT2/QgFODasmo6LYaXXqXveoeUELJB6nMWoqxpeVbyVgbsesSk21/amMUwP7/2
LZmQkghb7aeSd6y5UoS2iVUsXMJc8SKot2wzMF0FT7Nukqy6K0pjLhsB1byOOzSaREbokCTAN0jk
5yIUxC1idxfUhfub/NyrP8TVR5lZ5dJRKvPJACW3adFRPdtxYuzFmBk7TNO6i5wRqZ8cUS4f1exu
CL/VBatTnl1z7PgxY5WB3plnNDuvXI6zSKEJLGov9zj/0y7oX21kxKpDmBHanqxdCEkxLswhx29m
zNYZ+kOodCtGmd2jtixeK1G9Fr2hX0a/y195lwXgRouIzNw5KQVSd65RH2SvI5oY/U6r28lesh4V
6k6+jT8n5xKGtTYNse6hERcwNBX4dyP9cCP1ZM0eJLbD9iTwvS+5ac9yo5G4eHEDMLPTfLbnLYSw
pOoWjeG0v6aNHyjlrzpNBwAiSGKpZf8BtcM7+Ur9p2hFM67TIjUW/+r4V9WuG3ZbkCNl+xQVaId4
WAhmk+mdwpYwNOLrbFpjix1+FQ0/WZEhyDz0v1E+fMNQPPziZegEwyvqr3E6WLsGXg5cF7e8ZiSE
V8hs21vbHL0ljze+9rkQEAyOtuaiIzcY2IvLxgJXVIylx4TMtOXz/JqiRWQG5qlvGv/FD/r5QtFb
jBmpZp1Xr2thYXkxD8YlwN5OhoncxlwNhYeOM2bIj6mc0hOXUBGv8tSJXfETgkdLZx5qt6JfsvSJ
Nin7CXiRwZSsypSNZ2Eog/EuMm4/zYp9wxAugCQPOD9EiA5YqzIZ+19qqT3nZBm/+Z3dLHTH9t7w
8xqXeO5mz6pQozXC00cvc9AJDEc0W+Op2A8gcVA+0ZRi2dbdgaWGC56dXs0x061iuemqSPz8OZuL
kcwCmYa7bFH94OQ5016l6xyGtnfWtcKa8O2GPq3afrYCItSrK9lfj0SEiw694kb455i4/LIyB3eR
h+pL4sC+spFk2I6knza2n9dLqSwkhYPimQDbFuVsHQ+sVZ0aHBFT/c0x+Xhuol9lTSWEDvL6BU/V
5qahOXyoi7xeBbljfYxd8dPJrOxeeo1yQR6apLfVcx3h8zBHI+9kk5vvWSh+WnxnHzxcBN6XwAJi
Q0RLFJtvuM33lwIS0zpyXZDEnoNlptY3+zqAbu2jNzninYPdjjqduFq+ahM3SHxA8H9ru2BjeyAs
0XuLfnr8MEataLtEi5UdAcDvY42weWYiQF6hh/6Hy4JCZK6Xzrs5mv4Wq5N8a1eluId2eU79UceU
y2DrX2c/1BZlF4LO4c2Jq3uvhPF+GCL7iIg3ipBzYaXXoPxWVGEbLIIevmgRdb97faMa6naIKu9L
WPj9ujXU+uiygbgGvMVlLFhkGSg4bHDdNq/1JIJlTywStlAVoxTthcmiFYkD7VO9GpqYvmmzxSri
KfnCd8qSf9S4KVT3PURr97vrRqCYewhnPFDirV2jjOKrVv/u2cC1ajPsfgTWuK2DisSdMF663PRg
6Sn3wM53rYnYwuggOjIm+rJtMZnus9DdJmiSH4uhGXa2qxz8qcjX2ugdp7TpFipBDwIxYth0kWFv
Cl98CZ28xeHdjRZNPkbf0WW6uVbl/Cq5eJByxgMWGfSNp7TtAenXgwe/+cKA2cwchsIlH8GlJ8BA
hiCM77JAoEw7Kgmq9HNToijIimWutSa3o517Z9TOal9+GdzyVtk50fiifoE+nl4RdlZfC0VDwEtz
LnpcNufRqm99DJSnzOL4GHm/YlXkJxXRCS8exn3goIACvL8wT8rFFzAVQzv76EFlbMGmI800V5XR
vs6RrSdb7/qLsFuI6wqgNlOJo1WtivCoe+KstcJFs35GHM7AxNDjiCXCz6QMwUiNyBfIdllAxgJP
L4fIuhc2X1n056hoj68D3kLXKo1fW61oLgRauZKmngxf33RvqpvHC0gW2baOup8umZA7NsHGeRgc
qI1mGC1ZbRQnju6yE9H4/o4vAnDlKflOWJ8RvWaNey9KysWjHunOsBgbPQVUl3frcnCrt8qIxRpT
yHIrq7Zh8/jxNPRlgwn+m1eOy76FBkqUzciPj0OHXevRN2H6LWdQxTEJzCdSwcoy7DEhDL1D3oy3
aoytq5uBau3btekZP9nXVQs1br/3ptXdpjYj7VQg81lHH1PNdRgr+nIUcfO7N59710HlJwm9U0Wa
aYEKVbcaEsgzIsaKPFKEv8MojoATl/MtQ8nzls9HpKFvmZ5WkDhpkp1dAVGq77lXyqqqm9lF0erv
CaieAt+vlzpRO55ByELJqhMF03l0CZbxnHsB89k/ZaJYQoOwX8pCzRYRMAES58N/eqtNczVNDJ66
of3tf7JWkyNkh8fjYW+MvPpfBzcHpewxSn9XfukehgrtR1fgbwPrJttFJgwr+Jkwk2u0ydhyjxuj
NKrr5NYOZEtVEMMJbl5bFbuCpfoxd8nLhVz+O54hJOcKpBQQPJyuiDIXaz+K1CcxJQ4uQ736Uqb3
umYBOtv13rsujnediSN8HHjtdYzm5IuX1h+6n5/Viis9SQfc1oEzEeUylraD5bohLHMn/EndgZXG
ybzQ07VmOdVes5kNcPf8yOgrMtOsSyEkr3W1tn+5ZfasjdgENYWqYlujrHsrLn+zy7uE3As/go53
2IdJgURTJHb12F5cLqVtorv9drDc8aY6brBCA1p/V0lQ6nYW/87tM5ksoONczDd7aJ0PJ0TntOq0
5okEk9hUaVuAdanBRhPGYs3V3IrGFMu8cZLvVTEsw6JOf6lhjQlCHqWvNtDATYe6yXGaDFRaLLC8
oddr5PTHs96a7ovreRq37A1RrupbFFrQO121Ovhm74An7H9pQcKN0nWA4luNDRBexEekiOM1kZvx
knl2uegs63uslcELVMRxpyGcukX01Htlj45UZB78QMYCAGGejU9jZvbQfmp1U+edeEcX9SBHRHYL
YrwiPqf3TbEVQ7NTnSDdowlh7zXyDyd+y4TUX2tfkZ7wVhFC/msxEHQf9Wg85YR9F0Pk+S+WaRIO
qofDjD3pDRSCqwG04NCm5wigHoyaul3XFjbVAd/lysb/cs/DRXkT8RQu3M4l/T33NsLFccYyX1QV
pVESDyyKWh6kNZAKw+z6vRBErydXyz+81PnVgzS9VV5s3goj/IlZew4B2luU4KiX8PhQWPBUe4+J
1LgduiR/CvQ5cl2I5oeNeFYWCe0Xu5xflRo5rxXST2tNSz7csS5X5D29WzYXYJZRUiV3tPNtRVfQ
92i01VSDWQr92rvJgZ5nA82PSWJ/tpXKYBP95cYyzyKHpcSVbu5j7sdkqY25jrgOXU+wWQnCtVuU
+VkJGgwIphThp85IT6AuvjoAJs+RYa2LsHlGgjpa6pN+mhrvaGbEcR3P1c4lpu7LaQy1ldW2w85L
G32PD8l4Leci2uUjIRdQBtGuDLxoZdpCf7dH9PTrYfgNGW4Ke3bsyFq91sTbF03rFesegSRul2kw
HcggLENTsTCKKo2dOgJiSytbI1YTODs/UfIlf3muVy39Eno6MjAuJjCGWo6nCbLqMjNIR8e2Max6
KyFCr44OlDohukXSimfEgrKdbPssYIX9M6Rx9X7dO72xYDVyNkkVvLtNTxjGMaO3WY1y1WWWcUu8
0NuEkLP9zNqSkZpOEIzyXWDheNPrFYo/UXvuayN7RlGBdTUue2CvzGEv27QM6AvqssBBFffGVsD5
pemEoabZjsx9CgxWybhNfFMVZTyEZjEdwGPz7fhkMCJI/ScB9oiFYPJFaUg79JBw1x0CzLusGty7
ir2n6ugdmx6c5uG9EiuN2OOEkVimQRadwAzn+2giYOEC81hVzqSvjNDzEXfpnwKi4Z5lk8KfYsU+
tyAUffhqd6UIijtr6ZntjG3EZLNqCkDvvtoYAWBHHrLIS9v6FZcvguiJ+cL/xwajs0ThPb+5YvYV
Fq8OZOQbkc/sUVTkpVcVCmHrcR4lO+Kq8S9t+UNWMDpV1yRMk5Xj1NMNhSlvYWjtQJbFmG6PNtWy
t3rqmuBfGSI72C2YVwuI5NxS9nGyVC0M3FtF1KfBc6qTEOmfoxSpBRS6kWFE9BqQshzzOOROxP8q
VbtNypPwXFu4+yqqVW4zzfNhVVLwN/D2onWI3+fT2aptHgBZfG8rJeHy57bICtbBERaFboxNoJDU
lnOXba1bEGhskC2NXZ1tUuOTpCOqC+pvO6l5viqq8SKQA7qpKBssDT8M7iHvektoLiVb2KOaH0w3
FzDRiYuu6bUVuoImj2nfPHqlnm3b2Pzowi45h91PguD1JRVjufFcH7WYCAeixkd0Ux6hqYxMjjz8
LFrnMlTDSOgU+5HBVm2MJhz0qpX0w0cV5auFvcXCMpX2jfu9tmxjP3iu3Bqntrj2r7bKnyJKEO2J
kqMt8ObVhcWjZa7KokfUAxakVwzFQnbpA3HrvF8pfarfjOYpkuJMqp1iz8MX/NBuUgnH7WGFkb6Y
IISw69XnUB8GblJgSRZVqLEsCG2x0QLVeAg41a3AjHTQ0ReaJZzkuB5fK/Si7VNSoCNQxkG6Eo5m
HtoIvr4HmOtFC+3mie30Qh2y4gXlxzUwSeU+L9R90WjvRupVpzqL/EfVKrNsGY99vEHABY+VvBuU
NealyjYFpvvUmMUPqBNgxPK+P3CtRYueTNXdKhLwcl46bS3PB3BVK28h3lZP/ZgtTVE3L8E41i9F
5t5KxIQvZaDUL57RW8tuHAV3WKquq/lbUhTxym/9i1WU/bkrR/+SY7aOPmf8/r9YO6/muHUlWv8i
VjGH18lJGlnBYb+wbB9v5pz56+8HjC1q69on1L1+QAHdDXAsjUgCvXqtIIvrY6SGJYUbQfLJTjib
5BwyOkhvQh01GHlSZdLrKwhX5YnypLqm+sjz4yDNo9PnlzQsQDax0QQgOYeQN5DBtIwm3VAPYb9Y
aQKBtw53OBVV9kvWcPYN0EzduGJoTaq2Lwse70riWC8ZVUpAQrV0K+fqXh/sYfjutre5HchhnvYG
DL8E84bX7IrZD+BJY6mkHyNI26n/kkMdkcotzPzqTgbnA5h0E9rRm1cNkpyjm7Dc3+aOo7+B8Efd
y2CDYopNHbr+zZvaTbdxKLM/yGA1GgA99SINK687h8rabNtkD270YDlef+2Dydll0Vxe3ORccEL3
jNpXr6nDs6ikec7q8SP5Oe+ugFngAMMD7PrGOFy7Nj1S0u6dHUOBjUXaWu1rNVOZdTP1xpDcmyAV
fLXUI6hLc/NMduTkDu5wlfF5HaUb9s8R8uWomzj5wCteRJ5YjVME6shdZNr4PS+t/mtZhjoy4YZ1
pS49PkTwRrWkwx46K3npVKTCbC/XT5yp9+vYG4NPNUfHOwOeg530ag2yH22Voi4ivIUJpK8p+ocg
co2P3demyoKDHhaQlg8c28WZXW8apar3oJl5brnBPJ08ZCqsbWw5v7qp6JpaVunrNwFvumamlbtE
VHsF1qM/DcFHm/8eRcvTRoEG6KPBt+2DnyJEJEaKNZjXOJge5Sie8+K+Ap0nR2CsrIuBQs8qEnzq
cw3JkzuO8J2LVRHoNHaCXWsT24pxnXz1Z2MqR0eh5HAx88JfnlIfMKUIWuypCediOEX2+p2jCGJ1
VfnZtF+CZQjnEex1bLjmXy/n92wYrVrTXhAm2FHfPX1xZ9vfzK03XCYtV+9UneOuTgc4GLNHDifI
JiKhKCSbSsgKyV5qWIIHA2HY2UFRSNq0115aiCRzjzztO4cMll5YexH9ECvLaWj+BvAoQGSxnQFR
31ZtOFsG9kRSqluBZN4k05yfiib62VAbmJ84+c5Psrc4lrjF8S7uvwhZlgduBuG9XH+ZJ4dLzHKl
/yLk3VLL3D9+yj9ebfkES8i75ZtA+fXx/3ilZZkl5N0yS8j/9vP44zL//kpymvx5aP2EvmMYPUrT
8jGW4R8v8ceQxfHuR/6/L7X8N94t9btP+i7kd1d7Z/v/+En/uNS//6RuENa8HRoFor0Tr3aR+DOU
zb8Zv3ElTcisnBzhbdZt3JlJ8XZ8m/Bm2m+vII1yqdsq/yl+ueryqdUBFZrt4nm70n9a7z9dn80M
W+/BjHk7X654W/X9z+Gt9f/1urcrvv2fyKu30/xgVUO/W/63y6d6Z1uG7z/oH6dIx5uPviwhPan4
lb+zScd/YfsvQv73pVyvhjq3Nr5OihWdO6UXDImAzc7payM9yTRVJ914kGZpkb1GTlhibb+Oz9Jd
k0A6eimybMYQPBZGZ66DxqK2qrWUD0WUQqDWjs/sgiGyFaO0pJKwB98i/HLOHJn2iez739Iv7T48
Ubu5hhFL2mTTjLBl2CYgsBay/Qt00VdIPdJr5SrpcXA9BJ8H6nxdO7k1MFSmd2UOA6mIMpIEJTnp
jRwFOFugXm426dYT80cPgIqTsw5qGblUGY7UOZe6ur0F+rBKbhorcuFJtqgvKWYkdtjZg8NETHUX
Jmi5uvDdWNTPD9XV5NCAvH1MdY8YTpFTXSstra6a1hn7wKyArsvZvdFMB78C2fBmtjN6AJPz7gvk
gqwoJzZ2iSyR1X5Y1pJLh4PRcKgZnG/rRVnVXeI8hZb31yVlWD4O453Oi8UtzJzZojn6wVPrkSJm
9IICoVB/E6uHHpkS9TfC9Z1K/dU8DXuL39sZUG5wCRuhZS8F76VRTl/cFTgRT/HMUzZ0oCrcsqLo
NIfpo3COZeWEt4GnRR5oGGEvgeNCcMXh1W2GNC7TFGdO1iQ92u2bObfIZqq3Q5rl5/cTZ20Kj12s
fHi3lhxahX3HSbd11BoLrfoUobVZHYL7qMuCe9kD7BWg21oHex/ILHltvItDxg3enNzNVJaK0GXm
bSGjf3TdJOXcNDJPspk5OjuhjGyeZA/BtOmYKdlKOrPXMDn0TTPIKThhRkFxNGKzyqr3VOBlqI2F
EI91lX7fK4p2L609YnJbMLXGWjpuXhEue8OscuStBxcZu0SQcbJ3SgmlB3iNn7GLN9HCJ0SGdA5s
/+E05sI8mLr7dbHb4Al1+LTygiyPr+6lZ7mYh4YhqLoBChPxqV8/122YU6pHqaG7lR/CcgKdn0id
wbDl+ifZWEWBYv2tXaxDYmMtqAnhtFDEZiBbEL6eUL6b00F5s4BZlRwYpEOq3Ba8TXqzYD3C9arA
0LDRYUY/m6KJ47I7y6HsLc07G3V60MayEVsvjv9pgWXa7Rr66O0KqO1yNj71eMnYIqKArGcPoRrm
D7GVs7uKEZSQDs7bEjSoEakVWpXw0ronSgHmfCXHYE9/Gh0rfEZoQd1JO+gx77TMWGJrKWwpl5Fz
l5h3wzIYqcbw2uOsJl+ULieTUVowuZlx8hQBUDu6DocGKt+wT1VvHGQEBVwee24vfHAEjD0vqK4r
7bQGUuVA4S/gJL2Ak3QToJ5yLm1Sj6Irja3wyN4SI6c0484ZkW9aQqX5d8NIQlSWlVJ1vvf7dvow
e9aD2WbDc8WG+1Saer2d6jT/GpgWKSUAVhydTZC8iRSUmvifKwvgalJBvxa3rb9S2ukowcYShSyb
tnH9tWV52XaxSdhyTlXdNgO/tZaOGzzZ9/x4b7h89d+AnoO2T44wL367BXZUcTcRjLkIXPknr/K8
EztXM1/JrmzgYreAEDRo2t+sNWXaY6VbO2OJhOzUR4ZTxJA3QiZWNHK6W7URAEuOBUq7GWEMzSFU
V+egRTYnau7rEt5n2ZNNOWVU2+YmqA6/+elIXntpAMgBJmdzL4NVw0AOOgnhRG2d5jrm6cfY9xzI
h1Mgp0o6oRvyyxaTyrpKRyh6f7JnY/4xfV0j6Z85tiwvrVcmd3D/J3dd7Wwaj6NPSL1+mqRzroYZ
PEmjlUdIaC/q7E7DSsY0Awhq8p4ow+deQn2gWCvr2ybay27aWT/cSC/2b2zyUvHfJbzgF9lXODId
RyOD6M70TploRluDkXIZyx46weiS2M3hvV3pvdPvbKMV+icF0Sc03UXMbVVplWM5Rzb9ROnJWnqq
alIPZJV7y9YeTDMsP7acN4cqQHY7Dc0XTj1auys/BkGuoqA+gOtXi48aEvJXa7Cf5Iy4dNO7uuSl
sTQ5rbU7bjQmJdfnMA/9s+xlQ/nXFLj2To6GqfLPQQMkmYf7r5D4tbfYBmCmqOH4qE8I7+K4TZbr
yBXfXa6lWmeTt5ngxP/HvCX459xIRYXCiXZqGBX7ajaDD4paw0JfeelnTu++WKOp/Y24tmeZpH7d
IH5KnaT94vUJKZ24Dx/D2OWeacXK2W7t9PxunQ7Sr3M41PDd8CW+aGrjHAel5PwJ2oFVi3jOJUJe
YrrrYAXc9THQS7AIdv0pThRvm8LWtXI4KCdhmiVbeMe6SycaknVvm8UmQzRV2ya1qxwXu5ywDGWY
tOWlYR/mxEOr7R9LWuX89grLfCMmHdFm2YNvWRRCpYg7OLCS7+UwVcvs3svSewC2SbnuctQsghC1
rdBo4fkaUeDSjGhcQao1kDj/R1Og14veqwW390q64kGDx1p2yyBDBbbiWO2N0a8Ke2sMMSg3r+l2
kZZoouQgfJJNZ0Iggdb9BzkKKghwlohBhA1ERM78K4K3JvCPGvLeWpU3G9KOwV0tSZKqNuW13S/G
rTRCnRneTZIQKRVB0vjnmGXOEtMI2iXpiGMjOKhg9WAQKo0XuEISXytf+gYlul+DX55KqZRdTnUU
xTDivmcExTaGymEtb4PLXbGYYMYNhWOx3e6jwmFOPgfp4rYqm2WpxbFMW5ZaggsEmzivzXLu6+38
RK3/uHLJuJ/mBL0YPXMCcq2UFKWO31XrBq6SsNMfR+GEGMNddxrIbBk7KrZ1jhqhd1sYfUVaJTq7
tR5dpTcq+Y3kGTTmcuiQmb83g/GMcJD6VE/bnvqYBiQdkAUhd+4Wxsbv7PCYI3RxyRxYuNgTlclG
diEWn5qVW4DspAy13rVTPjarylB/ht78y1TZGyLBwTCxV5FDTtmpZhoB4SVK8ehSbXzvt4b2PJH0
XBuJYx5BTWnPYe24sN0HPorTJVRhqjmsbZF9tZB8PVpG9b2aVZftqrCBaQwAgXX1cRZ5WNmYgWYe
o7b9LkedyNnK2IjSnd/GijWX6bIn19UKpT7C0pWex2SoqF/nfUrj53A1awAz0tZrVGu2nu/t56pQ
7kvqdLdT26M2Nwblemwy7TTLJm0AOBVCTnAlDW9cwl/A9XEKsv5nT4a8iTaS6HNeqPUB9E590lWI
JV/VBqXkoBwWUXEmLRKepamVqoRNRurMVnNBwf9Ln1AG1zaVc8qoAz1GsvDNjFErz5btBOfbAtKz
rDLn0F1vXj/G1DckyucgXVtR+YNUavlEBqp6UpT0L3L9/cUUI021xgOQSaSsRERZ6dVTEXUbqM/n
BxmvVTNCxCMlUtKpWHbzQW85uhfT5STfTzUAR2h93y7gptldllvU9htluR44KlnZiVecZTAogvmo
T1QKyeujEKEeJ5e0JMTVTm986prauHMU4LFy6ASQKs8tVTlyWHlOs1LNxLnLA0X99HNO32vGnZLB
M+5XnvFpmcNLbPyg66j9hXBaRk76LQODcy1EQwpTu4Z6Zm1HoV662KQjMwt0EhJUfuRQNjIkNKOn
EXTiaTHJHjWjo83hzLIOuUP35OdQ/r5e7hapU2vujx5YV/ERZDM6JgzqebgffKU9W+w9S9gG9Pas
j/XBHoLp4GptCz0tplS3DapW5Fh2pfU2R063G5KIQHGrZhvO4J+7tvjNhEKl5jOJlIPWsYWQTdoH
PqgrMW5URb8ZKXf56V4C39lmMaOzO+/nZOk2jVTfa+Dy3y9tpZ6boe35j2VLSl8OxgR/I7wg6SZB
ceaz1nkDT1oTkU47KD5r7gukyM5HiM7quyZGMtAZ0/xz7k/l1g0oL2eLDdFzra6cQtU2nkDmIwWd
ny2B3JQ9aZsBogMrFh7ZFK89OYQmDbdnpdDyDOLBWwxHlXfmC7zU3YMWZv2Drln+ZhhQvFlstloF
d03p76VpoOgSlllB6WpM7niURtnEEEPsbQAdgue6e1ga+ylu/eIBdKbDVtGiiLNoag/APResYlu9
yyzQbJSYbmLoNQ8l2eqPXcNPqIktJIeFEjP1v1RX+117NsVwaEGwUiHsX6TXdsOvw+RN93IqCNhr
VuvVg/S5ZrnvTDt9lL5IaVcgcNJnzdO8lwH5YRhePFt5jmDKewCw2ZwLH0SqGGVQG9x6nZciQqD1
zVE6RiuoH7za7Q4wafE+IoIXRxcqR1UzOwQvCJOx4NiCXRcATFli5eqIyFVJGN5m33xhDRxDMbSt
EgT+zhtCeAjSoLjKRrWQhppbBHTlEEHjn46mbKCmUdVgtwTnwovkxLAJkxLquddVklErrkGoe9uh
KxEIenXIGdbAqV2sOJAxmcrOhmn7yHXsY66hGiPIKVUhtYcsF1rBktZyGS9uhAshvJTjqW2rQ2NS
vBwm874g/w/LU9A/+IbO9030jOQuRgPwSk75pyX2i0Gc+vALkgHC0ZdtTQUDYFJOi7e+klKnH3vw
BEJAexy81nmYRENVLirANadjqRY5D2FmOQ+W5jv7dkyc1WIzNUW7UOF0liY5VcZCY7Nqcz0Eo8hq
0qkFQXS7zGJbLuP1VBz3cNOcvdDpjxRmU5yelvMnm1fuTWZ2nEeKoQsbFWX75oexV5qnxHT2garP
YE364JyCMF1Hcmg6yTbtguYgvVE1fo19kaoHnfNS8e2VUXCrQHzPhhDRCpauGi3fQcsR7eVwjitQ
lFro3cmhVoP4VPJPuRF29zyp0tsk9FlgHoapYSujSsNSVnUNnl8OcwfCTh3BbbPia2uXBUoL0AEd
m9LJ99x0jSeSDdzJIRL4V2RDvw0h/jc4Ase1g9T39V2sCU8AWizE5ikq77w+bije9TatOhvnXjSy
J5sIKaqzU4V+BQc6HgW41ao3khbCTYZJ3TwaXht/GpLWi5/LvGs/lWr3Q+uinetU1YdyUPVnytKB
R9YNb4pRaDyPoD02gTX4e+mNTPb7qJYYADAInlD+Pic+MKlEBNecIT5QAn6STjk/rr6nLrshaQnL
+EtQKzBci2ilhNh/hlhetSx1k/Kn9igbiq9UK3wcrL58pJhz5ixJhexy9pN07aZsV3PThBj1Nb7t
i70RWta97ug//AxBsnHQ0utQcKfkdRJ2fNCI10400jHmuX0MxuyltatfJjEhz93yrrbj9S2+s4NT
HM53naQoFeTzsrc07W9sU2b9p7hlWhzz/S+UdtyYaZCAlfZh3JlMKoZFzanehDqMQTSy15fkSVZy
/M4NFjQ6hJF/kfbbCnLKu7jF9iamhKtjx9/DD02tdF4yuPCbKy1TZO/9p8lNzoZGXutWfwyUKy5r
yzgjVKxtxV0Fpm40AtaDC6s039qk3FmCW1qOoTaJAA8DaFxsw2igYfRmLCZ20ijnLE3tOvGpLAfl
A8BB66lv8u9KYQ0XOeLIVd+xN7M2Pd+bJ4RDDlFSjJe8czVUcqjUmOxYR98016/SJps+tyC5dPVi
K4elMoPdrfr5yJkt3/+uDj+Cho6oUNM6tAKLfGd6U3eXJI1HnUoUnBTB/MqiHFwDEArnOgCDHoRX
2bN0njaF1sGO/E8HKmOcHvvWJ2m35yyGhkKEaOnfzUAiSa6RFW4IOcSoc5tTbBRkqQ29LSxj64mE
gf89RZjknLVpcXbG+ENkWtk+fjVJe2XXYbl63x2paMfKD/o2W/rfBL2uJm1/XrL0vV+rt2WwB+Tk
brXBy++aNOohWqDSoKTGZBXZffgjB+ZJEdHf/GY+G3BjfZq1ot34mpteiwImQcj99MNkV9rV5h1t
Y/dduaZ03yP50M6X0ASevatDSomcxhk3b4yyKxsjAKDet4YPXAvMNthufb4s7gmK+27V+fyY0E3+
ujgi6GFRYkPzUs2KR5623I6hI5UjKiXMc1PMX+RINkNpii/NUG/1ZioepU2NIIKpZ5c/bkw+otmk
aqOt9JnCBP2Jvp8Vo1svtixr3dXUA1ZfFhqTb76GdvltVcrBTpTJxSu5hrTlHtyyfjrGO2nj5Sha
V3rUHuAZuRblhMQHMkuPvWePd/Bm3sViRJl89TjBwr+DNG3eyKFsOMP/AVA+5nSSsLSxvKtPxltO
kqaWaus9zAb9uoYYmjrhcQJJ5iPNOJb6NQUdb5ZzdN+KkbTroW2eeXc4yZGrziYoRX2q9g6SWytp
vDWNql99Hakwo4NpTtrCQTXuzSleNVkdb21Pqe6j0iI7CzXvIXU0457/twvg2dFeepsEitqb4b+m
UltnkKFQzN2bp9yMiq9hReGqCysVZEeKsk3myrmYMJScvEY19w6HIg899ZAbKFjUT1YRfSPDVf/t
xHsUNYId95l671A999B5ur0uqgCb3XXequDd/NK13kl6bSWB8T6d+IqjNWofVLCQxxSJm42h1/aF
svkfUCqEFFBoSHoL09IsNhuO9kOhdtSbEyHtyjiVPVzWv6ZRu/n/stzvript4hOy79K3AUj5WqQv
W9F0IvMqG4qNNjGA38tikhGBPmm7Tlf5hYpYaZPz5ZBC0Efw7tZRjpZ1qZLJ4QLZF5RLnTpg5UJm
OXuu+pRiUecvqOy9a0OGbWry6lDoanSfDy3Vv5Zhf+A0COUpz4dcCR3SFbIY1l+j1T0NCd9gZWzW
1kCOk13++cav+oZqVXYnL9O3dWVSKiOYVXXDopE90ciQWbCzduLUOpqzv2e9nK7c0aC5HsP+G8Uq
p4qyyk8B5EZ76sv7QxX5MTI26jeL79ghdx3odwqn+DhSgLT33HnaymEztv0WoaZ8L4f+PMQb1TLi
oxx6uiC/QujiPHGr/BjAZEW5EdRblaoqd+g/g2vOoV+rVFd/GbX857AW561y6CWeDxVZ/9Mrh9lD
aW6nQP3Rz7MH86utojqUmmB92zwBHT2wg7E1FEv4z2wypVfv5Eg2WZgJIgv9RzwYebYdnaNuc9DP
sYFBOYxq3HriZZ3CmGogCUShmXSYSDncvPypmZQoiei0tvRtqQ9wz766vcoyyo1c8bYslbWrKfeV
bYtUzLpP++JkJRk6gcjFbmbw599UCxIG3ftLmQdrO2thdOpqN38yEuMbIp7ZvgwCcDpdUNzJxvXH
9jK4VzmYmqrqNovTUAJtbdVILI1dNRwgNPzo5xXFhF6trzzdUe5bIRhCNiC45ilsS5ZmvLGXVR6Y
q8GFfDJqO84NCJOzYKDtj3OP0iXpi/hLp8NRaVvu13YIeNAlJTzxPXUZ3dD2cEYU3ldogr5qZV8/
mcaUnHhV0rZQPA9fE16PU8P7anJSR6a2VMHC6tqjObs/5Dz2ATy+KTv5MFLxSD6iM3nuRtaNkkwd
n0zN1v6iohTtTiAiR7l1lE3GVih0Sh5TYjcpm6ii7FNtKwTCc8eFabicnbvSszdyE+rGQq4tD9aa
36rXJonVa9H4X+oo0I5yJBvpjBN/NVAbd7fYDV03L11pzBVSlWrjfbRnY76z/Wha9SqigjMkc1tP
H929HGaK9YKq8xo1VjQxBG2NqcUhPzU9vMheModZs5LdIHCTZrW4VLdl01JrIMOZ8ibwZxfZv5XZ
2h5sjvN4iUUTcAqTb2pj+OwUdreXDtS3fKRPouKTbeZUHJZ12PC7HkAPyW4oaHdiIWohHjiXWyOY
fG7jW1BHyk1D6wtCLIGZlqjoBj43je1n6KAxCi+1wlExeq6zfmiFdk8DXJ6nemwc2kzXX9Te/+mF
+i4+TQPKcLwnuCtq6YJvs5Ps69g0/4Zh/9jEHYd8kDSwffSPduMUD/IgP9WreaUGeXiWw0ALw22l
Qk3mJs5LM87oIyXzX7bvlru0HTl89Jz6s7AXlT79RckstKx8hUnvrCsQUqdCHaPPpptAZuw1z90E
C2QW9T+k2c2GcF8a48rKDjZ7tBPM3TA1i575z+GkjIOQL8R9697CQ+BWZsWDc5nzbp1btIa8QL5a
1gw854NDHcS+zp3hogTFgOA9UlbWoF07tMxNxHyxSW+ijsNFNkWdPytj4OyTJrb9O2mDGgQMjV7W
KzkDkEnE8bRYtcrn5KCR/ykRf0Xrm5qkMh12yWsxF79AZ15JrxXFX4pG7Q5zq+lUNYgZUdiSCSrt
iCq910BZBQalj32x2q9sY5MEasueF5qSl5C6JYmxV+rE3pXwmcF2rWvqJgjav8uSo3wlrdAJpO6F
yopfYu/8X5F974afDikAf7MJhox3Djd3KH5dlpHRUiX+Jhz/z/V/t8xiu8nHv87ILZhV+Nvl00Ti
00RCHlpGL5/VCvXHwMyNlaY01YYzhuIBhbH8wRE98AUUMNlXaZHNHKIiVw+28ybUS9uJ/dDhNuV1
hbGaMm5jfreVM+XSpqv29xNnWdJkZn2I4oVlcowchfFujq3AW2k8V+9Kd9hqcijnZWVakM5UzZ0a
UDZOmV/fXSIQocsnk1en3tfhhj/3+8XhtV1/bjh0vH0MUxUiYMoGIWfnQ8axU+dxUKpblfshbTzz
DtzLSfpUYSoGB6IOY+LtSAyloy27YVtrnrfRY97D1+zg/FWDX6hBO7cYfqlXG/Kei1yFu0L3ATWb
xQ/2rz3C6nLnuMnBjTrrvrWKlOdrRgpUa1QgOjAb3Mezad3LnhvUxjFo26dbnJwSDOm/cj+fDxn/
DA6+meHwJ3FoGyNa2WJVGbcsJXChk1MWp9slNbgyIqqyNoPINg59F1CCV5YHOUTrHCFgi1IkOXQz
qD7q7gnBAPeMvoRza94NpUPaei+OduUUxjAPgv0z4iFdoW9Tf0Bjrv4QxeS8zFKn4muYan7MNNSZ
vLXJYJ6C7SYdYOuQQxkn57Yx7x4mB8y3ue/Wa5qw3ZcNtdgaqudns+h/Nl7nnAdeGiiBh2mJYqpf
DiFZXiGEAB2nFTdFvYO7HM4JaAYrrQo2coU3XbmsjJYeHwYR/tCQRppVxKMQ30QSs8zQhG9j70LJ
NIdsg4Vaejlk6uY2pgrVvdyiJi+AwcIOv73xWHJSIebDes72mzpBXsNT3lfM2lfOM1WFvF/RWEmp
IMNM1g9CH107JWMZXSLqXGGfN05xlu4CzjgPsUNZ1VxW1omcrX0IzOFRMQaqrGFFXhlz3+7YQE1/
JZwiUH86fdYDOBH4hrS7Ou1v9tyu55t9yPQ3dhk/Aye5xZtpp9yhqgglywh90lBV97VQ100Ttsdt
OUWnWWjvDg7SAhoCertGiO0abFwO/EWFG+kNoGa9+HbCA0rMrfLJflCV6NCJWKQP3JMb+B+hMJ0/
NHZvrJoa1h644JBxsIyvhtYhjxH0EXTmJiWueqOv0thL7vuoTJ9QXLpWsIl/AWaV7+ygUSBY88ov
HpXMnB+VFPuh0U7CH9XE7I4SzfoO6moEhCpEgAa3vpkCO4SgiEx+fafVCmdpGfBsGSxjpEMOZVM6
1LH7AYo8QSg4X5ZA2VMEpXMxfF+Wl2a5yGIbwuivzvmSjsW8q40m0HbVbFO0qLBd2yBEWq25jza8
RgmXFSfVZewM7uKZF6c7DpCy1f81CyxVfDI8Y3NbRK53CzKT/pOmGPUhNuLofmnsAhT1MK0XC/RI
0T08lmglzJH1zJFkcJS2JUT2mtKd176mKZvFoU0u0zg1DfZWn1F3KC52M8puUYPsgL1pY6Tm209h
OBzFdWX31a2T4RT4U3/yVOdnI21yKB3L8E1IXCnp6s34dRll9s21j6zWWnqXyX9cyxEXVtoyPKDZ
fITaY95HoxOuakGh1cLsDxWAW25KxTPOeehBvSWpthJIo+4S8jvryYo47PXrSUXlkjlqwS9lmvWz
DIF+IIJZCQGmICitw5g6Dm+PtfJlGLQjlXOwcavhSPJLcJcLezVXP4wEpo4oDvX7sjVPTdjtBqU/
xY1VfAszt+EpaSgvUWxWm7FRhgdbtaK9A7fG2UV6Yt2lU4m0nQ75fdt+zRonfjFKxXkoKCTOoXt7
8cnHPBfBSbpkA/UDkGa1QTeQaN4rPjSNuUJz93uFVvBzYug8Pw1lLUcWYkbPzsgfmZt0m4l37Y1j
rGwlSp6CsOufkjGLN27mt/s0s/sntSjiO+6AH6VTNmPg/+XytniRI+g4nH1jUrsZqxwLrVnMFYt5
TvhzsblJuz0HwXdT15LwmwveYQSJTw9DNpgTMYT5ZOu0+r5KYQOKImXgIfxLiUcK42hpA7GzBb50
cVRN+RWZFweKZU4BlCwkyzQmDxJpBcrwWrVZ8iBBWMLXiJH0BXF8bdRUXU0tbx2O1ZakCxN1BVa/
fHQKs3jkXZpiiXzO93IoHUZBnXAcO/fS1Fh9fdFb5/kWLyYFipBLDdj0pFMfp+vBbL/FXtCdZQiZ
DPfazvZ6maCp7VrlJnlpNHOVOLwEJ2XUW1AFp/7Ry5RrXAcKmyWAn/dIlvX32dCQ/1dTilZ8qDz3
hkPNAhpF9d73NYMfot+sKyskRSYepqmewG0cI/sjRrKRzkJELGH/3jb1qPCNDcW9ibItbBd2QvbU
LnQj2ynO3PM4htUVjZJqjUpr9v0/R2SsMf5zjU6r0CQxiuBQJWn71EzKZ5/PeCnEqM678DAPo7ZW
FLN5MoqxfUrSz7qZJo/SYqExgpKhNeykL5o8594c4UkKmvZDGuvAmivznr0pytxZ338beGSHlhJ/
bh3P2DWeER2LRLXvO24G9uD655rHXE25Lt1x9pStWwKARPXdhQ5zRmxpbvWXCeql21Dvbf2l633n
zXDxyuDfzc05+zvAeZvNenuRjafCfMBDt4DK8ZdN9tQOxguOgn2yILkAeE4ZsroqzJKbm7ETaNK4
cw6ZbcynuYQdW5Kydygg8UxynnttVg5T3wHVz/Xoi1oZa0g/w28AJ4GDRe6L7sRIJJZgcJIeYlcj
urcGRb9PYJChuIk/k0sWlNub045b52gH6qeQkgZSPf7HouEW4dlzt+8RsNkU3mw8V6HZnEl/9Cs5
1CEHf4iaBJGeWunWhvFJ08vuSfpqCBYSpQrv5Ugrp3Lt3s8Rt/IHOHDc85QoyRoAAPIikz3d9dVs
rJFbCr85hrPjTcn61LclrCI6DFn2pIQfSyEIJgLkzEQIk9QjjE5yJq/W0be5snb55FifhmEo932y
DQOov2cQw/W/ogqdw6nVlI92P3yrrTq5ypGqf2y6Vn0BUtd9ILl2l6YFyt+dTyZTT4O1HOr5kO2B
AttbcHqfM+rjj1Vt5zMoe2U+lKCu9ZSjIVU0VjjCOfXaGzOYMtgMDDvpkI1WpvYtzoHw4wxp2HqZ
nzYkUZA/6hoYIPxw5+SoaI1ux864npJ7r1N17pip9ghT87BOysblhz4Hq8apTei4jHFdukFxtruq
cm/dzC+Ls+ZaHEE7JYyMyvfOgJ2bA7cCqaERGPjEU6owBmRxunZ40n2hGZ6Z8ffU99ccPXZ/Z3H/
YEJG9WWe+IMxjap8aL2kPPSDzRmhlun3Rlypm1AjYQ9n91c5aXKPJSxEPxxryFahmtcveY/Qeu34
/aoOUAAnP9jDKMrfXDOZ9aFN7O6ZMwmhNQa2XXrrIgxI8pjfpdMpAu+JH4x0yQa584/od3t3cmTY
jbs23AHEmVga6uLfriWdlTK7/1wrQvDENDTvzhST5Vqx/hykmbmRx2691aWoG0Xtz/O6N+N+VNx1
1sE41Ih361aH+2OGD+bwfwg7rya5caxN/5Uv5noZS4J+Y2cv0rvKzLKqqhuGXNN7z1+/D5HdKknT
0XNDEQcgs5QGBM55DVoR5lOiRfam7LJ43cxr7S6qkL5VmIG7uakO+nQma03dl5aiFeJxiO/lhfJm
tlnscfDoeebRj0FQCVsrdY/yXqo+/P0r+c+FH/Lo0X3vdvBFYwIdDeJw03Z1u5A9blf+2S2btzFq
Wmt7cB77j4ujgp2Fj37QQht1ptEKjNtRWHibAWOlFpgwv84hb5Y9VwNtDLFl4vQ2Og0B1ypadJiQ
yFMd7c1UA2DGTettej8f3/UJ7am/wm2J0q4Mq/bfhn8ZLW+SzTm9X0bLcBBF39wcbeNBdbodOydz
G6NG/2SM/tfOqsaviIQ8KAgQvRgiMiFXmSrMzYrtTztNCzkCmcVN37mwOb2gANDeftIjbVjqVODv
WE2ivKoqTX4n2y248X7WhXL7ryytse3KjT8yvzjjK+O89aLC7agkq22TT91W6Owc7LpVTl3nivWU
9/UTwuY9unL18DWv9HniMf4gMbRFdXjRZu701AFsQZ9EBeM1v2tmBdzjb+J4qN01RqE++Q5asL1p
/jk+xCjqY/xHfB7fzeM9m/Hy/vIN/XX8x+v63Oe38fLv+XX839xf/v3V/PfbY74eKKA86a75PdDb
/muLCvQUJ/jDOAuYdCGC/2a2I2UgvuKf/m2IDPuAyG3HgtM0d6gHRRvP8cZ39NqQYquUT7ZA87ic
45gXj+8o8iyNH/EMot0tPo+fHKPbkT1pFimGK8faiKtqkaSKdSx73cbAoxMr2SMPsuOjKc+qWueS
37rzqD20wTDsPuKj1ptkygL1EVtndJnSWLwVXf3sUFX9A73dVLHRG2unfjfgUbMckGHZJIVbIe3H
AT+t6iSb8kwelJ5yuW80NUooPJIUKFrF1NzJQ1y4zV04H2TTMwdzicRLs/qIVUZLHlu2fWWKNrrh
Twt5nbxEdowFqrJwOivk/W31rZt0rN4q/zl3zPDU9bZ2i48REidDYmGnqeJIwt7AOHc98i9xkh5K
u8VFPQHNtXUz3L3RbldOJHrhzdlQkSd91r/LpschZHvj5my37PERd5Dp0cG7AEpph/niHIN2M2Ls
yoIjtKD5WeIKuW18bAYXCVxgGSgfu1W59AcHRkEizrLXCmeeFSixtaYH02OLENe8G2Yx2Sx1VXdf
o2D8pKFL+EcSX22UDP2FZYGPmGaeILL66zZh3SJyYAed2r4LGG79Fue54IwE1LzF1HusfFHiGnaq
HYAM0BB2U8viIFsDqZGLPCsvdVcOt3OFZ+zKFAnv2QAQCA4/rKHUh3pewky8q7JiyLdVN7JkRlBv
SXFyuDOhbWVoQaH0o3dfvDpfDsVooHdbKGtfTcNDrPXTQ21GSM4iLLcbVNNdO01Qb5wBx1hN8YeX
Jp4FH5ss2IuoHV5GJ9IWbAAzfBjoncqYJwoGeEYaDriUlDwxfhwwgfyzyf4oOihuiR49WkBnaFDd
c223S9YiVE0ijWkj9vHEmZvw7BG967JVNOj8l3R7VtfMwRKTgl9bRS1eC2X2EK9j90LBrToaoEvw
hlI6+JJBsOHmzaJsYEdkjiPu5YHF/UVXNaQMfbTLbnFkBwyluNYgt+/zBGJKKCZkt/+6xAjLnrxh
8PoRmhDp3Kk6Ce2P21AnxdiGJ+Pt0hphymUytdlK8zBCrgDj3MWT0D8hxV/6avMpN4V/dhDzXMiw
GgscNAzrVUPVknq/s8GCHdxUTEJxpYgZrqxm+yquXGXVRhV7pDwzNlOnpRcn9rPbIcXqBGNoJLAt
oCjnHGTlVtXxYTPrdrykfmfBvtHsdySaN4Xh59/zvnnNK214MWy1Xysiqk84vPWnvMnLVS/a5qkr
U29FiTzc1Vo4vZBfAEbjV5Avem18CZz2XQFrAk2QluqbrG/S/tHIGuNJBTvFxzu9ZDjzXIPJfZCD
yvkrA+dBW9ghSssia7eKOsSb0kC/D+7L8Kx37knhufvZctDB1AfAOWGI6ySUTHTphr75XI5Q6HI7
ce4HlMWOvQYOYASp/bkk+aa7dvEJ5f1k59t+uK0bs3mbS0ZyAC69aOCOWXeoOiEeRVi+tORdtz65
gF01C782rqY9zYijTVzZ4QHTX0iQiFktMfsSXwblj1Io4zcApcx+8MUfAtcOd3oR6jun9tT7xkfb
G+Gx6Rv4IQS0lK+V7yTgbmpx9W1sq+vOxnIWqEOW19HRnRWk5cEbJ/UE9ifdjDO04iN2O3MQmXYa
vlC3HnMeGGi8xbZuELR/3If3xsIIFXu1ssiGgz/ZpBZ/P5VteRCGMRxUaCT/OUhtFJWys98PBzMq
uQsAxgCMEFIJKiAzPdS6s1+F5n1RDd01cj9Hho6tepIG2ckfvQfZZ7uNeR8UnbqrMjCpPZSCaBmb
gbHuckujhjW3fVRml0zNObJvDHcNNB4LZ5uWqPyNhdB2U0VJGjK7zTpYo+JTT+C/MbDs2mtdh8D+
1f4sWwjettfCcsgwZ7FYy5g8zHoKeBVoZ4xMuJWMNZ54TTWlOdxGmK8i9Q9kKCa0RDu4WzlYC7xj
ZvxjKex7qvfRJVFdTGYC5z7VS/s+S83mgKd2uJBN3x7EBTdFUnidM32utf4wCJAuihtPu0YxjA2L
DvUNACLyp8q+HpR7Mk/d/WCX8cExhbvwPf8Po4jnJd/sYW0+WiVrk4a62WJAQflZxFGyqr2y5vUT
jABACd7ZNQsW24ayrqaVc2wDtaZim3cXb7YrQCJ2fGxbUIKjoaSvvo9ts20jVGdZqAvA874vvDr+
goufv+hSA2OPHkm12KkFZhAR0Ay7S5+Qi8ULq43s+5bE33ocgB9CG9c2TVnDxgB4sLMyoR87Fr17
v+NtdNR5jlCtZmdMfXwH/ZupyBriC1aLPBbZBdyPs5lJ6RfTI/ZmKukRDNkG2zHRXhm0V/wTYhiH
/KhthGybwC6/Geq4L7JZhN8zYQy3ExYHaTAurE6znycLe9ywrdhU+xUMaRGv3NqvXkEg4Qyh54gP
63b1WiQL9kL+66ha+QkpkWQpRyU2nG89cbAdmS9C8mXlJBmyqKLuzmbtVfymrQor1FJ5cQIXUqRL
diIX3aPpK0t1PAXmuUuKEM+aITsILJS+6kX2zVTN6E3VgC+GkYOvrGZRd02SCaCshdRF6ldnadcj
EO23Lacs9IXa193FmWlkkkkrGbdgMTvk8LsHZ6bjylAf+6izJJ04uE5SPE5wFw+YTHeLsoq73QAm
boM9knqJmzBEv0I7yxZIWYAp8wHlwmYbo0/ME9I3onWp92KhFKn1gByLWIyD5b13bXnBBcLxFzxq
rVnQlle9C7MY5kiZhZtMz3lS9nqsAI5K8HQVkQ0xo7HvSFPp08qHcMU6sT3dmmXniU1jIsjkUJbm
Y4iijRNrqnpQ4xqfLWRGF4nwyjt5SOfiTcU7P9yCcbZDvcY4yU41NVAfIUe2Lk3MPBIHVEhj+NE5
0dONpSB9P4ID42ecG9eoc/VrkHflGYIhqq5/her5rEFh0htG+/gRH2LFWFp1V2y0MPbRicawc3e7
HTMi2J3RvN1K3hjL0fZUV/0fWj2hrT8E+ff0XPdO812JzXZhOOX46FSTy//U6A/sbN1V3+RfWAFY
uGhQQu7ULKASBsVONj86bk2KV7FbZ3e/xQejVVcRutorOezjkOekMIzsKiOGkxbOahi1dikMN1sP
3kEVfvcgD4HDW+uJTt3LJkrlGoq/KPEMdfeg8C18QOYy2/qOg7v8fJWMoaYJe12L3IMc1zcQX+LJ
29wumIflIsg29eSNK3lVXxndQ1WpL1iS5icZGhy8Zrs6OsuLwO7luI0Eu4IKxVnrScSNGs6VetWT
jEWWn9lTvCl+6m8MS/cPpJW1B21C3lWOGOz6C9kt9bFWnWpfmXW/8Rq8gtU82td5YeqYvAjvXDbw
/VvXPKFKgoQrXgIr05hFqrAmXCEDW+3JWzqvFg+XsLCNlyDUolMPBm1ZeJbzqgc1U6FaReyyc/PF
9LA/SZ1g2eQg5jXNifd1qmsn8GnhNoqi/pI3TbFGbVR9IFtvLY26jl7KMtTQl0nRpbfGdwVDiK91
F+2LWNd5tjnjNvQmD14JhzZgcnazUbC7IRtveQjrJ+ObZybOspnc6VjGnf0cJtY6KCbi6K9stQnd
VDPTh7dMkJXukHX1yETgQq5TApkvH3NgYUExFJe2mKp7L+g/y8sLR1ir1ESWXVC9jsP0jmSzvndd
oOZtMXRn3bazdYDb7pNZaiYU1iz8XFu4R8stT9Xvw663/kDk4Nm04vwtzPNyqdaaeMiG0d/IO/Zs
PW53tNFtPStpj/nUYOVP5TCYQPu18LMZdHciFmyiuGMGquKbRsVr/Dp7z+gicN6sUOfz6C39pKeB
8Rj0wDD6xH7rdaAsCuoDewMV6UfVT9hFIlAwFWqGoVd2Q9H5mdEemTnapUTRgWptl2P2xXPKEAMq
z1lWWiV2vkuz7xLEkvoe12TyNWCoG2MbKliEy94hZocWAMleyl69hNRuQy3E2888Kq5wVmgW+1+S
YM3DX/tStlqDaVeqnsywTi6jYmQzVW14mhFmRS72VW2Nz+z1i4MvomAtgWW/xsM5LoFov8YL1gt/
F5fjlaGoqEim5k5NIn+TulqABb0ePQedrmzbGP0D24vi514oxcESmF/K3lxLFPYdI0+kudd1BW7q
Q3I3aXMRp6m/SLiHoXTJoe+RKfhAf8gY9U7K8T/QH8pgJAcZkwAR2VGb1AVqwKG2jtCxi0PbnTPp
lJGVSLyVDjN7LSwsT4q3Bsfrl2oW0CcJiMLZPDT5bsabNgfVKDMFxtgaZ3km5jME/S+DMiUHGfqI
55nVbPsfV8kOCuJ/Xuo15k9XiWD6Vk21sROaFl3aNLZXOXSflVmgsi5j8uBDbdiJwsXVChLPpa66
lgUu3D94Xsaym+KO/+GPS3AH27pl6xxv4+S9PA/SZDMTV34KKqpnrewJvENr1qGy6oy82lUI3S4S
tw4w3JxfIeYV5L3lfW5Xz69gFJ29Sj2NvJPeuvfWpMG004bqm6t/L/Jo+GIWmb7kbUgvlJbNQ4BB
2EZgt3sJtNjEI62210rqsrPUuuzFUjvYOaVod8PczMwK6eXYqQ6yFzGHDihT0J9GNcxezDZ9d6Pe
OsPpzl6MiK08v6pDE/C1URNetZ7U4g0MH/JGgRGdI8VNH2EOXWTcdPIchAak4QlHpTe7L1aja2Uv
2L4bx6IP/7zcS5EYC1FRP+tW8reX+4Ba3qwpv12OCLtx9G1XLO1UB42hh94ydsn2xPrIXsBpo091
++oiavTcVLVy9RMK6akTfWr1wDmQ4mnwtCniTwO71o1q16Cl+EwWrmLVWzF6OMzpVXAeGtzZB/Sh
d/WIRZLij92qCQrzZQqtP4oEd4oyuYeazBJ7JmHA11hEVn52dGM4Sadd6cc7h/i+Y8dh/mXR+yNU
lXgW9mnkAWGt2n2VlA8R6tTqFk5A81MT75h2j1XUQ9mq+TmIKxiGnpuudMNAAXE+pGn7niCXsh+7
EuPAsYnSi4bi+DKy7XYjm3KcOneko6CIWOnZ7QbVUK1cPQGF1+nj0+CRRYj0+hUHwpIK+WiuQCPN
CQUEt9HkTu4GHmovZpMsYjNuXg3dUg/e4ChLeZXvi3aZmthEy171dUTe75VES3hKE5zU4Hg3rN6j
dDXWXnGoQ9VakdYMNl3CExyNgc6Cx8gOzDZupzlC3TWA3BP4IbIkHdX/OKjTvT7L5KxYezuLpq94
vqNRtiT7GD07TQwyC6/U72kNUs+zvkXAEEgb29OjnmFDOwyGfzRM+GxIRYRrxYZzb1Y5fkUT6Waq
6egjml96ZmFKgz7SltgmbAevsPdwt61zHbrlyh0T8VoJ8yJfyAiDXQwXEms4HqSFOgE1yL3oIs+s
uvymKIFNIfCXeFk1Lgb2uIunpD53g8KGs1PN7tRZdX+SZ20W/Xlm96ZyVEOg4gz4CP82FHf0/tbb
drOuilWQmIwpm8VtkO5crKxuZbOeD+iuFNGr7CxmuEgeLsbESZ5k8ctWjM8slbI72YV/QLYS+Fts
ZSdLkOR2rzJ0lUM6UE4OYuFfMbEzVxg1AW0KYbPLmDefkXdfK6qgXIxL4S1eeqLedVRvF3LExwVJ
iLSUaw8lKM2/bhKm/ClOiMjP/DIyLq+KO8dYuTF25LLjp7vzgsYljNTinq1E+1xnzl04diBB5paj
pc+KGrpn2bLr/JuXzpocY9o92zi64zVZTCdzbhbgmRel4fRAJ7hSRbRmKXy3O7T11D3HXTAuU3zy
9vJaMt5YS0bGtJPXDioT9tgHxvb2N2gojHgdrgnyWoci16bV1WQje/vYM4E+zv56JRacVWphodj1
xYtnRbtJFfa7ZSjWKgH8AHkoKJ7gD15vcVQ5VjH7+ZM6ZM2DY4jPMi7vE4416pxuM12tDO5110zO
+9AaGrNtU12CMHbPljAt0hAaGoJNOqzqAVvJ0gn6KyzM/qrM9PyKx+SkukDOfsRNYQYrCpcmKzRG
yA7f1DCryFBgmUN+oSouwq7jJcOs5ChjqRFHC2ZMc1Xumwjwt8Yqfl26YtzHFDaf+ny6b6oen6CG
XOBo192TZUNGxCHg1M+tWyhAzaRCc1a2IvhqeJkn/VE2Ry/K1n4SjBsvBoPotK21ySRzRw28dlHM
p5jHb4yqC+YlDLF2Zvdo4HqLVRMFgHBmHK42xdvUnQ5ZYStvDVOqmbIiZ2u9Q2SUbxeIyLcmdXeY
qOXPPCTqIwqxs8MucTSCvo643qjao9lnebAar0FZaseQZfZRhyfjtGTIBZP2wuyH6iFTMncXjNGw
HaJkfErF8JXUv/U1sphH0Ev4lBdGsnFAXhxIpodXJHCRk7Fi66uTPVjq0H5pBBa/tmclZ1cDFFDX
oF4VOzWOaCPUC491D9McTXnw4t44zokZ4P5z8KdTV0b1tkw31IfRfJz7G1OLl+681WR5v8SQwDuR
vzacVW+r4SpUFHvVpo19xsG7Zc8T8WsJinLX6boNvoYO36wBjHbmAEmRyXong1S0nFu3GQSQTVyr
Wwwoda1aDb0TVbemB7xzze1sLIWF19ikzMbDd8xdKmwaounBd9lwIrJyli15AdVDdTXMW1VVKdqU
hW27LJO6usohHs+w/ZRr1kJHDfjBnA++QHzDz2J3L5t65yfnQN3BeL5CuSetX72YqC/4C4jzDyp/
8lvgxzF2SWH+qMJdWaspFgMFqix725uCPbsl/5y4IX5I5F4eA79UFvzwm/euTP68o6AG8tcda3Sz
tu6UqWusQsXO0GI0LarKe0WI+Xtl6dU1gEmA3aP7IsOjrpJeSSd368yjClvfmiLUnthtT5i+C5PP
mniHPu5qAMt9wJmqfs3Slfw3TE79YOlseaHT2XkBFzsZfm7ibqksKEJZy3ScMFrqjeoUKRBON+N8
2s1WQPJQa6WNdwhjCgRQmoUMfozRUe7dmkWqLsOMtKN0BtbEuMsaClURv8mFCUbzebQTQR1oggfs
5/66rxrnpbHmb1D+CWMx9+z34R+3FqDNXc1qbxUYbf5pLNOGqdXL9r6nhCvH87qNUoK7Fi5OXWnH
k8rruy1f2fw1Q/SknRO3BhSYVVzE2H8iRHtv+na8wNps+tyCJOUJlib3Io4Tyqc+bMUfUo3yTAou
3lQZbz1stFnlepuPcV3Up8vQSvVlhjdf32b9dZwPSemQR/eL722KBohsybjuh7BIy5G1KPrLt2Fu
UpWXwnyVoz7CzcgCxxR5uvvoKAsSWJENgFHeTb5erXYaeFc9iz8Xvb82mBrOST3gc9WO4UMGlmcp
LFCoYwWAoQ/y8l3TmhdML8PvmU41VLTMuq62zVqtYAto+Afh1JhKKeZ3fQz0V7ccAzI46fAk+nhY
ZUVpXDskYDaijuq7VsAoEb0xEzr7bvWBl++CoV06hQtFj4IZFZY+qO9kdw0fFGeY/nvNBnFbkg5G
iiePsYnL76fWwkdHA8aVKQW591hg/obRJJ922Bxa8HivMPPk8Ig8yz7u6mBZ1X2+Y5ZCdrGOjFUw
T7jy0DRREdzasVll1UKvYZL/63/+9//7v1+H/+N/z6+kUvw8+5+sTa95mDX1v/9lOf/6n+IW3n/7
978MW2O1SX3Y1VVX2KZmqPR//fwQAjr897+0/+WwMu49HG2/JBqrmyFjfpIH00FaUSj13s+r4U4x
daNfabk23Gl5dK7drNl/jJVxtRDPfFHJ3Tsen4tZqhDPBvsJT5RkRwE5Wclmq5niWGG+w1tOL8gE
76J70Um2+tqzn6C9gze69eqsLJG8vMiOXAxQq8ocXTMHoS6jS9ZtoxevvhM6e2dKmpVsojWYLSsn
jU6DURSv7QpEdfoa6xSDkklLlnKQGnfdyiUVujey8DlzsvPUDNVVM7xi5/p5t9D0HPq4DGalA10t
8E6yRUq1ulaaMq6z2o1XTplW19zuPv/z5yLf998/FweZT8cxNOHYtvj1cxkL1FBIzTZfGpRzwNTl
98VYdfe9kj9LU3g9A1OUTaa1kRbzUae+yFHsJhI20+wIfC37XsycGXkwO63F0yf+DjSvuucjJx7F
7eHHKHPOlPwIqb5loMqrtsvCj4aXBN2KyaNcIFtggyGjhC9Bk7QP2eRA5mWMr3j1OTINsiLX//Jm
6L9/SXVdqJrhaqpuaPDwjF/fjKHy0sbvbfPz4HlrfVbD1uYD+6eWxRtnJhJFHgiDv4KlMwSriiLH
TzE5uqXGf4xzxYAzPl8t2/IsGBAHVqeUFOKkIxDVtBtyGAkLASs+V0GS3A7dkEWonssA5FhVRU6B
UbLtVy7YcL87ymtk/DaEQvAzqiQ+ugi1pi5yM4OVoGNX+s/vk2X//j6xV3OEcHVHE5qjq/OP/acf
swAcOnVsqb9MVd1sNKNNNwZr6D3p3uQ56vOLY0Tq58xJKUS1ZkjeP4gugZsoC9lROMYzGsTeI7Ts
6NCl7riOhxI7wqp5xKQVa88pCR66Jkr2t2Ywl1hknUUlcb1tlQiDniBp4ar+6JG1mBHd+7jH0u2j
MiPPhKLbdx/Xyqs+bvrTYK6XrytHfMS9AdgvEovMC0BejkU2+kcbRn5+awc6dp+8W1vZa81DPsYh
JBjcrnDlFR/dSZRm1rLXhf9fZlsh5un015+1q9uabgp7TjI4uvXrJ1SrWo3uOyT4TgnLTZ+qLi5L
6CQ5LsRT0jHs37GQO0de1Z2KxkXMoMubV7sW4VFPuuw+NKPsXktwSU1619jL2O3QwZDxgwLj1nmc
jCECnJLj6dqtbLajld33hXBINifNZpQv7nkFxe+87NZQZzzkQqBzx4aeNYuhUtCv1mNOS5gHpJKd
ehnbWnFykwK+0E+nDcLMu2jyrp5awwqIMt7xPjF3zGHWaRrKeDv0enjJo0Ssgdf29xEzxwrDyvjJ
70jlkc3wXpSih4o3TMpbEgRfFBWQviKcE7rc0xOctYfK0JrdBICMdHAbXwU54as8g1P0jRugYPkj
lDeIQUZN+mK40+DcLihKHwZrCn724/qmg37pka4MFWatfBbGm6y8jD+TfoLAbSNG5aulvTTMHj9k
YUKPns9ie0LSXp7WU+jegrIJIN84NH+YMTVyfwmmPZ7TpsnabQKg3vLgxzvDGZU9ReAYpW+l1pea
E2CVgNjACasA75QoTXckL49QAC0Zt/yKvcZPp4C/16jWT4ePMbnL4nYl25awvkSGX2+9vNmHahE8
B2pbrExqFKd8MpyzSx19qc9FgTadjTcT85VHcb6hymrsMS6njuy11HUra7zRGSSDYfB8rAwdKK8z
4WHsXPLRNbAs2QlIObr0FboIpjcVS6NKx8WoRtiEzYP1xqUcnYXvtm43p8nt1TOo0j8PWYZRDzkB
e8t+fhKLukvVc6QBX0TefiPHWdp3dWyCi93Ezt2YYWE/eFbw7vawY+LRZFvW1ebVHtC7c3M9fK+6
HIKW5yTgiAzlkXLc2eg875ncVbdwowO1tPGseJXqrzs8Nin/Ardzy+KiK/ArkO7FYjydyqOMZWBe
0QTVigsZnee+QGOjYqfur9kKkwADA7sbEXP214XJ4lbJwI/I6+Ql8swNIghHCf+bj3tNDsL5CT+W
dRIkvLERGLy1MXnBymZbsdYawQoHdf0zbJD8aHqVdaltYV3GCNThPz855HLil3lJt2zddUzLcTVh
OHKZ+NOTwywj3I0Vq/isGFG2tMkKbfOywFsUINNbZ6Jgh67dS+447ZF8MvoFc9yJUEpUC3O6JJPi
XX3T+NYX1ohPLfsXlhP1wRSD+ikqi4WMB54e7siGFhvZ1DIsQkFwPJG1009GMFS325ZawYK8UdPz
ZAbpJhFaj/FCEm6E4zvMKbH9qUfeKJ5Bsb/FU39pFG3+7o+xs+4xBton6C5+CtX8BjCO0Cq9xXEz
bz8l5JMl0Pe38RlxCRh2QyVCx+EYVk7+ONclV0UWGhvZVMYmv8BK3cXkuwqElwUM76DL91GbF48Y
ZFNhaerv46ho63/+tJz/eM7zDLEphJl8XqagjPHrU6Qqa92hihl87oIWJ2gt/zRZtXcfpaV97vOq
XzRm278NbQB+wHct2MqO9oxGzgZL7P7N7IZk67Qi3JpG2qzrAKSLDr7kqM0Hh8raUTblmYwFpqBW
Y9uHSMTZlec4ki4qC64SL+QrYoHYxQ78aPpSLU6eNvanArOM52Y0L0EVTRdEifJnV5jfqXc0d7IV
zEnKpgjqo2ymbdgvK9fu99V8ZemzVfMn3d7K3hDc+FpPq3rjuyI9BDPkDAxke+pmPpE1a8e3y6bu
6xOoPaCWMiL7PkaVvUBG3GG3kNUoTbVR/43JzJrre6mwqI+R23xgfi52cVSTTElUUhixylA97uah
dePvbA9yZu2O9p2NlNu0MI3cvssr41zl5rgv5w7ZK+NaY9n/5YOXH+zPP1NBjtLUVFtXDTZr2u8L
vB4p6q53ff19FH61yq0CRK2p9LdDzBceNRL3Ja8ia8OWIrqzSse6TyeEd20EFmWLOnhyMTsDOChb
4NlUqlvnnhEushpczdgjZSYPaEVlZ8dmTvMbQ2GRhee4g+oUqZbh3LHU2//zl9r4fZEvTF3l66yr
MGF1Xdd+WxrFhlk6uhZp77bmfaohNd81zDI/HYYedT74jhoLlMlepIhL34Ea6VdG5rnXMhX5JmZ7
j5ESGqRmlnuH0gmtgwqEZtcl03TndUO1KbBmvkI/6xe9PjbHItTIxRtFvQN0DUoomdaOl3p7A/ze
QZ4VatTdzrIfZ3/X+xH7GEdhLf4vU/V//PiF6VrC0QxHN9158/7bZoiFycSefazeozT9nmUX0vPe
3RBF1jmcsTwSn2OKNF6heGSuPmLyLG4dcdIw2LpdUKJRs5Cn0TSDiPVy3MgbyMGyAyWbOfvhHUeK
1uOfUO8OhYEyGAO0Vpz+7gb/lqfqUM9STWOy7smBgjuAMCoA9MANE/XFljomc8wOW+3uNgTU162p
z0N8NFcWaM2OyMDW2bWq0yfhmMZBmg3hRJxdfdVsdiYiuhCwaMqDHJun8W1sCt7fWZhl0O58Zdj0
kaih+zqttmiH8g6kvPMeqAn29A5gPDIkNptY89VofPfd6u1mCXMBdRGtd65VghirmDsQGyIdnAfZ
BWSNfykmD9HNuSMbWbs03ogZuBnkd+2gzukhOqKp+GQAiPznn4ktfwe/zAEWu2EXYKttO4AQ9d8z
A0hWJhpatu/WAHK8rEOSX7gLrCOlt19Kw+tXZl1bu2BuKj0YblVvsjvZy6Mb916ywmNhmk8ZSycZ
Hi2wUzzcvqAGar+0GvgPJzfUpex0BTYsHj8VDnOvk98Hff+EO1F5NkvTvjP9UCxblJW/AHOHUaWP
r1NdgPrDNWWfhX7xVCnVJzmgU7J6YbVjc4/cY3wM/ClZJ96gfG7ChRyQi8xdFW4wHr0ic/GJ93j0
z7fGT++J9a31xCpG3w26ghuZJF46qUXaz+/5fJE52qpaVN+P8wH6z5+xKjOqe3lAKuXnmBz8ca0S
dfVt3EdMRCglsab45V6/37+0QQWxTRJUzx9tWz0HcELeEh17obgcsn1eK/ZrH6EbX9tvXQOHLunU
CrUmz3qzS+zAoSyyMO3AlWAwgsgZceiVUBPqzLp22YDmdQI11HXLfVdQ+EMoJOFnovvYRUP3j6DP
VWN/ZOHRBy9u3jw6AuyLyOsXF4LA3WQ0ziNwNn3du4i7hbgRP45+1WFzh+9RhHTFkoULCPOhvcix
w4SDV1IpHqxVxvoaxbAq//+cnddu3Ni2Rb+IANNmeCUrR+XgF8KyZeac+fV3kOpz1C0fuIHrB4Kx
JJeqyL3XmnPMKXGWox+LvHF1O5puEyZEJzEo2lb9Lyhl4Z18wZ98QlYI0p62RDHffO5aLvhy/ZfN
Ly/X4uhblUI1nOXaBbPy+XopkWMHuSDSKDebddfn2o0olIYGBz9Wm9eGed9yVC5s9WPtz+flMMM3
tkyPzZs17sYid19W/dx71FpD/zhAbVo52YtCfjlqzWcva8XgI07hvJge0aRhgpgYi6GilqPbZZF7
DTADL0zdWU3zsa8R+rQ3s1kuPJ/Xzgu5afG3xOr189LIbKWLOrVuH43qGrrRo27Z460pT7Wr9F29
XTaXxZAprdN3VrrvmmK6XfYpKfJgCdPTsrXsL0Z7n1vFeP7c1YoIfn4b3WSaaG5E9u4ptIrrhEQj
Sq3jC7Fe7/Qb/RtbUvS7QQkuzWgOL6I0NNQ00JtISPn7WX3MnQZr5WVMC3T5OAbdaNTS0k38iwfa
7M6WpeG+9iNm0bQMt343DfdqOWqn2X9o2V1WUp8kAwqdC0pBzu1yycKMwsNJie9VnhFw+cdbpoHF
vTyk7dpQenW9bI52HN5mY+kuWx9njKXi6r4qbXEsUzrzmSMD9jKrjebp2jFUO0Z/fbYjJtLcCd3o
6/1yYFkkPbLPjS20mWXVV85y9nKkMeVzkBTlnWIDzy4b0Z9j01IuXosgCRFp+ZYAIEvBOj7naZpt
M3iKOyHnxSPRX7fLCd9C1TcPgVlLITQ6fB12o58HyxqoqYzDFQtsesEM4HycoTCSOUqxfvo8YznN
LzJS1IwGZbIuWwyWK4vZcUA0+SCG+T1LqqPiA5EPUjYTo/H2WdZra2gNJWRNChXm4KVvGgCdMjaG
nwQVISwmUvOum3zwOGlj7LxIHrn3WubHKQnfOdswfxg0lRd3xU2WpeOe53EKseK5xelFSN8AALDO
/1rY8+bnviLV+TPORssNCjfbCejlvhDV5y7kgLQy4e7JCDGjMjevgcxjeSEGTGNyZ6aleip63uWp
6CE+Q238NlmzZUmRhksqU6rSCRNRdSapKL/dolHKb/iGUB8Fdo6Xpm1fseYaSVZ+mxD5b716KrbL
ZqIeisFDHjaM5W4a9XqzXAwS0s3xuT33kgTeyYvH9bI/qMNdEynisZjk7pD0ulgtL6NU5kVOKIN5
WQ86oIU7mQhDxy3oDa86McZOaS4BRdN4S5D7t2W/4qPdRt+9BBsML/FwDObT1UaSdzaBfevlrEIW
V702aPmigD5rRiFB7OyH11E0IABKJyZvze1jSzwacms6Q1NPL41fx6Q9heN3Efn41iv1pxZlO9ok
PiJM6VeONzKiUHEtmbEHDm3uTZ+n1Xvsp7fS0Gm3kx9mOKbFcJMhm3cxTHibOFZntq/UertRbXLG
ekNQr70ocSr4iVdbSJnnaAoOwYq3dBNnPpT86FUNZJsZVllJZ69XpPNgwgGL1fK47Prcv6zJvdfz
n2LA+eWAHmjSeuKHbavBIKFriq9WEoLt0SXvccy0BEWzLd3YeeHfMsOxHA0LB51Y9hl+n12EGtzS
ojxFstYftUHRr3Ljiyt5IfGMZVsvu5ZFitCGmJahPdCKpDLbMmSwZSV47GMEt0hfYlQkbfgIqcO8
xl3J/YqDhhcP9772npdh+FjIarWyxpTMI3tozsO8KNQIvENW7WQva86yZbKY15aDy2mlrhWuwMS3
XvZ9Oa9MBmIvjQdMO8qpUuXp2NtpSYBOHT1MA21wH/HFe0huRqN7750IQscDPUW/1Z/WPoqxj4sw
8JWbKFEcgVT6aKqAYxUcaR3ASq3bSXpz87EJVV4/jTV0GMdc6/jtHpuMAIOq4GsSibR6LDEKrgkG
C7aWb5SPmQbOkru6SVoMm2qpEyRq5UAv583QNM1dAEvaXTattisPDDCjj02IivYRXyL6o/nkdDLk
s1r4PxP1wYsn+TtS8B8REs3XoS49x6+E+ZBUar3KLSO4xf2Xb6J+kM+DVA4Ur0f5kIz8kRKjALFC
no9ryGp7g8M23sn82xvK2Fww5YmVX40Kk+zup6IE/S++GlKVJL8iRnZOTDTCUxmOwboqkAj/sjI1
XcVGwjdAjgz71JfqjphFvgCFbjxlZaYdCm8cb+atsil4p/wge0QFnDiSok1ATOX00fR1JNG+VB2W
o7aSwVyEa48knqNqN/RQ7uxps2zSNY62PQW99TRm6SM8Kt1JWyk+2XkdXFVV+cXNsHsOgzTfFfhs
1gZgymc/txXKfoUMlYWjdhec1KDJ75qMO4jwAdvMu81Sr464mZcbavfcwLtdF0Mtb5ejfFig3CdV
gj6Ll+z7VYVM6UkHo3c1e/1vPxdTYLpertHaYaMSz2jIXX1H4liONLkksis2wosPanFlVWn9DC79
GWcSn8+od+l422/W5CHUmi8SeE+2QyCICp8vCiyUWhqxxs9TkHxcZFi9a1WF9eb3KYAKM6rv/Pkn
pWrw95+ECK5+zir/2ZB86T0tu7/9JFy9u0kyHO6lApXo3IxfWvTLokqbzb9M8uZaR7406z+68rSH
VF02KJwhQPq9ztNmXhFIMn4KMwo0wJ9tfFSrTH1K1eh18qP6CvhPfQq0GAVrXT0MJUOffvRWy0l4
sYk1Rmr9cUnQjIdIR1W0bM6CyS0UOo0/HC9hDVK/gk2i7ZZXBBGJyqKIaT7NR8cwusZE0NwozMoP
VH/CS5572S5IyFlgtAb4Q0zhybeT3AkippR5OOAuTQeSsRLjYTnDH55hvnX3y/GA2BF+dnNZtkKF
R1E6yslhtIMnq7YNgCkas3HZ2HqVJs1CQuuEtxR70LxZS1m0i+MoQm/Epp2UA3hN29wtm3pj4Awt
GvUYWOM9N+In1TKyOzPusruYKQdKTCr0XcF3wfUjvrxhlh6XoyhG2vOf/4KK9ls5iw6fbcuCWo2B
S0h8KWdFJneTsrZ6ZnjDuKVAOGl0JSdujF4KHKshTDs6t0LWj0aV8aHi/4rRzqOBaozixsveVNmK
7ooqj+9KQqz3Viwa2mMRxnIblqgMmHhby6G0HvOie5E7HsxtqjVXv7agrRTTPpHU7mXq+mk3CWSc
AXC4l1KDvDFRArsYOgk56MM/Lsce0uytmq9OP79a0eKQtS2jPPfEkzyNyLOXy+tiyg8F3WECuDit
nOUUmZ5WpxT16bP118+07To+Wnamu8tZvgDop3B3PC6vAROJZt24kqxocAcqgTcqhLmbgvAFn9vb
5XOXLdDEaAPQtmXfsvCI4tno0HU/LgXnrJz00niWCdE9+eQr7nIthfc2r33u+19rfz7PjOy/Xs/+
79qXV4lDW2yRTtNDlG/rTvK2URCGLhO0aZ6lTbdKGiQb0Xb56nOfr7TTqmsVbb1cthzodLV09dTs
tp/7TGEBTBvVciP66Sc6cPCYtSL45vnyXmiUsSbRQ6quQ+sO/nvuGlnQvqqdeEA/FiDCkdbswMAk
W+VFK7v6258/3781sjWNOQKCDAMXOmXb5fjfGkaZwSQnVJvgFVBNGB8Mc1dr2QMGr+bdsNqtGGvl
m+xbwg1UU7uWMPX3VTAZW8z++SmHfu/kCAcdFFZ8yOeFBNZ/ZcQoQZdNtW4uf/6Vta9dE820halR
3DQ0S7d08aVwZiiyHwZ0pb5N47CK7KlG+sBCTwoyn02z2TFNjp1e9v7aJw8mEd/k2TlqqnevZlYf
sfYhN1ewWNFGwDyVpv2rj17fSUUqn3uYYffSmF6NVO5fi4o/kEqkzC4NVtimCz9Tz2NTUdocdPK1
84SHvGFbCrGJHFnWlsVyIh34ntyqMP8XCYJmfbkx8R+3TAOIsmHq6GlQqPyzeYSLHoVBNscPGNww
RVLmJ/oz/hzkzao5L1LVz09egeecAvb+y/5lcznj89xlXyJyWK2JTtbf/CJfzvvc/Lw2tzHu4GqK
YMLq/Z0G3PwYCPsV4wA1kFofCWgwfbGx9Jqj8yk4Qd0B5/zNsgu11rDnTjrBpuXg8iK9TIxTbYX6
DhzdcCcXZQ9M40ZEOS8pdXw2/aqF2jJfsLyI5JWBgyzAPy4vgsNsvMRExy0HRd3Ga6/o9aVRckyo
ETLkpD0fz4tlran13AGz3K6/HMhSWO3OcqLBV8VVFUCyVVuY4PTiyQ20sHswE2O88IbctWkH3Wte
lMMrjqn4/uO4QWmUQXJ9Wo4hzlCzrDnlCZk3RtnAcvUDhcwGTT4lSvnX2rJvWcTz0S8nL/uWo3Wj
m3vhQ6fpJ784ynZL8WFMboVSFNTF/7NYDk4WwPtNro/Fcdn+PCxHII1pGgw0aW3ydqVJ2mjzk1eZ
FzK6jEhp04s1P4eRh8Tnqcmu/cdjGJH8hrDWlv77fHRO8wHBmdFJRC2wvEhXpvKtaDfLseWsMJ2q
PdTVkYHK/Cz/Xz9V6cZ96Ol//dQoHWTXGgRShHSaIOgS0JiA3HutUbLgSivsK8ZN67ps9uoovao9
VXwNAMOpG9TsmmbNd/KFtQtUef2yrBmezgyQlAyjLHSmiRPikuVAxDyfGIm6XC+bn4vligqu6+cu
meaD0yoxmJSml84IXICxqZm1CWRDOi/7PheB4QeuX4TJgepxfIThRQLgvLYsaskbc2dZpWuVbGCj
XqM2SE6Rn0HAsopsbfFnWFVRUa1TMBtQJeBBU+QaML61v/wyh5/Rd9l93VC37kdVXn9s1m17axMb
pGq6l7siqyi9lEVHHh0nB3bfXrJoOlH8Sc4+PTywp8JyvEbXnodBNdatqKftspkTDujo0xhfy6D2
nypGLIqd6M/JNHYYlv9xldHdpJhkGG42EXUBtX7j23wYEa09e0ZebfOe6U+eBwVEy/BuOQHS2+iY
gWfcDKHdHUWRgxAe7OINNej8AlYhWasMQdARsJB604765CwHkEDdUilpHjvPL6DLAJSNM9TroaUe
lhNECZNaoujSWeSpFm6cenr30NtMWj0Ybcycq81swvk+rAAnIh6KMbAxZNZ2XqjqT3qN5Gg+HFkx
am6D+UraV8baCsRwmMXF+L5Az0mBdCwX4twgrzITeNZizPCLeB/URYov126OQ+7/ZdhQh+4n/YTi
lgy08VKVJe0pJJivtT6tlbCRrvAWxrvRpq5UoCHdxZk63KlQFm9b/bQcW/ZUilmgugkMd9mkdnGr
67pxIFMx2Nehpm1iWclfxqzeLO+FMbSdGzRTfUmTkhbeKMTH2wuIeZVlefaqaHypSeWR90MwlPeC
wKflykyJQaAVAk9CjQBH0n17bQ9j8A2vxscfQvWA7PUWjE6NrI6rnJSZa1SAEaQO5GWmwzatS3xy
mFtL+2NlXFZIEvpY+e+hUf7/nPP7j+B1srqt5mHB54+QfFX8y2NZ/f2pTDKVJiPe1E3NsL8+lYXw
Gzs12uFR1yfrGiftlfiO8lVpycfsYLRsl80MbIdRqRTMKjqDbt9Sghz7lZf7Uhfz9piFmwHEwyQo
RUji/7Mm6abNKGOMtsvax9HS+JfWJJiSf05b55EVbUnDJCAXCZH2dc7D3KEuCzTUD3rVA96EuitX
mrIzdWCcy9rnPvt/7FvOs/MrqaHOKKV0pWDGJPuQ4vShm0oqj4ntHTq12I/ZFGlbZfDMzdjy5PnY
Jp1mA88YJsqQvHZtk6y0ujIPpQ1QVNT3kSkljMqMbB8GYcrtmc1o7H6SvqjcYGXSMP2FP5ezqACk
a80iyWzZrLwHE0nLc4FccNPVVmVckiErYc2FxbPaMv6og4b8x3kzLPKVr3nVg59O+i3fP8Z8s0Bn
NEleym0SNwNmelbsJdsAktO1p8t7Mr1hs2yNcWtfl7WqtWQoY+TpxSb4aWfZKRnpKwQtb/958nI9
VaqNPF/6ce5ybdLyNF52dgOp46Gv4ZLVFG/rh3LJWKUvnikBmygBiuSw/E8i276jc6lTvA27x67J
qPDyPzLIK3DxlA8QtzJTvBZp+D2IpvRHOEWvepXrDPsHjw+ohbKRcMiH+YSQ58RjKEpudb2N2Hoe
Ln2sLmModYz5yypjW7u6xi/xObCqlLbw3M+hFIRSMhdwx22nVk83VjiVe8bj1gNt4ltNC7XvhfBi
iIm+dtG0oLj4Zc1DaD7QBtOl4Iv1aMuZvzfDqtuUPTecOvqxHKf1HKynhEh6vZHnbAavX2sM/y9J
wriiV+ziu2pHz7i8OrB+qjjQyJVWy37edTciHvhlZqlu+9ast2ZhSy8B8JrlhIT8qLXaa9UBvnr0
kIUUaOYXlH29cq1xss64h7VrXXS0ZOYDrUfDF5KVdKt6tXec0rRcGamwb6Iehwtc0qe6ymvwZYX/
KJgbFL4yPnemWZzGSoefNGbjMzaPcNOEWoYin6NhAVhVIvrpshyt8DyZevYMZWm4VMQmMCXhrDic
pu3oS8CQ2nB6bqI2dmXib47LRabtr1vQbQ9S3Us3ZkaS7PKD8b3sTTvoVstFhC4mq8azjD1Is/pc
RbBZpnFC2FHPs6Yw0h4/N8mJ+muzLLzqSGnp75vL0bCi5LBc28zpSmHpU9JN6T3aOo1/EXiH0O/E
X6s8+ro5n7r0Dgo2bmn927HlCskTay02ZDQh+zjzPPFSDnUFsgPgHAJMSvYxDZpONfZJPqPpvEIm
V8qMjsXoift4su4+9ie2QdUNhazVDN4to+n3ZX/NkMRNa4AAmJaSm7QpGieYpSbSSFxLGlj61ZjK
/oL+kzyICKxu1yKsAc67NrPGPHyskldjHpZtj2bMlthNGDk8ZIHh6OdsBGNZl0T1fOwrS+McypN0
+Ju4Zt7nK7cjUm2PmwXDV1RuXRS+Vb1/Z0Ze+N715Zak4jxwivQtJSA8cor2ysxYBE4eRxAt/Om9
Hr2rUVn9G+k7P6cqV17VSR+gggG4Gyh7O1Diwex6pglSMGEGgYHN5jkke/A0O4si17y6nLSs1VpD
VpRlpe6yT6qwzDhSwGuky2vQQQi38Dt/LYc/r7N6oseCYMrXnZcOjg3mHK9p7K8lo9QvzHFl3KyK
ss/sqD2j2wITJ4L6XgoYK1tT1X2DFHf1fNSKjrTys677cDeFs6lpcTYtLibfT5VjMKH8mf1PzUg0
haGludNVg4kAjQXFPuwPBZl1th8xEMHMqvLyNxDUuoMf1C/KnM+2LOzZSdz66ZmAeOm47FpONQKg
kB6c09XnuWZA8qAigl0SVWKlqqN/VdNmIr3KGEmmS/RzE8ndWrXz7IFcLBXvrea/aQMSmJoxtNPF
xSoG6/MjH+KZwKfoj3YI/HB5pcpX/nqlfA5o1QxJ3RpSJc6UtnIRBmdr3kgYhp7TfkoAu/VluKlN
ac5F4IiZ6BE+RPI5XZSQVE2iZsdKehrmtUgp05NfVM0uJ4HwYy34774vR3O/7tcyVn7UAfLBpjaK
q2ReDQxZPkiCxbK5LIRmZcb64yTIhkIlaINTrdhQ3FwpwpsO9GZiackzkh/1YOltvVINrM7wMiCD
BVQHsKulN1aikcM6H4CHVqx6u7UOpR/YT1XSuomhD2SkIP3P+m7cLJvovvYkyYkHsn0i2sUYwBLo
2y15rrzVjL7zsPa+Edoeumk+A8okrdpkSZidwPKiZQa7uy0nv7tV7Gl0gwD3upzQfNDmCpM/15qa
PtT3VlY9f+5a1qyy11fhnGYoE/ijxKl1IpHcYtKPbw7SnHDVeXPZtyymgpGLg+eQiEgLOB/EoNuK
Apir0A8DpFuAUli2p3l7qH1UTMs2T/H/bPtp9azLGcyvTH6R0Q+nlZz9YoIItDMTzJcQGgSxbtyh
FTY2gVWER8NM/XNrzQ0nqake2zyDfgHZ9719S5I4/5WpaEirSrUeJW57CAeS5uz3lXrIzTTeJmVb
3jHrBPGRlslbR+DmcpXSFVd/5G6FcM9zubVu/1z5U8U/bTd0CXXbVGXKwrYQmszH6Z81L2qUQWfJ
hfdD5DP+YNL8Y0qtD2/HL7X267c0ntYvogVzHRGw7sbheVSJxlNqbMWSUMJrqw57kpCI/Cs9jRFZ
fgmjqt639kozi3CbFnlwF2R3Sdxcc83XD7IktAPVAgJd8iJxw65FAaNjNmDWpK9yeYT6NSQytw5e
DgctjM9N+6zokr5qRvht1O2aLbYKyslahVWkCYi1UA7GLL4xZVxBAKVfVAW4Vqa9RO8oZ7WbKX8k
jM5G6QPBWKW/SXKUlZ1kxVO2adU+SvZEUJFPAxOvvdjRTU1djJXS0YzuKXpA9Vb7+ipGkri8DptN
CEX6KMkmLXcIqU5GTusmRZm66j3yqawgcT2h5BssXPKm9xJtM4kfra5m+45Sy9qkPu4KQKYbKuCD
a1YFY2/R7r0pTHZ4cdHKTOiGYpE7IHoxdJKhJoX8ynVOjycWMJzT0hnkcLrvgUZHEumNY8AzH3sv
TBE1NtfomKQ1wrtiM2qW6sRBT+s+bsqVDJCN5AdYMlKvfo9zkH2dkZXrzPcyR5LKdJX6anEXoQZE
UqCegVir5waPU6yELYkMgQvhZjggOLaPJBgCPq8xSNEzDO5jTJNuMqiUHMl1Q4RYVns4fCt4mDTz
o2Y/wbEH1lA4xkDFIJraH6lcaifkM29+oG3NgDGTUeZR5njdWB6ohvuNn55STX8aIkM7+I1srmIB
vpdRi+9Git2QHWnU9FgemNWlJ8z86ankJj0GQF9bHBlV5BX3gV48CNGkBxHSqvb0I+XrK1gs44V7
7z6wCHcnd9wKsnOuGdFzJSVbxex7Qq3C2s1pR97qiOm6SneSwET9UAQEwJGgh1M2crqua86tcZiQ
QaxnmueGUN9zm1jTOcgRqEgmXXGsWafCI2VWxpG1MQddHIoyespTrz97I0XZGGaGpVTerh3VW4v5
qMMt2dqDLQUKrQ73SlS1l2WhmpAThzIjgi+oEF2VsnbUxhqpnGaeCrqx1x4lymo0AvD9JjG0iG3d
3pucRj77pSWesB86VhAcS6rYBymVhv1od68p/vGzrg5oozX+jBoCV1fVCBZmRo+4Ef3kqqsAJHiT
pW4HRrKrVDXdUNJ+yH25VkOVx8s4DGc5S28aPHmk06OvxSQPHmPUmlWctQShp8GagoW9TXwzXwFR
XhmD/91Qte5fbmvKP6fb3NWEIkyB3ZOqAREwX5XAkMgy067s7CeyI/U5H9FTkR1jdhKGnMaUmHRh
WoYhtS68CGt9J4pf5GaY24AnGjkpMfHpcXyI6bK3YTfiGua7/S933n82svkVTZ1qAHJlRaUTYepf
nCqKrCZVWhbR+0AyFEhvMgd7Ob8tEyUns3bsd6pJikpBHcgtmDtuEqV2tB6l1YIRLiaoHNEIVFxL
Nppi1BsaLkxbwia9zeXMXstToG6m+V6bxX3o2kairfVUkAGUB8/NKP/bO/7PKs3yjiO8VgTye0wh
v9k3qWXaeYyz7WcK0OwAc9E4othZkSMfEcqUwMMirMVzMvyuDuVaj+TzhEhz1cJ5KCz3z2+urfyj
3LL8NuSyg8i1bYVm81fv/oDIX+24ofy0mYXAPWkrArzz984KZtPS2Kwm3Y4dI4LUYg3WL02Kf7RN
M5za3p72uW5tS9lkzkLZcMfYcDh4UoDgrAnNjRKUcOUnaJJtF7ygAZMv9RRc4tpUEHd04Tlt1WTb
ksQh1kv5g6jKZykPPUctooewLe95itlrv+hTEs0Ssa1k7TlMCHqMdKhtuhFDjZsbDFFrt7xdQIja
0pDXit/t07RW3UDInTv6SkVWl4mNaN6sDCNZ17159LF+kfuQOulAGiSgzl92EwZbETavajaBVizy
u9zS7YPqK4c+lO5hg0VPMd9aR7HstzQHFqiNrXxEl6PvMp8HSC4l0VZ4anXkm1LNuua2/SVG/cr9
ABdclazHHn5s5cXtSZWbBk2tTWiDXBybsm3OSUocs+HnrQuvOHZi2QqpEyk3hCdI9G9Ckkrrcfr1
57+/8tuohk8iLTzBN19XTdP6MqrJIaWapfCzn5kpDzddZRfEa3l679LXua8DlWlRQVVdnT+dRZkH
t4J7wZ9/B/W3z+Dc+0WjwgdRo6X6tQ+sSGY9YGedfip58oNUt+aEeiOBLpf6qFQhxSzNaTWuzgg9
tszA/H0wKsOakjby5z63NqFQ3wgmaM8DYbmgYUbpmMAUiMZMXvV9p56mnljQP//aypdS5XJjImZA
ty1Vsede6Bd5hhIznUTXZP4MKz58ciy+222vrggeBBLi+eU+Mw0kMlPzJII1xfs98HTtW24Nex7d
mFXJIWQQUvQXqSscqq/2oTbHxIkssgkIM3AV/mYMhS3lISwVeT0G+Q4+lLxqav+oWLAnPCIMjTpd
kZ9i7Ad/qldUTq1tb1Hr65sEzkpKXijhTDPmO3n2pCHbmD005oBe9bFEProuPQ8Six92J9MY6efQ
RsaKSyRpm0e1U0bjW6bT2wxwRLqxNLbr0R/MTS6sgHlo3q3qqCtxQ472xm+1TZCL6lbrmxTvfGKu
B3K7Np6uR4xIbEarwu+p7k0NfjetXFW637hewcDVjr5jDAzq8k3SdXHmzi5WkkR8r2IRHFpiU3fM
KByphXkPWOXsfa+Hv1rGfbiWlrHzMO5B8Ba7om5QE1N12TJiUA4wdEOgwT9kjVhfACFa1ZGrlTfB
3ph7bTrTbdIvQxImA31f9/6w7kGY8QgQ2b0NlX1nd+27AKWYMqhRlZ2CIe6mqBmpXhEgMb+T0c0e
vPFkq0W8C8peccZODyeqJZkrysQdiT6/0UyJWNkSlmUv20Hm0LmQbsPsJdMRMJBEoaRH8jYZG2bK
yu9/ARtP7+tcN3Z6V09uQwlaFsoNgPs55gg3YT419b88Br4Ygj4+yjrYB5Pyuw1274shrJU9m++l
6f00qjBgNNVlTmxK9iZGgbRR5LCl6dx1F8MQ3UX3FfI9I/+YJ1jbGTxsBr277+bAQZyLDyl/lD9/
036/QTACsIWN4EAxVPM3wIym9tMUD3383oftFdmwcq/YyN0rFMaux317NbZVctNAQ0Mn0bmKOuJI
UyzFbQRDGEkj1buulfzbYLUoaGNTQwQZdfdm/2Dn1tvoj8WDT8//38Qi9tdnK2MVTaUTo2mWrfPN
++eM0VDCOq2JLHiXfMA3E0jFPjcfmyTiwQW+dGMM6uAEkpfv8ezQHkIWew9t+MZM7EOmGGK/TKY6
WTtL9YBeL9urPWlZect8RyGfwvFRV5pNX581pdhHFA63iuXPIA6MNRDT7EPVT7KjefWWaKAfI0qx
Vy22EK401TlKvWpLbTh+SLuKshl3n6Ydnv/8l/uiYFs+V5bO5M2ShYrW1f6il5nSFiLAEEfvVqrW
azs2fJ4nHrbv2rrVwiI+GoNirPFKvY8SQVHtcJDGWhzToVrjXgJA3AdnbZCrk0iDAr618mISXH+j
WdKexMJOavQnzL6kQWLWWKFeDJ2yTjqXogpMj8gvL1PmfWvllpuax6QKn+ujh6/nWLWwyP/8f+Xz
89vfG/0Pj1DV4kNqKMaXL1HVp6K2/Cx7T4SQVyhp+wtuYJug7c439yGDnmsaxit0MtnZnvx7vQl+
eeWkurGsik2i2/55WeQ2pV3IPUAMBMpK7FZR28a33Kq8fWHVr0QwDyeJcq/VpOtQqi4EKg8AGCiP
4m686PxuNzrAoZDP1s7WfTLtE0m/GWj3XeLsNTT3RGokpFmS4wAPJ7M1RxQWdldZeyyNdu3Ro9di
XTkSSo6Wv+lkSLukhLXoZjLs8YXJs4S6187zo8BtCQ1xaj+bmx9MsaY7kWbOqBsSoSYpCBAMOldw
BtmpmalHfmqXRNgDBEdLwy8mWulJGpNyRYviin4xv6jDQ9NM4Y4pp0+d3sDUnWYFKcNd4iIEV91J
e2SAgsSz7t9boz3aZUWWD3drYOAOTcX4mjCocyYEreuIxBMnnTn8hqiIKi6zCyNI+2gZeXikiZU7
TayLnRJ4w2G0xl9D2Kp0HTLl4M2Jrp6avQdtCcKBOqZDaMBwKkjp8EpyKRvYfgO3wo1gmIJFjoKH
DLRmLoXqYq7AdZ3pED1zHLoKqFiUPBl6RablnMCrWtTc0AzhjVGOdTDWZ737RYO+uSaMHhzwGHtY
b/1W96r4CaH/wauoEefjm5VI/olJT7kZfKjeFdI6JxqhDlEbl49iXuCQdkhoLU6+V7zB3nmv8IHv
lFxcADvrd3rbDjsTmmoPl/aqhkgqB5H+yNrqrBtQ6RvLv+nJ2boBlurWSnpHckT+y/R5FhoXavvm
c6ZMhjPSejhmsnoZhKLej0qwHa0ivumZ8cA8G5sdtyXq233QEyEU/B97Z7YcN5Ym6Vdpy3vkYD0A
zKbabLDFTlIkRVG8gVEUhX3f8fTzIZRZUqpyurrvxyxLRTIWBmMBzvnd/XOStPj19iJh9A+elJNx
Xdh+yqn8hON9uUQDo6rVsru7iP6zf7O+NP9ljWsKxdAM9o+mreA3/OU4PNJMybtOH94F9TFuFi8s
ewpyWZY9cAxlyXBrWQ1vyC5Q6XKvnTQC5CGUyIspZtyJZH0r5sTY5RnA+dQAPP7C1MN0wGTZhyzd
JlSs4zn/nWmIJAwCCo9DXHQhm+FkopxofwmFo2rEpKNpsTwlWsD3F9NylruXLC/3GqbPexABFQWC
5XCBXmUEaaV8u9JgSI3s6C7RDsaMBgS+LPtcdGPuER3jLDLEbMz5XVORGAGZGHVHeIBsaJRUpwmo
Vrb1fZZdOzwMqaq46/hYoHzBXZtTXy5BA8Vr+T5bOI3EPPa7KERQyra3cNgmN2M6LpdEGHf9Wrff
d/X/6y/UuO5KkXurwIphBut/+fY/H6uC//73dpt/Xuevt/jPS/KGIll96//La+3eq5vX4r379Up/
uWd++x+PznvtX//yjV/2Sb98GN7b5f69G/L+T/rdds3/7oX/8X69l8elfv/Hb69fi6T0kq5vk7f+
tz8u2nz5GPRkToL/5Ottv+GPi7c/4R+/XRJKfvivrpO/ud37a9f/4zfJsn5XZDBmWCc505i2YOkB
LXC7yFZ+FyySNd4kv/1HWbV9/I/fNON30iWaaQpOPNsohSlQR2npdpH8u2JCboB8r+MewRP8259/
/B/ov++v2t+jAFVV2T5MP2IHhs50nFECjwwfB+OEXx2yiZnAg6277EBNVbK3p/5l0MWNXQB91ksQ
6mDHPHhS645+NWtPtPIQzUvmGj340ZYNoqMjjDrmcod1C56+vd7aYV8dhFS/UkeP7V4Z3ueC5AYS
Y3XMCiTdiVXzSOz73C31bW6mhMbY3gdQoVn84IiP6K8z28EHWkkh67O8AHlQVbL7c2d5cmvmO2jF
udNr31o1XwP2dCd9KvKTgQSH51+uu5eiiSZnHhq8IumgeZAf4uGNWSylGZb+IMqZ0QKzbk+LYub7
ax5gAV73BR+peeBDaMstwqiVMCRRKvs2zcbZXaWyZAS60bXC/Cbb4FEzVlH6GUnaJnNSQ0qTF+To
6E1qFQBRRa9xZgR/g8ngc7zV19sUAt6YYZR4PWt0j2Tlcgb3PfntOMpOkRQHnZlwwgGgVv02lSSf
0KTm2GYk77O5G7w2MXlwTUfmTYv3FkwsJ1nQWyjTviw22wwjGy9Ll7f7Kqt3RZgA7KQ60BIsq9U0
yx4s+csMrmaMy/EdM567duHniToXF4bw7EpKOOyWtCFlPXmk01aifp1J1Zi1BZrUJ+p4dE9VlkcF
6trO7lruqGqcRuIAWYUjsBVjPFnTNN+tJi9orcXLjtVkdVibxTVWKT/bSuOAt6UozcJ8gCT7qlFx
eb02pKcbo1rt05zcIyKdrFBvjhIGPviu8x3qkeFaMvTFKUwoXLPhvdE8b+8X6FNshtodo0iKpzXl
iDYan0wrioKpT97G2EjhF/GPHJPHv/7TQZT+6dvrpdfrXS/9u2+vF4SQ9HazoZ+v30lsrhikzWQY
We6xMPnr77jeH/3HXHL9ci10O2gicX+98fWf68PQt/GBsw6fyGkUxx+P4nqN630avKsxVzaa9+Nn
P67349def3b9Vs80ZCKZQqjrLX5ccP02SiNOXdcvf3p8368prU8GYwYniuB+/HTFn768XvH6a0A+
UO4MBpypZOXGViWfr//QvUKmdbV6V1AceJ4iTP+kv/BSLll/NGwqNID2PJYF3Uxj9tM/0qJnZ1PN
+ZlEviHKdZD/28/mSVcIZO/MZvp8vc31p4O1Lg4q0MqGRD8aU/epBfHhN+oGyqHJuaNW/BxLzSWZ
KxpkbN5KilxI5xDjLXNwvtLiwiIqKrdOz5n6lJvzEaPwemjZyfksjx3WUoUjK3uBfni2qbU/c6zn
K8D0ZySiiFWCxwnqk2Fy2r9ervaq2MMAP4emtJxKib2fLNQoGDGUnymU1s/Xr/ocQ1+3LPc2aLJO
4wWWeGOtamoQM5BGN5R5Dn/8zIwHn3hpC5COayxt+NbasUXHn7ZPpkmcauiFJ8oickeJsyrQt+ed
9L1WeWlttWcCZbglgjClrbnujNVdaa06X691/YfxHZma7UZofCk23+wZ52LFwTN/ncKm2GkFU+XQ
Xsrjag57FYrpqVP53yI3bOEbp1eibXJUvmUhcSatSaE1yUp9Kczsqax7sWubqQg6LN4OPUCqLw/y
hIG/mhljmfN5SWNrZ6N2FeUyn6vtnzlVO7qewGsa2zVUFrjjqp1gbBXHyYhv4rtk0oUn0bfkyGNl
HOakYsxYxmemiDEe7lQ7dsjOMgteP9ckz+q0xiHfbPtjgrlTbOXHGkQV2PbnFSvbpEPR7ow2mOhK
OEuLsp5liOTnLi2yw4qkRE3QHz9fp6hxZN1Kg+vV0u2df/3qS6MDn7Sq85IfJsmKgwSPNU8HL0Fp
TyRvs1q9pQt1PNR9QbMV9AAlQbYfxzY/hzaPJFqldE9SpjT6h5H9R8Zx47zMq3JYCoZxVS9A+tlE
+coaI7omRcau1oyn6xuLgBxDipiyxJYOt0ujV8Vl7cbOIVXRBtdvdanrArpf2eEAW7z0NluxiWUp
lrGO3jGYV0kafcij4q5l2cUe1Qq9Cm6uQ1sb6gC2wcOQYTSiBcJ2cA0pt6ZR7CoNY0YilfkerO+t
KmJlr+ZWeZyNFFBOjGXhOC/QOfTth5DvCXTSrxWsUy37Ta9FzFC360xdXx2vX33/4Y/vrzdkH0Lx
xvXyX65+/Vbl5Qlsbbi9/mpTRQ2kgFm4v9zgp7v+/mVZ5B+7UI2D6scjuf6+66/Hk8fDa6ewdiOR
NEgT/3wQP12/LUEgqRGg50hWqByRmo4awO0fS+JD++PbTE3/5WfXS4dRj9kLwJy1dqqkqG4byjQC
ROaNNjQ+O24GBmHKB058acroS8+42pPBSIjVfKFiZ7wMKczpbEzyXbo+G7rszzyvh3wWfIAo2HRZ
CKrenOo7knTjHlHD9OpZcAu8D4xlcn9ekzro8nw5EIz5JNntAUSQk9Akqq8KigKFn65h1veo6nQL
LPe9MpHRnEb+ZvxWEjGgIdNRsSlFrklAkaovHCkSky9wWrm6RXNHr1CdXuQGXVRhv8/Bm5iUyFEh
bqfdxCLNakgwJp6sj8Lreu6+EvR9mU3tG5H6TGd05UkxJfSF6Rct4StTbWzgGt0jdCnsfZ9iDKsO
5+UeML62eJPe0Aa8Wjdp1YIkiOHzF9JLUUODHBLDdqlb3jdUcnidoRRQLVcQ7WMCWA5+u8yB0JFl
OisgXY+87AcJUqhTjh2EFP51bXNNXKMKD1nPdllm9+2HzXyIExigKrqgpzYUp2kRFW0kqg6xMS6O
LsuzrzQdo5a1yXE1YGNu7LlhYzJ9yhVWYGFuzC552A8Sr0ObdOk+NLGCFlkEt8nYomqUEHjSlL9S
wH0AgrkbcKI5mfY1weYSFPKDIC+KLl9fFkmTd2rRPYuoCz2SKKOf0GqZLbZ9DPOiPdRtlm+1CDYR
qewR5w/ZzDWtg34VL9E6RqdYBr838fZkLSbuFmMoztQvvpRP5pALb83rHWjqzi3k4bkDauDZs/ll
MuXWV2dsFWy1drXA1mJ3q2NN5eSpk8SiYo52ppw1m6fjRZXT2LOhKkx3tUn2LByuDmFmRiTwRyZR
bp4aumv1n9Y1ZLJj703iADRIaC4zbnGwafXmGdMuLQZMRz4p+OcuPW/HPrE3Jclm05DTilBF5GSM
+qhXcvuRYunYZgbUMybRW4VCT2RBigimqXytyjDxOrliVk3kYSn6s52Ks1wP8aWU853d8gxqYmaw
hZXWTkZv1NrN+zEeEI+pblW0l3ldlg9CAwVPA9IFi6cnWyLcM+qoHIORrWPV8m0rjQ/FcDRHSvlo
rGH5vBrUfIY2rxT2aoxrH+1YAisDTQx3FCyNUMt3Cb5N3Pg0HtBYRfq6kDxyhNSqRPM5m0zNATfA
0JX/t6lwVqOP1B886XQ1eXIY7UcE2T2C1z4eRHI0K4lgj3mJlpKaIPnYqn3ug5W8NRceozHuuxKw
O8lKPSiidNgP2rRXMn/QQlbZuW55mrwH9bE82Ub/UWjJ6yyknCb1LPIKjA+7fLhpNF04Us9hxUgy
ViDW1usjclrEFsP0qV35OHfaU5p1vTfWOdJxCzWY9JxgiknZBDqwSst6qZEeLtgDdlGkn9LsViiZ
AFwTW24il6tbl5KLoFGxOUr5WEbP4ZDLB4bzz1NTNQBzSZ4nJr66uf5sEUMzGH77PfEXVORe3YvZ
ll7nuM2DMumdcE1pL2MaSmoF9o3RFIlfEB0r0lgOjCh7MogQ+GpMUkclru8S7dCDYSFSraXSjl6E
JJDluPYSK1L9MqQ/gCVOHk2uMPJ8VzIMd6q+E8dExG4VRQxo5QW/ZS2R7fWSkMN+Jo3kiMgx9Zh3
Q8Khp2oY/To3eT9KwnLHhVm1UEzsM5F1h+kEvRBFf37dJtmOkCx7b3AMoc0uYSFlxyx5WcqXag10
orUPlvxNJYu9T8yipVo7Ammc0UhRDumtMvY5m3CeWhW8XJdvZdDQKTbAd2pMkcv8/2tknNP+i6VV
uaPPIvPwuL+wY50dk640t1w5VllxpWxLuxB+hE2giRpIBLvx0pqpC1qt8yRdcK8dMgnhNOJgYjz0
NrrHlE338Wp+LscWa7duWSRsOeJ1Y1Qd+yZ9VkoIuXmYU+87HtaooagYSIaPjRiHcYEzzbY032gt
Mxgl/WsEynENw4eOJ92J7goox6dwibYOD/1bzAjDUftkYJYHPisWR45U1ODanzXKOFtg1Dd0S72o
UpseF8VngxxzaG4+t9B0HL3vv9VJtPWHGZwByTV78bYdjdXpgvUYE1eePLZM930WD3faiGUskYu3
UOEMSCeDo7QllgujSPdTObrwdX0zNT5EdDJrpAL1HCvMMg4edA4IeUtb4jBnmK3gx+BdwAK9uJVJ
gAMPopf1PpqGC10yxKawVkcQT/pTmXM4kfXP+JueJoOXQSipY8+Jl+awyNZR7EoxjTvClzU7z8ZA
hClJznk1prCIeGCqKFCC6F9E4RQvejH0bjXamH+B3djxm5pSGTTolJNSVklHCYEtwl2JN1Zuk235
JHHXdaM7SNCC2hQolL4odUDYv9J8qxEPdBx8ADAecypn2EwR5Ne8jPZTkuu7fjbexIrFTZcQoMb9
0EX2/dwYBAvYDYmZlp1G2dfG+Iw7bvKt5W5SI1b+RfRakj5zpWzLFkPE99jiVLSlqLUe8LSPzqK2
hbfWyfvU6J8FKDWHg8jspnWY+SsV27xTTuRrMyhkKi+ihJRsUbfLibH0xLjZ5Y3qtS+QASpBt1aV
xp/NxHjVSuwv4Aqqo0oSPi4Z2kQf62L9SmQj8zPqIYOBAtdV1MoeSW8fquttVfG6xpHiRmwbXIJO
L31ZZE5hLekeUkMfz/cJThwlKt9EuRLe3FkN+Y9aoge4fOkbKfOMXuKYOFbkTNqb0UqTAyy/1Ssy
HQSXvqw3I+PgzZL3wij5UMrZ/TKVL5JRp/sEx+MyUntDWQv03ij6aKXF4l6XXGpmFY7ecoKGzhw6
mHuhEhl2ExAdOJpNtNMVKygn46LZo4yzl8yfbZCvEQJLQJQEdhZy/JBbF8NU4rfd+qmirMoZBVsg
rAVu3pO6RbVxutygrtvM9gnhDFefaPZoWpvyOuo8va4N7+x8vl2mbwaiPalWqXQnZJ/AIg/mF0X8
aRgi3dNb/aEc5KcFt+DOoiSqT5nF55V2irQjjuDp8JJRDuzYouVpbnWDNSg4xqk8zfh8UbyaZ9vk
pEqH37vUV+8E/Fh/gbFxavp33birUj/eALNgGCtbn26XglGHZIc0lersPqHOHHTrAPfM2ltRxjLC
IhTGgrc/tx9SeiW9JEkVL7eq9W4gQtzj+nDMxlo8wBni1NTxx70mVy+18GFiagdpSu8StHqqmmzU
pnbbspvGDgLmBvPJiaB2fcj6OsQ/p0eklzVagka3K1pU6EH/phYyzVQkATiwwZHnUDy6dip3Z9Z1
VaZ82VzHQzhnfm226BX4hJ2cTWmA53deLwP+ChDM1nGTfEII2ITj5i3k9CkLbVbXakHsZ+1YT9NB
lsNfow38WK3t7JfFlGDx1C6yFH0siR04BsA1p7VzoOYYvCVjeehHYGhiRioy7PYzw3BxEHD/+gCg
4RuCJJ5PdU0OvaY+TUtzatfF9pRWs1xDvs0VeuAWpeSsi3aYDpwUpejSR/XN2I2La0qUDunIVb5W
N2e4sfshDQnnr3hoZoqxpmqhxilDJhqbO7ri72VbLzwrVTldzf2jHKEcleNR79bB7ebVL1SFZ1+V
DNe0B9lD/2TzMls8JwjDjEo/0eoJp33aXgp2OKEhbsyOSeBUpxsDAqBuTg4nMu4YvZ+Mor+gVQJA
WwYCFwkBpxByn64Gorc+LTOw3hliZ21P91mtPzXawIqXWnAPOP59TioOI89i+Dnp3il04pd8wi6R
AKL2srTZVcIOGW3slnm6T9LQ2tdSDC6sMU/rkArPqfUiPXbWbsnUQNa68jCY6oSnkn2MaI1Do4zp
zTCgsHbz7G9HC0iN7OY0Qsx0AM1xgBPr2Y6a1A0nDK61hnpYyjPzzExjKR1Zvi2pX2shmSc2Qfh4
GP6DF6UozKBBsz60cKddM964hEgHRUhvR2TYTyOz608i7uvjrIGJGTj9MFr/quUPQ5MtjOQja9db
2X2i1om/tKblF5wcvDp6L+phOjfRMDnl4A5pPXuyWRi+tYFkwpaOzEkpS17Fsgjo49xTm8tuMCVJ
h/0bxXVvMSf32fUQfGZNrBe64TTC7v1hrvZhx3BBcOgImzFzx1gdWbrcRqZ+odlrDHgnG4dwnh7V
dLxrsUO44SKB0iabZMKe9oQMwCzrDlVUsHbF1AT8ZEqL/RovJ3JXxPD0sODUirUtFyZhIp3+565V
2EGrBst8RqSRBfaGbeUBlPC3UB7zfVKaHkdyysbLARCVyXJDX+1jA5eQkAvH4JFzoW/DvHAbyhMZ
yPSPadepx45mG6dAQTxhFjlsfiBXlyX2hVvQB+m7WdJHRWglp/D+fjaTyI9GmjiIPjCLoy8DXhEJ
ZKvEfM3pfTCPI1jawEwWFsGokE7OG0rR6j1QuMaJbGPxzUSH8TaBHGhh07qLEbqjjVWCqCDVdlCH
LcV4N2U6Taj8+pyke6vPbE52ehpgTX7p84rjBwxMTHqrAwPudYnIUFhUhvSTOe2HdrkhTMMQpsON
s1QpZ6wcRNxqsrXRkLfXaT/O4rEN8Y8rg5kTgJfVwODQDy/tcwTx4BSW1lMUtgPPccm0huYVVxvY
PMulesyGutlFXfyBQsUD6zfEI1kGeda8aIyslY78UNM4pI6qy5pICy/RMyXV7GZb6UvLkEKRZ+1M
21zjsyMx64jyu8a8xwVLd1tsHPtyrhkDUriWZfo7XpKnpetJJMQzjYWSmqA2T68kqQsoEOnT2txE
aR9d2ris7pI8A93H2twv2yfghdRUrAxyCDIHsNgCI5c5f4B3dbIitbxmlcPdOBWP2HQHf+5Zlqpy
+anTmAGvNKyt2QrYHjoUqIcS0agG/RHzijHjTjnP32mgP41eZgYxzzEYZvFBb9Jv2YwpthiBOk+m
bwokDwWKrMenMmXDNfraaxfOxU5qMJEIasa8VROtqy/JY87O7IAl835Y1SMk8B2AhUsrbygctQQE
K7NXTZ4YGhUB4uQTU9HK0fX+vt8+pMwjsfvnklvm+nHqowSDi5N9Wcd2e6uBr1dI9jqVFtpBkueg
NCVQTMBpqeDeY/Ta2q3NJQCbWvg2kupONifA4PrTJCKDd2jHrixev62T1vk9faVhY8lu80aaYafF
04M1wqGO5q/GOsy7eJGOrdU8h3M0+CVYYFAu9obntb8VgzkHdWO8rFpO6+ZCyqPLCV+jstzytuh9
MrW6Y2kYbpKCiGK3nR2tRbqTEWYdGxJsF51bq37URjIWCQxcZ6ihI3TZB1nWH6d85u1FeoeZvQkV
L0OE1MsNle4TCmIPvH5R9Erx56Y9xS32ktVgqxi1mBVDufRzXaRkaAbcD7TbTfRB1bxF+FzbBLCn
KGZ6nD+3mlb7ca0QS1L0zlFUprbMWCS3KW17X+CMcuQiPEbmctBak6W17KWR/tWQzEdydbdQxwxi
pPNrCXLEURYLdwLc2LTvLownPaDg+V4qHsbuS9rEVNRq2kvRlzht0V4J32DMljtYi/NX1pjpgylQ
G41hPIFqx4reMgWE1uwVk08tnJ8ZBps2SPJMHbEI9/nYbaro+zqujil040bFi681XcfkpbxTbYTn
WJcWL24nHhpH7JpQ3Y2tVcoeN2K8y2XtaxYNZaC0+dc+QwKPmyH0TEMgMg4At3WWl47JwdOZJYgo
OQc0T+ol5pIR5Ma1KoJs846IpT1ULetDEPK72op2fIAcJZ2Go50nyUGi6xM+UbLP8oS3RrN8XPqO
mkNVyYOltQ590qRHfUw9u9DRoCqrIbHBIwYhZ5C2U5KzLl3w7qKqtMWtnnbnhV4IBxJutTMZHR+1
kelLp32qwsnw59JAfxDtTcLy1ciRxwdiZb1ET26imODSWJGUfQbiJeWcObWtP0z94HWFFDQpzSsE
D/pdpdh3fS5/FpsPX4kpSCfgctbExxwWMiHJbXuUWrNTyoPH8WlXyOUrO6vLKh/UVaK/r7FvZsJ9
jAWll75mFjYyKcB2hN9Gy7uLJIg6zXba+IshxqCKZUij5c1ItGWpE1KvBxXCAn+TTbwFetNo62+J
AGcTVw9afjcNi8yQXGI9G0a9T9SE8vhSp6DEWEpXYsogSfeWtp+6zZOtdDmLwMJjCMTcXL6zmJbu
SomuWDAKLOpz7ZLo4tE06QO1+mFHm0Hr1eMKu5mi8/0AWt2ez2Bc6KDHzunBE/9QWgstK/ni1LM5
HpJ8vqhWU3q1zujRSCpXlvG3SSNL9DnxtaT8sGbqK9qU6pgHlaqnoGihSEFIYQo9wQVL5C9tbEf3
HJu/wbRhiGIj9KepOgaY0DK/VQ6JZeZ3SQFNjSL7rI/KM61IR/J8xYEi4HZP4OgO5b9DxSH4kKZ0
yMpEwoMFGOlhbDI+i/BB5Hn8FDc8aWuf8QRnA7VX/SyYpMdPrEQ0T+VNrcqyGzc5TbQdI9VFegnN
LqDQfnw2F7GT5HG6Szo9d3XRS8EiV4s7jyBzwtYcdlQyr8dJIkSHPDDQxDYw/uzmV5N3AoLEvpfj
kfcH9ej4GiNXqGdDw4sdLdXHYdOJeqkpj0OXlEejmBAef3x//ardLv7xs+tN8NFaGfB8bnP9/vrV
L9dJULHBrycyHwXuoSTUshIMTfNAgp/40918/61/e5ckAkpHXjrV+36l6+/hbIgI/eOXf7+lmZan
vppSVmkTe8ow3I+ZFbHg3f7EH4/v+/2UvXKWbdnGnbj9xdeL23Y4sWdKdr/e8/X771e8/iWdZbzG
Uzj617uOGT1xD//8LT9+1fWJu34bF2XsmmW4UEHGU/bjGcW6Xu4SjRJoWB7UgDNssJlVUpf4kqut
5MWyqDzMNS3Du5EWhlxi5zJyxpyx/+Oo4aSrKopXjGyKWTN/uBGakD1rVu0DtKCdkHVM8z2TsGUd
PoJyxK6qeroSvbHlx5ZZ0WvAKXbyU7FwmC9yZ7KR79XekUIyG/NC+bwoy4/20OwXDT8LFMF8/DLm
pYzBpOhdY8huZHmTTBYzgyhjEh6NzlRHnsYmfdskjHaRtrVCfam19TXrSDMPjXGeVH1n4yVxNqOg
EUildKNdiegrrkAtxRDeUUboMqBwIMreyeBm3dTEIaAZACA3joe11iadCiwA7VsamJi5joBfaBtp
UozdTYz1V9N7NxE7GD0pxtL4Mifr6ELkQ+gu1BMxDEoceXorJC6tNv2IpnQmhh08ZbV1Ikp/PZM3
raPl84ET216qrR2DNMWJxfKqMctbJukZn47kRupMiSquYGa2lLPKuWskLe5CEvlxrAVGt3zGlsPO
gYYPq4sweKWBPnehn0wtkrlePxW5+FpN2uyNzfJ1whjMBlHnwK1VI35LzoHKgJl5XJ/jSH2scpa3
NUcybxxrDNOfBpkpKI0SjlB8cgqJ21Kmvp+yISTAm9qO1SKgpyRm8R1tkbSa+8tOYZgoXrswGdC1
citt5Wg65mw3Bphph34CebJKw3MzqeAG9eyRAPKe/rLURez5vOZA7MvCRI5qvyxeNORfFk5qvoTF
I+hL6q0TMZ3NVvUS3XhoGHE2M0Fl1USVL9byhsMYaCrMC0YvSYTVIWOIxj5C//1Qd6GBRgaQYu7E
06RV7gytwC2lvAn6JeBSZCa7XYm2Vrf9aj91a300sv4VG+odCIXK0wF1UmYgfANWIl4e0wyunidR
m92/sbWrm0X/r4Y+oRIPg3apsVT6l7xiHIJQpN47OSwLoksxSvbRpLTbTZSc3i7cHQmwJqNuNF8q
ShV9Jg4DK2IqXAyVghP/0LXqDg1FcYcoGshCS/YHfQZgGZvFbcYboTK7Bw4F0b954L9E2zYnotgy
ByrSqqEJ5v78YT/hRVfwQWJhRntACM4OkjCwazDOc2YT5WxIe0aDqYWmn1NcgwP3uGh29e8ew988
ecw/BAQWrJAWq7y/PoYEEo2Y4yI5YNZYbutcPWRKGh9Y+Sku2XVpX+WTFYTsDqSGJcMgH8UtBUX1
558spH/4NH+uaNbwfv76ImIV1UmhqLIF+eMXC3RWLYveZmZ0GECFw2Fo9cNAZJFy3tSbuvSZ8oUK
mqh4JEDSXKxMmfcJw5axpskx7KQL5IrmzILeabeypgjDDOernDM69HJfjzhM4whVLjSMn0Iy21ZP
KKWWCGHWJnp4K6FJl3lY+VWivAprHPdz1ewyuzLP13+S7SvqTp7/6z/7b967JIfp+zVNxZL/tQEZ
V7kV92MckWZXN1BBXfn0Fy9kRM2gBgoSb3nzsaFtaRnXvQEVjOQA+n6+smyfz4Qdxj0cVn2vwGg5
hDpk+xH6B6i5cNzlBIf3gzo9DGGlBddH/v/t0f/GHq3YBqma/7c7+v+02WvZvXY/W6O/3+ZPZ7SN
/dnQCeLZ+JkVPnI/nNH674RybCFUAg8GXBfyOX8apMXvyLQktBSyWoatbbf60yCt/S4rCte2+DGO
O/r0/icGaUqU//pRVBTuTgYgwjnGMHSaOP56SGiSRtVrddiYuJYF/le3GQp3pzgxnnLdTA6UKkY+
OYo3bQ1MTFTX4TZTbnMbd9NQSjJGLFhwobhtI3Gxbf+rbUyuMC+3mZtX2wBdY8rgqxrddXGS04Rw
GeSFOMw2dqcNV3fGwfwEzG/ecar2Y2b0lAVZx56pPVr6evFi0NoB0AOG+spiBBizM5h4JBuY/KNa
UdHSnVkWISIXTHB7FEcmCBoFMJX5LRs18dDRxsgiyANtF9/mqAz5JjcAN9ii+gvlnDMFRgWLPF6W
2RUyyW1zie/00lYPW7IlK14ocow/1pu4YW0yx7AJHiPKB+UO6126iSHZJot0H+JNJAEGvjLTxIhR
VZnNgfUIVDo9JFXKSZOulwSGnFup6XxrVLe2YlUBAk/q2zJuIlUXtqMX4exGQ/VeouCEm5RDsOjZ
XlRC4lNJl+t6WtYVGnXF4lDOx9C5UUa4GNVwrO1QZVrSXbqRHi01hdGRLk9ToT4UktC8Eo3J3sQm
0hs6pckIUGKTotbpGzmq2x6FKk+z0GvkTN7pYwx2YSTa3BbFPhsS6O7T1mIi27emrXd4rOlCHVQW
YrryKdyksX4TyULUMqzgARH3JgjR0YpNUNM3aa1CYzPQ2iw0N6wcx7HSmqDejH1zjhdEu0p0m1gn
lw21GQwiXQbrj7VRMtBuaeVOJoCErIz2K7pfhf5XoQOaGG7wMBG5w+x9E7JhdrpeXrelC4sFu7tR
owYnFjF9gYnQW1EbG2lPP270sUt3JlokDre3FG2SiPt932PoQLIkk7/5A+aXzfoLYkmBo8JorpCV
24n282WTPns0UJnoWJC3xFvo0/gqNclHGzSWTVMcCtmRoA9/l2K+6jN8QYuMr0CrYi9fvZqb/BpN
CLHhJsliWDL3oFwuxSbXik24lVOUMIRcyiCAzmzi7ozKy6Lyfd1kX4LmrJlRgieJzJvuFnleA2mh
zjDdRvgT6vG4ychZeCelZIrtYnlONXWvFmJHe403bQI0GW773kST1qR3Y5OoO7Rq3HYUe6Fep6jY
4VXOzjESrbb6oZush5w8kv9U0UAalDxqZ6CEBO/M5LISvGs3rZxB6iadS5uI3mTpadxkdW0T2MP4
LdsEd123OH7Uvduo2oueGlAeQGW6lS0CpQb8oWQYXzYJv2H9P5X31Sbti03kH4fkKWa5UArcAzMf
6FjNn2p8ARX+AIBZxOkix64hPm7MSawL8j04u4uCtyDlE0emDZueesOGHrKQQUC63AwJM84EbbMo
qMwJJGKdY25+0CWbRcXkLs2Q7me9GRwqIWEQIELHOB/U/8veeSzJjWtp+FXmBdgBenKbPpnlq6SS
tGHItOi959PPB2R3p67m3oiZ/WwQoElLEjg45zcSAoHFzVMjQRFEp28gBsddBF4iksCJooRjUgCE
g3iJRAtQsZ+auZI7AXFhS+jFqu9NCcXwwGR0EpxhgdIIPzcKszGD3rBAcZgSzpFIYIfe2z+hRoBZ
zOfwEr14dZhvsrDRXi0jcA0XwEHqHYo0tfasMHl0AJBUEkoiJKjEB10C/wDjauAmM3iijNxtwBzA
bS5BKZWCp4BTmQBBzjOADh7K6YyC+yadQvM+9bSSX9N2O5Mb1BwRnTN68s0SDGNIWIwrATIsOVjJ
joBmDAmfKcDRTLhK7oTdAh91v1nJfWu3P8hOUZHLss0qoTiVBOW0Ep7DVZt9aCsFuB1TAniWjLwz
SL92V4Sphn0T2K1OsOgu2wDbF4SzM2yyWym31CNUBlwvJBcJaiT/UUn8UDRVoOQ8jBmo1kNkETs/
wzW+kbijGgCSJpFIA5Ak7Jy0XSdRSimLCvy0RsBLi0QxmUmC6tWMclytO4FbIIbIWi6HMcGdAQwK
S7H7WOKi0Batd57ESs0SNdUDnyIeB6khEVVkGhMy03F06JviYwjJlckMwB12WnsznEzSTA6oMonT
qgBsUf3PDwb12q+znhunGScEanEgvHygXiOQr0Riv6A1PcwSDTYDC9MkPmwePml9CSbBwye6AkIW
KyyZRJXZEl+WZI+txJsxGDAoSwxaIsFoYYtCrcOIB5+pnTMUKySevJ3hO4DC9qroIzUQd9+MpEpS
iKY79N8pcYRVfUgWz9lkw0Mu0XGTxMlNEjGHU+rXOpk+gFFdP67eqUO/YjeYCSjSbD8Cuisl+s6Q
OLxeIvKc8eRJhJ41N4/liJmm7QeRCSjSAsznAOqLJLovJPNJ6G+esjoBWzMlKDhSeXXiD2A5DvhI
bxKggsIy0f2rxzvEO/mqQ8SVpXZLNQqMYcywSxEgP2K+xqca9pYZCJXw5mPjMb3glxXuaolarFfN
3Y5ZQS2TGk+2vKIq/UgmmAeYgQR6IjSqBPNh2N8t7sQ9wJJweV4KUKYNxb52ns5rolMsJ8kyVyS/
WrGQR+RBroBc6hJ7GQLCTCQaswOW2QPPrCVOc0qarwtVtNS4lKELkLO2fvpmzZ2/kE6Ouw9x0wZ4
BTLmkluaJRp0kLjQAYCoIZGicHklbrSQCNIQKCnFCAeeurn1JMo0AW7K8v9Pv38vJAq1xetgKwCm
xj3omzkn54r98p4a05P9OCzceBleco7EtmoTGBqJdnUl7jVta1SqkLLMhiw5GtKYPBxaxhaL2iG4
WawAP40SSbsAqXUUtvaTK/ovS2UVcBC8p4ro7ZIXC2jc2YouduZ/oVxXHxqJ2WVqfIMqRpZcztq4
LzWA/IQfpPyBrkT9uhL/awIEXiUiGM2we2pBiO9Eb002xgdR/Gk0WcdkCNgEUHEIuBjAeLXrambS
UiKPyaIlG1iQ6QlvSUwS/GfUqeatnRMJJtbyviQmoNyOgkQpcc1CIpwBCswEOh010t44p63G7THo
4TZElmynwOQ+cOlV4qZTiaC2yFB7ElNdrdhXrqRCz0SBA9mr82xy1bNF4xaVqOwReLY/gtOuJWK7
l9htoLbGDou80+D7/rYw63GjY5WeS8x3BvgbMtID89K8dyUuPHJBiCcSKw4J592wNs46vI3z6G/D
bhL3CKGEMSm4UeLNsYb8ZEsEekmV1/MozqmYKwOmvki8uieR69AkOw0NxZp0vk2yu/Ccu9p0U1mD
IdMpsJhccTDfU9DdAK4biJdAyQuJlw8lhSp+9CWO3pS4nbwRL0CrT33YvigwuS3R9+CJdg0Xoe36
M04y7x3pibOe1vUBpFa+F6ZDKDFRaxsbZEsGfzzlPcI6EvPvSPR/IXkAi2QEYPECJv5TLpkCGAj1
O0OyB1xJI4BOMEheAWDqb8k67I0xpBiYeuVxzsCWpvl8WQaM2SR8F4jM+FPvIneDK0q1R9+cIvyE
fg7qMzJsswg3CTVDFDdH8ogP08/JrL8usXNoKvO+MJArTHI0iuLB/NR45WnIeiBdaR/UaNMxuHkH
QkS0Oyt/K3UVUKg8dFNN4UTHZ3McQOZM8fqCz9K8A8ueHky3CuxufsvGethR5JF5PAswwuwBk4J3
tG0BVMAlyF66iuHd1tLX1R3tHYLOSNL1hOD4bH1NhHgsCVbkbIjQkr9NcsQSZqcR2/Ls/pDW6LYY
9A2mxjwnSI55E4XLfLxUxY8VGBO46RrJM8+7sHIVb8t0tknAwhJvD0nVfSdW+kKkV84Y/VSVNezR
VN/ZmXD37TJQhJ6RCUS/alMZUbjpnaoB8mtDRXea/Yi244HbOizQHhIsW3agMe6iRZxTfXDuSWk4
VHfD76szQdtizhncEpJQCssIxk/ee8AiQiy70PaPR/cAXqvYLnAJNkXeP1pWA2hr9BjisB7JKu2S
8QCeW9N4BJxhY53Vv6OsV2zQBfxSdBPqPlp9b67QiApM9Ta2XaIsNOBGzMT4PCzpvRb7w3l24eBE
3vRZDAi1me16amvzJ8rBr2PDUOro9whKskREqQD3S3+fZ+Ix6g4icXuUFLq70pG66sDA9hMKzYAW
78IkPGsZFRGvMT9Gbl1vmmGqsOcEYMIcurIKA4l8cYxH0j5MhcIIzJLKVtQKoET9uots7Ts2cKIn
lC270dp3WVEDe+9QUghDEl/dMUu0b+kEZJZcAKA+FJI2tklMwmJH3w9Irx0MEQUWEPIY3U4UExEU
23QNyFOCWuZzXSbkCcQAgWWQzppi05QkYi1E+bZMpz89z32IOxcsUOwfKdbNW1x3PyeW8a6LsH/1
Xe1FlCg1pfUJdRGqDNEHlzzoJkvC6RCxZC8X1ibNi4XhIjnJEbyJEzq7qF6AetRf9czAODDJ/IPT
EWWla7lLrQEvmyp7893xzk982MGD9ab58PbqdsH4FGCLeEtTcwMQDPz30FYHEoUXMSTgUguAcb7X
fFwWwCfL0tf7KLG/aZ39AeI3lx2IGFjmXZy2zHuEUaaOgCNwvWlKyerX1XJoMoc8vhNkGbzMoUPs
J7YtPGB03I6qzz2V5G2ViPFgTF+mJK4uFUNBUnrogcXGqzfP25yKxJuF+Bb4oX3iOKQ1xZPoPHc3
rsgtDdlutvtsDw4LVH36vYzi99SjqEPK9X7VkMlivpz1n77WfokGKO29OFjt2hwRdQB6Q1HEKEwU
h/UBYqezoP7KMxxjSKDzHTeDQQUChV8ypkxRUfdUZl+mfsnvUE6tIaqkD66YfgzlT2Py/V01wTUX
w4BOajZu7UlW4wEazY5V7lbYUru1dw8lKjoIHKbjpqseXGcKn0PkbWJ3boPMMFtoJKggDd69SOY9
qzdtX2gGT6iHHHkopTQ7xIixdyE/IFieLsN0WgZnV+X9XW9hNhMP5Kg6EAdo37wZU+OePXN9L5AB
07IQKgODSxXq9+TyjVNPxOOkerobJ415NPKkzUT9EMq4JApZN5l5ea/bGuBsDyR8OwPSGf0PrcmT
5vQfncaDy+0Y36cqYgfwCnC1d5NH5DBgKnPvkNWyjege0tXbKBiiEp+sxTjwbBbp6xw3QPli0jJb
sOmvOXVR1mLLfd+QGurrBcKWEMZLuSafqEd3L3qMT2paTl9X+0gWvD5jJffJMectRMb+NVnjtxVF
Sq4oA1iC0CvealXQDVzra1dtp8UPKt7VWUv69NRo675ue6Yd2eiOd3R45o5qCyh4FTR62R89K3xC
AXC7FK44h3HpB+gOaAd4Q49jgp4i+NxzV1j6OdQLfsLiUVdW3Qk2X0/u7RjrCSNZNpzUYpJ0vn/I
o9ncxk43PsdTg9HI9LM0kWGIdafdR0b81LnGx6Frox2IFak5QugwwiHrGZG/T9qTE9vDtymvzw3i
9Juxs0tEb5CpFwPQqyKHp2AmIRSKYWZgalD67qP2O0xalBlWEhY2uDwgeXv+6XKvFxSMdSN7lI/r
JpYZd+1VuAitCjE9maF7r00OMSROFbskqs+ihxMwAEopQnEyu355CTXETtpuP4q8f9Hs5jtDESxy
08FJvAiyKf/iTNMDliXTrtLAbWQRQJ0LEgwfJtPLjiuVlE0V46lWc2vXXgFb21hBUHyhaoUywjAK
7hCv2yye8ZIj8Lfr3foz08NFF33QpEjfFSmWBoCS8TADbuVghX1sa93fubn3kPXOZ782PtV+8dLU
wCMIEL8Ps9+ADr4kVSFAMejDMW0g2qPVYnDTM6zA+S02gDq5acXT4FPxXsZo41auTn4W1ctSp+jZ
dA/uAq/KzsvXVdsTkj2PtpYdq77XSLOOnwo0J1wTYu1UFFkwTcM5h2K7acxDSwk+c21gp14DATnK
swvphAfLNO6WRQPaN1o1dHQTTaYhHoC6jnVg/NOYJfg5U56i9qES01G8m0swkSFU2rlAQt7TvtcF
ttWo5z123EpHtQWf+0NXeN+SkaxJA1YNwgqMFPVwOFiZBJbwKJR0nYRfOgHi3WbQB2Ju6wC8OFmZ
CfLX3Hwyc8H3W32K9MSQdTBi6rTrLIeRSn4tbV6nY7Ky9ltdfSURwr5+XGB9ulOM2FVk4u2efams
9blNCfk92wMQKBvYjvCLbts6Fwon3fisvqJqlnLmf7s+zwa06MY8V6yMejP1EVnYtcYMk9jPMJwG
Feoe2rC9jzojXbeJTOaw2mzOALDVw2i6ZLSMsT3hewLRSA4ZehT9/e7ys3ErI0EaecVwafiQXCuL
o/rFtjsAH1D/g9ouYx9XKGN5sc3hmz8alyEmfTJ1XF17QOA2bhIIFsM8BfNqEU6xHoP2xDdiMRZN
geWDGU4yRMCrkS8pv6kaRdQmEozr1pMk3FZ+RfXVW7B7DbMVU8zQBb4BKNoZLSQbrf5UUr3zXIZf
cGSEjcbwDODMQixFUrJnxWpWnGzN98sDOL8XKhVlMC4WslzVeCQGY0wofL8+4ftCWsougqWYtaPp
dO0EHkRcBG5rF70FvzfOVBX9NpsCEaEl2beusyvWhWL6jfu9Ri384XylrKwDqXUREQ1szdxWVB1P
DpwwsSW5uNQnGWGo8TeLjT7wy+6hX9QlrEn5Nz7RaBYjsJXSqJ5q1B2HM+rPVcyAQ0t41GRWSDCD
fThdHxX1vMjGcBYGzNp1AWBDOB9Aj0Mrl4O9z4uBi3RQo5N04M43Q2TAcSRNB1NKY+8ttEywtY5Z
Ydh/FtFgBLCZHzwyBQfk3cdANabbVoBoeeRdkPoBtASPe96c3W2K+CJTbxeR72a06dcg6QjVWVxV
2yEPwQymyWVmYtvpPase9TCqppb3s+rF6MedejzjtbbMwLT5SR1EjVNdG1i7VfAdkTVmWX2ozCCq
ZzMYnA+iRKZcXW/Fjle9lWyOZ2jftdFmKegk35rJX+5Y6qF5YOFKZ2NteYzE+gG+jAuirXhcNE/S
PGiaJD4MmgH4oYs/Cpsl3Ywa9vWY3mpHO3W8sztX9l0eglhZNQFKnwVTQUbiDo+9j2CsnaM6AUpd
dzEcUBjymF5Md5CJf05Wz5jRaEdspZYjguT9xpii0dpERSvxuT4Mk7osHkbLPI253506sqH62FYM
UKEd3zc2OQh7HvBLzeSvquod2atXcgtkcFuCJEN+adFS46o1UDgFgcZ9PLMsBeiBIKG1fvNRT21S
c7jrXesyduUJLYZ7CMqkL0q9RN78ZzXo8Z2DmwA0QOIOsP7ZOWnBtkeOOKQ9q+dpWvD+5BbXkUVs
jPuxHdwdJJUE2mV+F2fNehpgdG2NETg3S6yN62mfm8hlNZWS5awKqNclXN+hDRv4+vaz8Du4gHPx
pV7I9tgi/zQ0CAjZNTcD0NPvSVvgoifxVd2YHgdEGbfiLvFqrJCd5E6nZH4ZfGCVxlLbO0fvUpYn
MTBiE0mwLaK/xeXWuHj5baBo6Kjj3qE6LQ0h/GcSt8jwoWOfXwp92VbD2hODRDD+EqY6qYVrL4YR
eJ1mEArRs1BHRNHAOQmRFxhuevm1cT2SnL5NcDa4f86Lm+xiG5AUnuWbaomMAP1rHQ09eo1sVO92
IEYjKZjDEjVGKqZbdUDEFtFfbUPm/+cN1Luoky09+diRXz80QnOCEcJ2YCCaW1KXowtAHIadFe9y
zZ4CeANq761ppwoahDwTmAqpSfy0t/poEqLNblD2PQwHpFFwXKFeF4XCCzDTzg5TIdBaWHY5EeGC
XdBmarClGdv+G8kVizfQEeOejv4UxngO8cSg97RnKuC6MDxGphYIJk6pFoIKPcNmoQG5RGDXkZJZ
00VHfthKpxnoLsGkHk7Q0BnXeg0NGJtRAHSa/t2OIYo43XvS53+SXYHB2H8yq4bHy+tx/uneEtzN
SdP671PmhdvchHXEU0W6FZvHMP6R17irzm4eb82ppvQGv78rHJXDDMws/6JP9ymGdHZGJm3EQGin
Gfn3WcCFMPnL8rb77rsS8t6DrzLfUv+TtZAYT2zIA721fGDKBhHr98Z2mch0Ve2r61H4wtCCzEnP
OrtwCwQSjxi1vcUiXyFIecCxAK3OVfGed8jamOiylubAJMuIZ6Mg2XVg8XqbdFuZPnkdmr95LCts
8dtYfEkAJzKuPZqLViEpVTxWhiZ2dRF+CHv5sFd7uCV7xsH6rJcAn/yGYGGNt3oKk7h1y/oB9DAs
XrQNQmmRbuR4NBIXyKgfIP1PVwO+b7gnp0mfzMXCmcdlKl3z/hszw3TwDADzc0Ad/2muoNil8adm
ocbm5289hVNuLJ4YB8mREhJxGG/CJAO1WnEHMFIefX92Niwd4K4gtYJnweNIdrGcW/4j7JRAzJAx
zkE870VnXVwGRQiBtiF9s+rlAfF4CvtvXZ+0KBcYTysDIE9wuG9Z4G6NBukSsYp7RKY/90h4pEmz
r5riPKNBKw3ecF3buAVKKWXzkFdUc7QnDWJ5SJ3E8fPnJtz14MY2fQicTvdB3LnnePZ/jG750KA9
tInH5CvAjf087IfaHJnRnkPPy2A2mnvsjlAq1c0LyiNbbYG+BH5xGnZkI3aDNx51Un5Vqm0sHzUQ
y7gjEYj+oifuwb0eh4nw0xR7qhB3SFNYxvyQ/9SM8YR5z4fQbr/P9Xrv4VeWTRHCRdHH1kGT2EGj
yf6B42iGYPmG/N/rjPw2i5vs3ABMvyyaM+9sB1uydQQRy9OuX1RPNSjhG5cFvBLfNP1SrzrSRi4h
W2at8QEQwrthA7NPpWj37McxlfV4U8ghgJpDwzM+iKPXpc8AWX2P6G1e/DZArr4LsL+E2aC2u86F
ZlMRdU9G72+yeZCcZSrJSJuwhmPkRVzL/BwTe2zyfmGkJFYz5TqTXAUXE42WNmhlY8QArCETpjyd
XYtdmvswQAhLTKMJMHdvA91nHZs4pUdCgXW4atALfu6w3j3UShonkSI9i2fWK5B2lGcE/DeFI5Yr
DpCfCNK5yzGuMVJegOblOF4T+MiD82PaFTnaUSxhdNlgukWEBmO13xakmrdFkwI9SUq0LnhWwMgv
EJlB3rolz3Cmt+gMO4ILXzNFgnLYjuWKj3WR+TD17MkgDwZLDpfrkoquMwWRbAqWPIH4Ysp4u1+1
V6/kl5SanPLUSS2qhKfYKbexFOXpcLcLWKxBFFBdLBLR3Wz3epaHe2SC342p5+cUSUu0CF+cH3WN
HikGWVBOWRe5JnhtNOM3xlCQipcRqtnh9zJaFeuZ23ap22cxRf3R7yeqvbePh5TaBhT2qHQztghu
CCjd3tZp0CP1NYSE1D7VU41mwATg0Sc+8ueAUMU9zS5C7/n62bS6npVr+dEe9eTCXKCTgiPJVKHI
G5QwQKBQDp9El5ASHmWxkPDXGcQQkAocYPqY62ZBUmbXOTqzkWyQhAmcSJuPAJxFoBo7lna4CFb1
6hd2a1XuckIeMgGpse0jjTSWnkJqqs0PucawuJ/zecK9pYJc0QrG6WHUuAGItVl7sdxInGjfdYyo
dNmZ49AbTL3/+v9gvf+NlqnrmOBZ/zNYb4srePv1R/UrWO/6mr/Aeli3/EFN2PN9CdA18X36B6yn
C/8PMF/CBbwL/NgXfNJfYD1LB5FH/YdXwmDAOsK8gfWcPxAfNXwEKG3bdHmT/wtYj6/xr1g9IKNk
zynxuR4lahJ1v8FmBaLjIsSM/JK3CHW60dAgKpY3RFJ/96776pkHMl0S9PIm1Vdn/Y9jc0jJoF0W
8kTyXW7vpzZVAxGnCcgQk5qf4EtlA1bM3QSpcnR7fOLQO8u6mIVw13XQyiMPO1W5M5FjrGpqVMJR
ZVIntWWKSbzarc5CDOzXU395u9s5t3dSvVmDQdkO0+dxwHnldvC3T53IKkvt0L+/her9ds71m3Wa
SwJOyofczin17l2ko7/X8v6MnMB47EJwJuXKRCMwehHbKZPTj9qrGtfp/mU7o6wCb4kXgaUCCWmj
My9frXblo14E+pvq305Um6q5nXk9Xb7wlw/4d4d/2xeVmJB0mQPoCXYBM8v59k6qZ/ruvSsaVjwy
KTQDsVlxsaSrmvSfnto0ZlThmQRYe6vtwRTOZvU7bKTkH3y7ir9dVLVZqusPLGaF6+oCUHNqZ922
FnkwhFybAMxRvAGiQ5k8lmkxdRNWBX5lrV6TSZUnqn2qd32duqUNsisHvdcf1H26qH3qcKHrcDDj
7Ki2WEtgd5j0RJzqM2/nGZP15AxwZtWB282vNq9vKr8gMi+zrj1MVsvkkRgYwaiuapJJH89D/rWU
o/kStXJgl2N6Jhvsv1jQyJ7lohWKXlkFScHskKbK4/akuv2CYFKENyep/3KHJwsgCpkXUw1Lr4F4
lbQCurXJyfWWvdqvMmeqJ7LwCI5LHFVCEAGCv7OCt22zRZcmd8rPKoOnGkcmIVVPpfbIQP+1SYIT
U+fa219zkxHlDr+0TtecWqgJHikviUdkwtyTypipnFqkUmm/dM3kebZZuXULMPusyol44jQssIqW
XU/WEKZmHs928QSRyD40trhXP4dJl49QXQ9V2HyT440FFjBEy8JwjQJPNgQX0tQ5pdbii/3t67ss
XlCkE5TA5b2r8kkq1ak2VaPSn6pHOHzPosk7qOwSmXaZTFtJWOCfQp63KKz+sC7ds/oXUryar2lb
9Wli0BYggOS6ZNC2+AlxyYr9LYqBoK8m9+8EaATVggiOst2uzoCt5tIEF4EXd4tvp7ZZ0o78z/V7
6bgH8gdxh1YoZW/Vl1LXxNJaFE1IH6pd6oLdrlV4WGuyqHm4MshnefGxJu5Gy0Vu5vI7w8vRIJDK
4q0wiDfC6BzJu481wUd/blAPttZz2pALhXTUBeqY6sHZ2BtWnp+44m2gyTBN9fy5pv6r1BybWEMk
xBx+QKwgwutlbGlmlGEQhaOrtrEzf9WlRd81Wz5CebomzlVqU+30uiLhZopQECM8Q9uiDiB9zvwx
Mv5UiX4En6qNMxGZ2kAVhRZ3wSIb1btteivLJhYmP9Uu9HM+eyTG93E1cEuoXKwHAhdZXpRg/knP
xiB3juABT3PmvdfoLexvP9YrrYEf+8+Px7RRqt1rNVicv3/h9WeqkNqRcXDd68YZL9lbAlf9ylsC
t7bqBhb0eJi9NkTtjvSSsMZkq365+rkuikz8VNWqHVUDkMBF1E4lcIfZZTxH6Xr/y/2q7o4q6/Dt
dMBEmZ2c/G/VBX/QjkVs6hSPeOxVY1nFQ4NJwAGaEyOwXCPdGsR6kq1rs9hXVwWq9kRGaXxSOqOT
XBNc1UrlYumqFqq2bR192WodQbCruX5QHFfZCA/BDQ0AATRfKrvOaPq72kCnyZX3PJaSLGXgeW/T
YsRboy7nQO0Ly+WLW/XpwRgQt1aNk2fU+SqBtUpcWDtztfvNIFd/s1zhqR662NykyDjO59Z9RUDB
Y43lOVvyQV1QF8XM7QB+i1Q4zTiDm5NJcaiIUtY0k+sTdYNft62mJ0Huxzzekb5z6pZnS13+Vl5I
1azYTOSbBqzUxlDJe1UMUiUrlZbvNUH9qCL9ASmUGY+/T93cqnfb7Fmw7ysxDXsP5Ia7rHqgmijS
3+0RIMQqSyZCDp2qcRPG09s+tVmtpQ8kTh5R56jDt021D6ZnfDQW56K2cDiXmRv51teu2vvL+1y7
HklW6IPLyVlG7dB2yBDJdbxawRvgxM+ie64MR/qmu4CcdJDToxZF28r2Kf+An98ZNfdZLkNJcidE
QUjdkdiTO69ddZxB5TGErgycscUtR5ZrJlmWaRX1WXXVTtXU8rDqaUTNTBqK8fzPa9Tm+GwOdnJ9
E3Wq2qveaEGfiBeBkkQvGsnh63Yi3+T2TnEIW9dI7JJlpXzw1GGYa8Szqhur8FK+JpU9tZkpevNt
W51427weLlTcrM5UL8rVE3N7T3X+bfN6+LdPS2+vsQGZH/uhvn4D9bpfvuX1xOt7uA0C2VHoSR1G
Jv1qlpNeNzHpqe3QsICth9RG1D7VDPLobXP1KMiok1Xv9lq1OaxNHOT2Rm1YkcvEqrrCdlaSKvKt
NEtOt6p73Xt7n9tHMSMK5NFJyaqj6vPUS/7dyb+84+3wb19RvfiX95e/Qu2bE0YKLzkZcvJRqRvV
3DI5v22aWLdsybigWaJK1bLq28jq1a2x7KLdh/byQ+0CZMT07svQ7HbKb5vqwH/cV1XoiCRDJjbq
PFPFC7+91/VT/u3xAXzztnEa6SorK+z//FBDfne1r1ODlOrezlGHWzNl+Lru/Od0tWnrUEpGknv1
hAgFytHqjVWj/rxJ67nkro4supY5r3VdgoTLh3GHBQJBXjGO93EEZkfJX9oyaHNVyKe2b811Z1vq
CN01jcHEJOPC23EI4BU6bfIt1ZuobXX4ulNtiwV5ab1cqUXjoRB7WOTWk8B9YmpxGcsXENSa3e+b
lmyR10pfWZtq9L6RNVTLRAtlVNPebK3Tqz53O3dBe3+04OUMeot2jAygLVmpHFQsucoo0ohjfr/X
SoCsLiop/WsFyICiwyN7cVPY156VjMhiQYO55cmuebMUfODWN40W3HSEqIN2gTRaBoUK8WYMSYO4
zAm5VI4zkpO42ulonbYdjc7C70p/MWTJPhfRjEZg7IFy6JfjOHh2MMtmwJfpnPRgoqK6D1K5VlG9
Apw0eDn92IpSBL1sEMxcg67FeCGq7G8qizbKJdGtUfscIoSdqSP4P3loGWhrM+2rjjqPgdnqNof1
vNXROl1bZEELNR17ciZWDdj88VxV74IhmGss4yyY/PxMOS2rnmrUgbwmod+PYblVuc5rY+QxdVL4
y2psVNIRqSrTq2zvtav2whR8WCywFAuCc4FPMp+gGVWIY9Qup99P1uVorV6mjqge7Pna5GLgd9P/
0hT/uqmOqn0YZlYbFPbsXVk2I4YeC8lGdI64vkC41b7bAdWb5V/lz0go4XMGFEBeX9W7NWDE/7rm
ap/aBPhJPHLbvvbW4TleEetEfOzvo+qAumHU62TCvHdwoVjllHsTzbhtamrKjNVir5MTbQPb9W8l
DzkJxgnApFAsaEfdTsrN5Jgk/T4eWar60IO60yyRBAi98MdTOSI40tGRyZykA3WAV8DkYjE9mvVw
pxpYlpLz5gHNnzsmBZ3liGoGgLoEESg1j2KorwN4o/A3tzGsQKBqX8MU2wyQ+YIcGD/yBlOgcua6
TJzfNtGwBLJy21Y9dY46W23WIXCL/0/W/m+StdjrSoWE/5ytfZWGUP+1/dpWeVJ+/TVn+9dL/0ra
ut4fNm/lOo4jdCQWbgRrz/zDtF3PQShCEaV11BD+JljbfxhIvdjkUU3HAt9BJrWTH4gDlcwB4w9J
xtbRbRyArf9LztYwjX+13SRN69rCFqgdeAJyNJCnfyVYDwmaZhCQ0Fyvemgz4ejeJc3wVljwz9z5
vZ3GDnBS02zbeRx3saWjQY2cywpjdLBBbD66hQ9HywuLB7d5xnYFyakVNdlK0wOzimbUN0Kk5ZeH
pa3b0yj872maI8G4ZunOgRC3NS1Kc0nSkeZF224XPXhFnr76mdiLtjQ/YMXr7aivawd9RRpsdvq9
jbTGsRcRWIcIUnjeeuDHW+gfnT5iQCVJzXZZpiejyv1DPfsHt4zsC2yMjQPUPkMhZ6/zRalvx6iw
sKY7V2FC0Qc2Q4vtPFj5yD+WyF9mC0jRsAduGE3OQ2eNAG7q/NXVc6D3o+mcmmw9JaiAY9ek1xeU
nTZmM3nnIoHNY8TzBz8mfVjmaXun4RUwe+gvgurYLv7UfQYuOEOtAIeXMtRreWI9hD3VsZD7JXCm
8kebLVTQq35B3BnSIUpRNgWdmeK3NLm0ku5TXiV3LHrij/jZnNIUxyEzaXDCafyzwV2FK7GrB/lk
fmu7JNuChi/PenR2E91+w8bKQl8C12WjtQ5QrkkMzICbQyMC+gEdJtwX1bx8XcfurjA/wGVBaF9D
6S4NpxdTpOVpzZH2ckTu3buoZ44ASHyneAn7xN5mCGw+gr0pzp1PPJShirINIxfLxQFssLPkQZz1
yQM57Hkv/PoDzLj+YA5Ls1uTGNCSwsHGe+Kx8C7sUJidwgkNv5hkaGm1z2ulv5f12tyJ1v044+S5
NW2wsUso3JcpgwwInWuL6+RydiDkbv2BZf8ywYxxetyuktD+GCI70xuheTba6AWlRBPb5HSL0nO8
b4ryCdWu8GI6TYK3Ehak8GYgs2eIKc+9/dy6ZvbCH7rTfAeGdze91SiYbTtf9GTk43WTj8i/rjVr
7iyrkDfLMOeJ2h86PxdgguM+Wdggbirzc13okHJgHAPTGstnbWSEt2CXbFtjdN6RODhN0MJOZS0g
n7r5o+vk5FjnOuK+h/fhNct9EbvaUze+OZGoL/FcvHilsU+G/hW5hzVY2niP7D/gFqrtfheaQaJN
9qlxTfc5rLtTbRTkdmFQD1bT3iUz1UGzt7DLwPAmzZthDw1ZbKm0tqgyDd2l19ZnUnLZafWz5rL+
SLVqDdxEdNxAxasz9w8GAnvPVRT+KAZ0BA1XCK5r6eF4ishf3CA1nRYO0pEJtMwG+L8HWGCn1eV0
0lCCuBjhRde+uIv/1iRt8wjJv0gb+8iFiqfB2y2pd6f5MAagjGDcO3R+kLXZB1FYsAZ8H9+f8lHI
FYRnDo/YBeeP5TF6cF3nUjlzekHwFmGDSIg9oCgSMp6PhG5Hwjiup4NdVUE418MRlk2872ajfZzW
eYuSC7Y2ZfzWYsDWOtvCA41RCj15iCJXB1NobMm/u08wgN4YgtwnMMY/4w4UD/pe3RZ4c7V3isVB
/gFQxQi+yEfDEGS95YBBRF7ey6pyqzvNwxwl7l3V++Exl0uARdpNDP2ggeEeXoq6mYIU34KdNyGw
N2EfvtdSTMkksZn/x/iiuxY0kyaDVxoPPzonO0RkyI4awOZTivww3Pv2T3dYwNZMmb7rSUXup9Qr
nhAkz7zLhOAY6gbGAa07UAF1lUBdJ9lTLRWUhkh7WuN02WNqNe5j0/tp+eHH1qTKV+tAKBPNsY7V
+6INBK5Yv3Ftw5DvPT/y11K5Wf6bvTNZbhxrr+2r3PAcFegOmsGdkAAbUSQlUv0EIaWUOGgO+v7p
vZgVv/3bEb7XnntSkVGZkigSOPiavddG+F384HXqnxv8WzT2uGJ8sdNxjoc2rDwDk9zkjSyt02Hf
0EhgyzOhgQkdBNaQg37mISA9ZOHu/IPEHKlN7SJ5N+Sy6dr6NcU1vE6Gxgl0/o1fFG9NhiEGxxhY
fHt6Llxsn/OEIaoV0b00QO2MevFr8ZBflAZyzmL8pYyYCNYMh1+TYtucZcrGNg/BIiBvz40t61l8
XRb4sqRGH2B0ZJjE88aciVrPJMYMgNLr0gIlnCyZRH1v1hte+g75yb72MvfetrXpwTOktiLjbGoc
nYas5PGwcHBY2M3DKR4Vx/xkrxdbzWGrvdpJ/DzfAIai8q0bJQKHx/glJgUDxPLQI5FnD7ykfjfj
5Qs7V/SINd+Z7OHSwt2eM/Ho6XbyECeGEfgdWVTwSEUwl/wSrZ08NhJ6GgVvsWmUFUMY18DS2kcr
Ano6FK6/MbK4WtNVoW3PfEZknb0CJNOGS646QI5HbxDLGZxJgeu80HdekX7B/MBbjWdltdihxkm3
LXUPz1o938XYJE4Ku9u6w9eEdTFVIWklUAEAnfDITkUITKNjBFmHkWvPOz+zMwKMm1erc+SOxAiD
IIakCEk/xszYrafOT/eEnQv2diR4mAJSuOQCy2s48oCyCAuqHhwHDxcY+52a6hAj6EITZn/PriuP
S0o0G9ZxDp/u96w846lod3qp3gx3rC5qiF8ZzP4q8A8Aa+SaUXMSiFK0Z6xbOayulP1ApGl3Rt+8
k6Rc71BijgEzhyGIBPmObus6N6a0upLJB+FCAw3J+c1KKTIfIn4Bq/GMRxg8YVpoyRv61RQMHKBs
zOeEZuOTumWAYoTrXrPBvnrJ9NgWhnwbCKctRG2uSBAUT2hAnjmWVmhSu1eM2N/SHiDhZBnmiASn
M4mgUAwYTO8ypMpEA/X51b4xStCSdgH4t36r1xgSU9lGb5Mzf5hz150M+qXAT++d2LQ/Bz1GmeSO
0aFzjJNXJ/pBylFf0ZK7n0J6b1EVfUqWgXsdrvdT0WMDL2PyMmSz2E+D27wyj+B+MeJhQ3pwfBEO
qqoGU+NumXMj7BKAfpU7ZXe9mC72bfxiDU0RmItW7Zx4Fy+R/Kk1/ErCadJrFuX9dvDA0kW9Jc7p
yPsh7NLZ+I0pdxZJ0VU22r/LOOVozKELzj+SxD1Xuhh2sD2thE4rCVplO8psXmeJEcEcNYo7zVi4
8/vu3ikumWpG1LnVnY827MnvuIhhIQ2/JryelVNfEo+Gr470Fk06IPiyvPJW6ehMkwpamNVvnGhR
91beoE2sMbfie16ntdfzoYigbIw6EFMin5z04VZnDWrZmHmEKlsisPJV/cyzd+M0cbZ366QPel1c
+qp9MMd9VDbeB/mcGAaNxcdIi35PMgs/JpSrnNWs7vLFXttJ9GPy8F/bN2ZEVVgL/mTeqKzxAPli
BsJYrlxuO+t32o4ikJ3t7FShPxAhAzXn1R4hYFi9/x5Bgn/TZXRLv6l4wKEVyxYByh7wjROXLxMu
bJKQKngUGn7yVmHcnqC0vEcPhZVAORunnxizkLTl8j631lVzxVfrF+WlsIb9bPdHziNOEA/aQY5/
zRm9BHZzBccEMO7WGd/ETZqqBFVpuWaTVi5G8xN1fI5umzhnb7APi1QamUa/raiXBxzNfZDqJNsi
IRyhTjisA90bS0izR+jpY0dWTpQ8OHag4kR78XobocpIBpVHOFQZaXJvjNl35WVZ0I7GvCuj6bUu
W0Zu2rz258V/z4bmGNW8/NR19Z0Akzwl9gtyym4NZv33qHDjU/d0gXsTdFkJ3GjahG/ssMwSTLLA
W1IGYeSolWkmL3+207QeEJnK4YZf5mv+fOGfNb60FSN+8mlJ74qu1ahhGYLZtKLHAr12aHX5Uugl
s8Bh+kbb3sOtKivOQNZXoxe9OLqmY7hA8PnH5vLnP5zPe6lXj1pnouvMl5TxCP5/rjgzJbfcAClK
AXaczD4Oo4qlxx/bzJ//jLelcjKM70ZZY11NsMRYsLS5N1g7z01I3sh4l8WOv84HKHJLjCOzmGNM
LG73jw1sNKYF0CDCdesqfTXmJduAmzxprZtsDYGLSmbQa0kgQM3Q9ofY7cnWlbCxewFxydL7GdFP
PjMe6YvQUuOtbHa+unrCq9mn7trPF9BzUfdUT0guW4/5r7XEGyJ5EJrO7nBzDj/WAkk90iTC49Vl
gRdfDn3oyq8/Cafdtxx8QHhlelaiF+sOHhamwvZQTnm8/5MMOg13c5HoW+xt/j6ubHk0YAlsigzu
k/DSs+fquPaBZuO1dIEXuP4RYMhLecvsnTI7ueDL2xq1A9LYp0CWWXoxlLutRP3j61K/aikC1hGh
UJgXkIuyKJ0DiKXvGlZRaKuQWbLYeyvMpEZ7PMJPFQhTuSVbVip3aSFX3Wh11yUFyaDF3ntKysLc
DHKnF7gWcvcdmfO2q4x7/GBfUvjFOlP2q9YcpU0sXufTiBJRsTZTHlpDtJxBHrwTGrBZdJj9Yw5x
tdYsMFcYem8nm9SRasPuoTE5ZAU07fyUJwLDfHmocxizQp+3I11xI8EZFpNPqIBmbtvZi1j5Aw9R
i6DcpQdcNRkKip7Fci4dbcNo+Gw7iPwjcT+okYDPvv4cUkSrhAhetBZcgK8TZCkilR0S+ZKN3qcz
WQ/cuw9Fn71GWGXv/A5F06SfbAePAIX9n29ULpOxq6tsV0fIPtuKB0fF/PgWRwvT7dWMgcJGJfex
bDzawoFl61hWZG/fLr+eVRldEOMD6eeHiLzwfcSsvVSK9GxFLF6N47oZ/XybZdp5GEHoiMLe+7Oq
Q/emd45Nfqd2cJcV4JwhgAvTBviX2Alnj0lvUeMoikgVmVBdG9qR0BpJ0xnVGcpvc4jhNs3nakqN
fXUbX/d1HB8aEePP7761nqa38V10vX2v0QQ2J2+avU2SuVOAi4w0jNsbqTSjp+vxnuisxJ1t1QKt
yCLufKAQW8H3qyrUr3Ys8rVuaET23M40vx+v9qLec6c7m+iW1v04EqmjUUdRyzwZdal2BOeMG52R
/SqSkIUxHlHXx3hupNjqpngep+iGENEuRYROpb8YHsl2WTcS1uCqEIPKSV+6hVge2LI8Xl+gu0uS
ROSRjd238pC4Y8m1N5oOB5ta2czynv4AvR1UWiQa5AXYNxKBrkfPLo52tiDzz1i8t/Wkrqb544CI
BQ0LfBZG1TjUMfNoC2EC5tYtcFM1o6Al+h2uiAYBH39mJCfjkLrdl0H8VSEpmRbT3Xam95DGxgfS
3rboxZ79wnvHDPCu9LqVmBeXpA94XCjOFyxnGPQt7CnGp89EAjpdt+1aomXijN6mmWs4MuYPC2f/
eOpJiPwwmZR57bruVb8ZmYzFXnxwWqbRfjtDDTS7TSlmfSVJU4PnXK/6zBrP3SRBRespwRuRt50S
ld6blPrrrmnjUM9R+Q4tW1U7FIoPY8aePAvje5zYY+bNrQdgMsJ16RwiDbBIQu5KWFpGfR75V6CE
nvWqS0PCtFYsh5YAHQexO9kAHwDxeqjZsTy7rYJQaI1ZADK+DyKcm/AsSmutJXO78umAay7rXcO+
q1ryh6zA2jGVPzW9LoDbmFg8KBgajL/qmSH9dsRnoWTz4mtE8eYyfwDh2IZt8mFKjaWYyFnULdlW
KPdZdhxoJaOQxTxxX2/SubpTk/qpOi4H06oPdlQTgt7cMuKGifsKaIE5BwsTeTb9xaeOPbImHq3W
03wtc7JcI9Bipg2tUdg93PhpN4DCvPGgTybPkpWijXMdEbJHPLqu4LlQUrOg28aVBon720vlN3ND
X2JriFVPcJPFB9QAiM7eR2f8abu93fDJGYCEbKDtIhKPQGoYsw75ZymN4zDdGH84IvOInDap7d0u
2sV68e019R7rCuESHTs6IFqkeBaoi8DrKd0Z1kOnE5ASVcDp84Oeag9VGa2Y9pzjJn2ClHj1JIB/
TvgNkfQBxdGFe4RAp0f4lD+OqVLKSuc1HqZTiZrQZkQB/uXCgOkuMbUvqJbOys7tTZWlaGcwjtsc
83EX7yI9JIKFmOmB0aplWw9NB0vanzhxiUigan0FdfhrGe0f/MbPynbCBShP6o0vbeTs/GL6lURZ
TfDUfNQS60ub6usyqvWQJt+DblzcZQx0n+jBrHgfcgMSQcn8SAAm7JE4In3SV/44fRPeiN224/bh
c6BROdloc2AfWXv/xlYTsfFsOWI/V9k+Zp/qt8Q1V917WYunkS5gLNNNfmNqltmuHWwSZG/GQiRK
WAok3iR+2R2CUM3iAwVvm1Ug5DRCLDzpB0xH0f+4CQaRLifInfy2NGovLl2IPtT8FdTiIDdJtvCq
L8bAD3Jvq2/M08Q/N0ergdepkwO1WsaZm8qej2VXf3WmfWBbvwdKyVhlKl4mAVKrM3xiZ6nLOuIf
5jL/me19ocGTF/mtu/EUXrrtZHjfTTS+2zhMV6lB/VgWXuhUxbleqoNmPeTYu7T6peB3L7Puweea
wouo6iSI4IRhbOSDhV1NMOoGEBO/gMUc1xwI9GoTK3TYhK0mG7cTtD3yVgklXEmhXbGP6BBP7ZfM
eiZ56s4XzD9KvnxhBg0K3GAYOv2u7Iw2KoNloWHRVN7yLj2SgUVkLXsrhTcAioMPVP7GonvqhDtz
e/r73utDswOraMkCo1T5MzMHc4oKuLu0tkXvaTunv9SkdqN0W0lmHGtsKnMI2JFPpL+0/pSvc2+I
yLyEa4bum648B1AVFaGWJGfFypabTec9ITc10Th6DUGMg1WM22bQLYSwQ7NeoukL2dxHUeORS+TB
lYla04Xna/yzkGpQaTE8PeSsJuQOLdYAOoVVcB3FAcbCZKs1jKXsirtOI1mDFN4evTJPPK+lx2xk
XyIN7xlVReV8r3FbmXntBYmqmckaYt26YKZt/AGrCfBFXMGv14r0kzyPcT/pIBQVqEONS38lJrTg
HmK5m0zIwVu8tSZvtZgQ1i2hGPC7d+oWf1HdNpCDeI5R/NXjyRHGZ5H/qqPBevYkG4IGQ6AZ6bf8
awOWlks4SFrGBQwN0PZaToo6QTE45UxqDIO5pGWHsqDSKobU2rRmclnSnthk3+72cX1LpEoGOvVY
CyXUzlUjql2DM/ckzkv/S68sciuW0uMpN1M2SmNjajPMtmF4mk3dX5ErslRWzdvASEJ3fRnKNMXE
zSYaUxpa0xIpVJVNW56L9s6cei2wu6wNfOFWuPaKl5kpHHDBp8pHCiTT5JWsZKZPIyFLHFq+Ud9U
l/6DXttPBpbilenJ5Og0BIckcW6x1ReXqk2b/Sxt2pZs+Gpk/NQ5eAXtlphfL2auWpo3B2B79XBL
chr4buAGN9wjzeS+m7HaeUyAVmnFE4J0nWXTLNydGD8IL7J1ahEc1rB9240wqNZmoGAd18E9IY1D
iCp0l3VEEJme97tIfbUuOKscDHDhUDs7WZdzmKSv5CxUDzZUGKPhMuyKOOzRN4Y6BHlJViggvhcK
XBCmIMdRW8uaCiT/1ZcagdnmM/Step/5NGHCV9ZZj5ePViiH69oqT4NsNiqvn9Utk8QSEfEGc06T
N1aBpqLPql9yBoCklyOlRMA251uTjCLoVfTb9fDCtL8HkvaTtjPSfvU9djeMEf6jRXPeCac9L3Ec
OmW1rQcLBx8hB0WbQev0i+vk8qL0R88tOXmY6jdipB7+MF2I8CRjBr4x6mElGCjEGfcAOLwNXUWd
15BNSFu3+5G3OsZl3sw6VsNkg8Yh36GZ2RmwJIIMx5TdzeQdRuu2uUaMdJKJgxtNt7vSwSEoWEFa
5F5bKzpTFjD6X8hNxjYCIMMiFxvBRGuO9Jqwl/yMgQJ7iMvc2IRzu8zSWz3/lPzjzI5/q/lbzA0u
h8gE08TaDynQBb6S4acU3/ZWzempUs1HM3Zcsfm7oNx1puk+IbaH+e+60iBOCceFjUvqzC1pc0QT
RDlz7NSrM7E5lJlDzaXXPzfSgC8VXQrjLmub6f2jOY2vbBdD1VrQOtw7ze9/L7wlg7B/vInwHb3i
u4wxfmNIjNanReqimalvZQRT7D+WM6hfw6zWrj/em7rD9jUiaWtwHhsRdEsLxjXOiCqLIRW0H61L
ek7ZvlDl2RuyEU7ohMkfIg+voWsl+yx/GvruDXvr3e17NSI7FqV9oGLdduDpMKSysaDZmu6wtFJb
jdsoKQ6xOtdu8eab88OoOxe/b4MuurF330zTveeTxMYZmHMBDIHALZhSdsLpY0GnMLYmR+RqojJp
SuIdOaQa4s2YISywwRdanWo+WhVHZaKMqzcvT3Ai3iYGHQBOyH4b7pVTHayxfM7tJ961gLt0nxC8
3rMPaSb/LMb+fPu8eo2BrkrP/MiTnq3JKHxEvfgxVky1lnQYVk5Prz2NKwWGBXDCLhrHnTUnEH/z
hkeL4sloM1uvrAaG1Vw/Onn/WnsNb3fLE8C8mI5HgoRYpc7y4KRN2FjlhnX2eyosXPxp/dj6j4Xh
nOpZ7htv3oCo3BaUxfjgxUvSk4MpdGRexbFuemtVZdrTBHaXd+4xTZlUaaSmwwUiAzfP05dJm77Z
KmI6bbt11cUPVp9ddKI4mIUPu6lrDvYtLK3V7EBmkb2qBvtcm/Em7eV3mbNwlXXlMSZ7YfYsOQmb
YeWa+M4dHV7pKbI/GGwd8pk8Z/zUoT+kO92PtwXi8pIuWS2kshOX3T/EDmRLrhHNmEmNMrYJCRFQ
04mGpPDGdLOgIcvaahdF2kZkkL4dti4VMJdqYqtkwLGGDZKL/hoxBO40elofxKJNsgqH4j24agIv
i+vtwu+09LPMmXrwTCuH0ziX6wGNTmO5b7AtD43mn/JMhG3nPbNofxuBQYPiPtBhc1zV+qsxeoK0
IshSMMwm1T7O3PIrA04wGONRW5OXeaD0uK9hDJh6s1WtkZHj+WQyfaioX0plnqYkORVp9cn6+r2d
vJ2RdjCiTLV1x18FVDMi4ggnwydH4aJxonqd9rUY7Xev7OfZ9J7bm8eKYcR30TlPc+aEmmbuna5+
YY/5sVAr9tGHLqJHe2l/Z7V8Lopsk4nskZ3zflTLDfzJ7Cre+EV61gfYOPWTI/uAJRW5xPmXqbMH
dqxrEYOGE/0vxjC7pSO7LftsNP3S5O274q7XiuoeR9ybWY3vYwewNrZRYWfuLoNLvbCCtUp237EJ
HSLjAaQgAyj/TrppwDNm7znxs2kZD1iRAsvzvnmtq3qUhAQ321I962zSHJ6ftaEe0umJ/dJPNHun
OjZPbZ595BXLODfd5TK+T5bp5DloTrTiuFj2AZDaT0LgaJMNB3CnbxY3lYPM0CGGEwjeqsv0x7xN
3gtlglIwmefR4PYcJtxgr0ITMLohiTJsrNx6hfvsJF1/Zw0sU/RuPFtLdR7NBvuzddKUwfiZ56UX
Y7PL7rEDPDFcujY8U1YLG5HSICh9XsKu5NLm9BSGDm+L21OZD31F/3QpxAjUCnQbo0in7w4O9hH6
sybM7/TFPUP7qDnAEb/4xUzQIRdLZKqHKH4womYjK0zNCfMrzhnS9Ny2IbIdjGaD7yVSYFnnqNqU
TQM27GwTfgrA+cmwiSazCPktBbml8Js7vTpjdA9792ql0DVnC3ECE/4YSivUy62aGAG58xUWLj9i
7JmkNedlsCFUmA++Vn9Zk9zFTbWVarmP2KK2ywIVof1QfXIp1RNGfTj0rvs6ex+IEPeTmH6VWsUm
xTBPXZtdIvha0/No1J9jvxma9n5s2zdpz+9uD9Iv81+kxy2H0C/HgP1rNpOjzRSctci20m/xOibl
FJaz/UTsVaLFu8x1FasxNhvoYhKEEiPpv4liGZ2Vx1Qu2yijRuLEIFKRj2ms1MqFaAWBVJphb4Bu
osxaF/bVgJkQDK7xzHbr6BPsgzrgjh5nl9j5iw08k51vzHdfDjrjh8pqd4XRcPkxeBL2AzXvz8zf
Rwahvv68mYyzUyuCnSAAWY/TkryiBb46Qmz+pNLr5Jp3sBYhQlNDbjRNMqAWfugY9u/bz81m51G3
/IOs5VGSB7JqTKQ6tx8IJe9KZi9uUunfk/R18WUBK4YrRSbPpjI33VC+uHgbl6MwMJZEeMkYTZPe
IrwDVNF2fftHk6pfezem3Ut+zFZ2UCmcp9KsHnu5cW+ckiAvi6uHpMTulyBT/pdJki1Vrbjoy8KT
3A8WGjjonmDE7Qk9v7O8WAsIONFuKiCgbYLt3mYoojUMuSl2SNc1GTADPj+OBhbbDOD5OI27xh3O
fuQwJrQhwrYgktzjHFv7WHbbdLH29tvQM8SenwZYxVMy7zyvP9vJe3wbZY7lTzoCYmM24BTsQLHC
OrH7VfvPrGh2cZT/RLZ3jPBZrGfnhnVuP5fIuUQqDcde7r2CCU5PqrfBKkdr82BeOCIrlW0Z4REz
534UbNMCwYY8z/GPZWSboeGyw4WnFulvrhb8iRBN4d9zBkGjHKGk2BYTgEmZ77cjM4aX7iiYtWx/
nLXWnh0P3oGf6ohty51vcjyimjiKWe466ok7crb+aBr/N1jn/xOs43nW/zNYJ/jJP8fP5uefdZ9/
f80/ZJ8CmSbpOIZDCXXz4yPuvA31/u+/aK74yyV8T3iOb7CWuilC/yH79P/yoHUKlxAm4eo8bP5d
9un9ZduGIXS+n+lZJi7+/0GuDgE//9GqTwimcAzDs3VETh4v7z+pPrN0kCnL45pQRJKzPZwXhIjW
G8/xMCTJ6C5Rog1jlHEr2Lk374A2OCE+imJnsMwgYMHtVnFbpyv43/H6tiOaU/K8S7BnwUzzSDQn
ko4NFEvCQdsuPgyFDHWPIqvKqPBokLtDq5o1ddR935baRos/PKeihhcdzGTH6Q8JQiIe1J0eGLX8
1IE1b5FTnEYxq33CsjlxbIGYMCikboME8eIwmcufrFTL1m5FuvH4FdcZNvmhaN/sSZzKil/LgF7b
5x+YVwmV54iZpppyZcaF7Uv3Zbb0GDFPdPKsRgtxntG5mACiowYd0xLRmheo0ZQQV1avBz1GIaD1
oiOYUC4HZ6ZcXcCXukl9bAwRhbNH2J7CwdPrCwpxpGR2mz2YcfzhRDmtRcKoJ/Puo1TBGllmY63P
Tz3LZipvxmqdRMIEAKxe22yZ11PdpJBw9ffbBs4rQHMvpriOo1mFGKWyKwLLd4ZWTc4o0an2Y0ca
YmMbP0vhjuvUrU4smohR42xC8dMGpmKBgIzxoy/h0WhmmCKlo/QyJqRnXRc6Y6h8Qs+wQXAudhuu
od/ZWJJqWAl2Fml3rWIWuI7BZ7+hOX5RZgy1c2q9QPAokw6LTS/+hsbJoydScmVI87EZzEekmoyF
/Yx1ey8puodytTlDkD9BMGTEG2e/8T4EuXu3MHAjTaAE+0ZLxMD4KYpYa7qtw/SnmQ+iSpaNn9bf
RimgLIFxCjIHU4pI1YPkB4GmhUvtdkdKF5RbpvlYEJs3W+59NPRHI6KdkFNxHZIuWScww9bYI2g1
iePOs2Jg7NLuSQx9ND11X87qXhAQW6kH4OZ3MIWpkyJCb9KUDyWb4w/fiRgqO6dKwwyZ7XPLeszm
7KMWA5UQgwQWhiGR7vlLNkTraUVYJuRpS0qWJPoNzKften0e1gkQnorg+74+TxayaRcWVRbxmw89
UUmCdqnt+xXCUWOjBhPTBqPcVa/HxNlDWoy1KlQT9rkewPfQMShW3ON0YhN7qNHeOLW766vGJ/V8
nPaDDmRYlaC1JqvYYoCmn0eRuKr0eQ8k9ckxKBlhq1HZ6up36l38Th5asPth6RvnyNbuUEZrwPFc
5zh7175px7PTqHu2EFt3qa6ONkOjZbzqE/NE9SFfrOqmPkx+EzgTKVXsc8Sokbd4+IG7+tySTZvO
V0jXbZhPRgfv0XsifsLNYfKSWrEGtpNsu5w8V0TD5RqhCZnAGUmdFu6zlARkXn/tBw7mojbjqMma
IdlXXw15Wg/iZOUSoKWlnVwOnU11O9s0AKkQIWOeo8brPE7lJtaHi0p4NKMvYB3JXKani1p1d4yh
14bbNEHEaCqwtbENR6d+rPFu3VvLxIgVCDJblTlGH1k0YZFUDHGYkhKHwek05Bev9u2dwimlZ0RJ
RGzsVm7fLRtb6md/WBCa+/TlPcrlRF5LWS8h1LQrGGeyOjv1G3EmwTMLY9dZGr/c5E5T2HDHa0Qu
xADUW6fqBVwd+8aDWxuIIOfxNMyPppUeOoCJt5kiA3cVBV6k/0qTIQmUKV4Ws7gmBIquBmLg1jSD
zgFWtntIp8HYF84cDp5COFGBesinsj+QtKs2Iy/Aqmn4GSE0B3PE8I0y+HvIpkCSl2jN00uKuYGz
gWHXILytFXfdbu6TR3dqES0a8NXLyOO54TbOAaV6vK/6OHAVYDAOfpOsdBzAE0KfHFsebMhut5TJ
wcaSvkYG4a+5WrJ7Qei8ETPZYJ4PyX1EYO+xZx8AZSOwT5YAplmzLm4ATGW1v02Wk6sqgk6DaUs7
JHkrIOCaD1ohxKEYkgrV+i2IJq/VQea9vgZfS8fg0DkW43LqUqPYaU0JSHLWyRdQyA0XFYzxJBls
+Nk9wP9Xv1/SLcmS/mEe6mpn+c6xTAEtpcVMbFxjO0GCyOrvV9HcXsqf11Mvv+l0aRdu/0d148Q0
svn7VRYymw5Zf0PL3SQSMBchPwoS1v78sU7IS+lehI8KO3asp1K3zEDr5W42HBNuiPnIfBUIw7ga
JBRhB6HY3Z8/FaZh3dkaO9kuFQiAluG3EjAXyrnGUky+Zc7/jRzkWHUPDcW0GZbO9kNc2Fk4+8vx
D+wsxkG+NwiQ7nsXkJ62HOtJt/63AP35b/mPHFPH9PNf+49eKSb/z0vSxEmR/Ef70d9f+Y861P3L
NQWhqqCf/q43/60O9cy/HGHZZDv5tmPeisB/K0Rt/S/H0nEtIUpyLPBQ/1SIun8ZAKNATTm+bpu+
8z9iRpnC+M+VKBWvSyEqXBIeqZgNXsU/587Gsz0SCBbL/ajdijaz/FFDTZ85JufW5YwZLSsPcYTg
L+77zw5bwX7W7rPR6E8DR6HtEBbLM7aItwl3H2ZFTAPCVhrtVLypHPczSaNzf2PTlYAbMCLE/jqr
K1T2qcRYEkfHxAH+uTjBrN+ZFuUR7h9tzcmWhdG4vI6f1JlVuPREu/TLzuurMXDjajfqAw/aMqup
jKgxOytYIFU23lTuEXqrYJg1OK/Q8t0Yb43tjZvUYfFjRNNhiPPlflzm1eJmxFnKmr0jDyLDr9FS
eAzuGY9Sq+192cptERVHNsskTKWU4IZ5ZcqcBFbWDxvoHMcczcHD5JQo32bHDuuWcqrtoD0aM3i+
qqv8cLIYodPOq63toT1D+amHeZJRRpjTFVMRpJkkaKBIr2bWnmuz/2xmcpLthAze1NcTdtYuHHxC
5LAkhs5cHZuR5wGLbi1w6szlsTMR2pJ3dRDD0eBzSjZj0qcbKas0MKt4g7tzegJ0d1GIWlo4aEx2
Ouwhoj1ykq6MnarMp6obxntdak+EhJIW0r4QAvEo7GY9jMTWOMbKwQhUNDXBY6+LmTCtncNa1w5j
5Z+dcjkio3vW3erTLiLkjsjfM6vZdNncBFrn7W9/a+U8jsGi3EJzPsbUL9eioMfoFGsq3bBPcDkp
LZyOIUReHrBnGRCRwCto0mDl5twBDSSDAyElHuP84OnD0Rz0t6Rss/uFKiEwJ4PoDvQRBUSSFWqJ
iEEIMihk7MaWRVbF9FIgizEcphN2uyk5jCEymehsuMBXnVCIOWrEJH2S12+LRUFaHEirbrjgMLvV
HnkTlbGM6xphZTmb8TZHv7r2pl+dip90U1Ubg5EED6XsaDaM4CLdulSGeZ8hLjFz/1xmbI/q8cNG
mh02RvqG4ak5NzD+p2TBgmOhCcrYPItk8sJekSigtf4madiAT9Tx963gWZoDnx5ZomQ6O/24AJIx
ELBlj/7Wmvs5IG5EUpFp45YwLOSY/auZE9YVM+xhQdKw0nW5zSayvGCQr6oGh1ejPQ6mIFOnbs7S
Go9YvrZGOxBWYFv0lDhocuV6oUFdlLEfXSPAxV1NxiEW+FNnw0ty2SgPXTc+yyfbrC5Jc/EIpduW
NmwjvcKo1Kmblc78Fl59iqhR/ELnXrRbte1zJqGgB7BLLA3OIq+Tb6N4iFC47eCuaYScoK/uIncn
hzW3zVuaXmqRszFn3zm4rOwsQ5zcJq03DBDXzfxaGNPPrGGbl4M41c60/1f2zmS3biXd0q9SyDkT
ZLAv4E5230naW701ISTZZk8Gm2CQfPr70ZlV52YCtwo1r4lgWOfYlkRG/M1a31JWK3a+1YAcYQkz
51a9ScbhOi0MaVW7FTWL6GlLCa3T6mAVYbP3oviGPXEXmtGtGx4i/OnbNmTm5xb3flW7HACevRZS
4DNy/GY9zO64iWsGz6GrEIGn5oFxFVJlDO3dJ6uukmGTv5li89Oclx9QvCB1hbPzI7X3h4SjLGN7
bQQVsSlEVShhFhtQU86+aOcjdgpxKTT5F6YdPY7YuF4SgKJN8VSyb0a9jx1DJc6mthOm2xU08bZO
fklkmVao7YdUU70Utv9gxxB7odW/MgEpTwmCaQ+GiTdSauOaTPMkuA02Cmk5MIHFYroOkAlswriW
1MKJu9Wyv5SB+8vLfmM5ei1mFi3lFPYL/fiXVuzXiZ8m9nAC+u2az35ZUqV333Fq63vbrXMMPSZa
6LLe2cLDEeN/sb6KsXUEySa0ObCYrtlZ0G4CycnU1PN+rAmdUIUT37w9O+L2rjcm5pGp5KfbpuUe
ac7G61sksgb5U05jXnKfVXhun7GSuecEKUabOC+lNLOVnciGEPXjBMII4Rbmt7oQWyYcMOSp3MsU
w0ciYr7HvrpryvilMQ9d0DzoQe9HKVHGZRVDZm5JYmjErQypUdGu8RaU+tRBZdqQKOK67qYzYDoP
YgRzO9CN4zjZNvnSxVtLXG311BbttC5CdEkzWXZe6A+H8ndY9O9ZgN/GL9gbAqw7WocRXcwqyKeH
Au1s4XmccBwvPRlfiSPAMvQ2uhQT9QSTEKIJZLmOQvD8aRGfsbiY1wIAPLtInp30lbugIXXXzPe+
EVuICOzj0HKt6bK52nkXXGuLcFiDGE2Hte7IxPrsJUbDHZlip6jkBrNKfUk9ecfs3PaMBwcDVpZ4
w72Pg4D9nHl2zPAp7Qz7VA9GfjWUyYdCl0cDQXGC3dHN/K3VKxwTzQvG6GeCEMnHy9+IKGYxGei3
0OKxtMZmpyXm0Zp8M9AkrDViFmzaDo+IguYD8AnO1WbZ5pzSuXkIgDTccNBh+ASZ77f3oZ7YYc2B
xH/Gf9fS2k1DeJttY7pFqkFsPM0/Fb7mFeqCYMer9iFb/YjA2jh2Mc9/2EDElzyY1Bz6kCJnW8+T
DWhiJWrVb3l+WTHjISG+aqMAQBF7JCUyxl81ooRdsygq1eStvWYKNovsqx0cEtAwUexqHZw6Fv+n
oUt+YKp+blWQ7wbHeYwpQHAcDisVhgphDmpuVQdrsyRyZyL5sWUpYnMdpa2BH5ltNpcCwXXDeyrS
QzRjvCqbaeWV8QF1QvlgtsE2SUX80fiIRFLLyA9o4FDOzcnLUEcEspbiI4nSPQkmXPAZA6FufPPa
XG4Fmw8r999cNe74g9dkoGgzQpxtocLuK+Iqwl7t5pgfaG1Z0MqgWhuzfm/N+BvhZLVvA4ROwj57
JGDzAvEdMw3bWmGNfxmQnvgp+YAC2/0ujDXcLD/kGnPFa8lYYOV5xWfWm6RkQvz2mxitW4PfxzAY
C0z9K47keYPvId7URBf4c0MwSdjjnF5QQv7w0oRMrOaMk6vTRk7zZ/OnMAu5w/KIe2EVCPllRo19
bzOqx3/Qs5QYs9M89XjGkxsmckaa0v2UQwr7uJ1vKarO1I1BzsXvWD05Ecm4bI3nPCOly8ZZv0KZ
h+JxNLrDhKOtc8iSTIr5hvherRo7c2F8W7/LkmWO4zF9tebg2FI+rVtNQqJkRkgO4Eg7/pYvD2or
sp3Pz/lItVJcAoaBbsVZl2pWiGXXxNu+03IbxC4SonwgXGwaeb6Id4n8Yjf7X1nOdGYkGImM1YUq
+GUYI5JU9r4s38yvLhYfjqi9Y2ekxJwX6dkqQ1w4syS97AEXS76m2SaUcaoeo6Z5wHuJZlNlj9l8
39TJLSJNcdt7iLeTgqa0CiG6WjP0dcn20NeYzjrnNlWt2JgKME1jIu3oSFYeh+q+p/bxkbO1YcA9
ptkKu2I53DOn2c9L16AeXVNb67Fub77tXoKyRyE4A6oZRnWADcP1EjHxdgyyeUJ3tjfjOJCv40m1
nbu5/VE6zRslL7VdNxCIPLBwrGR3VdWE4MIiItSpMaYhtH/Oe2RhqOOYQhbIQDrbCHi7+X5jSlyR
kHSNw3FRsauX0beYRFZM5dJgBKpIPtd5MJAXOWTH5qMdw8Yf9SbKBLxm8ldsqOIesvEPWDWMgU6R
rV5b/NlG5lOkOuJ+wGbFPNmBtjDXYkWK9XEa7GEzhvhpOxcAV8C56i/6UmkAq8Ghwe7X8POHLDJn
CmvVfDREYawqGCiHOUKDahtI3lhTOYzBNeoOfz/71R1Q/QxjSqnxBmbfQ0A1muXjA8vEX8ru7HXm
ePEGJfkV/JFzcRUnSoq6Bkjvyo486xgvn+L5qyOnO3o6/ers4WwGPKM5LwBxIuIrKS5G6fJXGXW6
S3Tzhr5iSVN97DK0TFSs1UqN4tLdOdAXqqa6qyzCuOuuczZuxrC7M8DvmQlaTjWTntZ8lOS0Bx4E
zfkKEuPUKez5eXjzhulVs4o0UZRthDgjfvvoDUQ8cWU1uH3DxSqKghvEIMvQxMQgN8cFVLxHT4aP
7hh/oqDgO4xAh6iHQuBFbuPPyFDHsF2MiyhiaW98R9/hZRBYixX2CLhRBUSkwj+mJUpjQaa4Sz6G
13kHtIZfofUyzvMWp9FuIGcZReLa8sIXx2cU2RH1ED5HU/hN9fnDHzhDnAhCk/xBEEqIGq1F2J1x
tQRmQW9QXeee48+PrjNM/SqRr6kxbCW48jnork5I+F5f+I8ucHvwBoiUrYrk0Iyg3RFmAnrrLoaY
wx+VFeVNOv1m8OyTheyWMGyBwc0YH1wvueADuWazeK/a+pBpvXYHILQAdwgg3BZufcYgf4+3lkXB
iJCBcwHnDeyngHDQMRY3uIqvdtOSyrgIJXL3K8dkW9d3sxEw5W/y59Ah/Vu2DxNEBEEqa+f9ULLG
glxfyNXDi4sJsmX7KmV6eW/TKttBQ3lGR3xQGacyXlIogRzezsPYOh9EZD6bnbgjJPle4cY1DIpC
Rs1j/gELg3qvcb9UGV6of5cMFMRiJMt+jzCLJ0qcPEpwxhN4gOdk3VEIeHiqKO28rLr3hUJ3l3yH
7ngrInR0UUbbJ/wrG8ONLYfnNBXrZgFyLD8a7M6LBnNXtoclMbLGCkga4RP623yDVwg5gh8iBQUZ
ZpSnsRanPrQPiS1RmIq3YFasfjjbNTfS8j03dPDckuYRxslzJO8GLT99c59WAP+jgQzZ2vU38xRe
ldCv8SDXskM6GGWSI4iFvPtCWfHK9KKgjKJ7NpLomnvDLs6QyjiD4z49Si9pz2i81XbsczYTZX7N
gbwcbU09xcTljvxQEnHcbm/Wc0ekGIcGMOVBz/RR6J1WAT+mwvSOMbCMzOskjTIBjjYjXu5+0Ph2
fwfB4WFUTAC4uDAryPLO08ZTWoudkaTtwYica9UvUeyCB59YxhGOS3Qmavoy5z7nblgiR2x+1R7/
gIidi807NJOw8tA1/luI9/gA6nKVeNgxR9X1PBIhAm1jvmcED8kxOgglaV/N5LOlrMMKuSLatdyy
ar3YsdwzuaKMi+17N8nUzr/3gru2oSzIEkEzn9xRO375AwYHfexayrhMc1t4ONnZ8Hn3bD/wvdKi
kWufHmZZfxE0ClHGkcOaAZ9eJOY7hBhXGQM06Y36DX/7efSR1kUdGypDT89m+tAsIrcwItkq6t1n
JwbSkjTXwc6MlWf6e38ynr3BeFC2fhUdI5i6Y1plSjg0qXjwXex9qp4/rLxZZBsJ4efBxNumDjyX
O9GaDZuEkFC9Kr9LzSC4T2PrjFMg2QUQVBAzJycjL3ZDlEvQpmhyCa17dq1OEU8hPuy6poiW385i
qYODsMnqwj3arFkzYZvrOq8/62ixfkJymf1LHor63ozT/rlK82MUMklP2v5cMPHcuGZCMsLeJNKO
RaKHVLcjJtUj3Z0cnTNYvnA/xg59u6V/lhmBoYWPvDOZ20MnOTYsRp3IhvTF1gPpCL44C5eWox6f
smTYUG6R11n1H1YgcFpQ2GiUsZq5+dElqnEdu/15Shiw9Sp6j5nrNy04I52buyrs8Oi2tnWwWnIX
U7S/hstwMp3ZyzXeb9hBcq38hk7SHd69ftG86aeiwNgZt61Cp5Vxiod0JZpYi3PYzt5OSOOmCgGG
O4cOkAgav9L196Pd5weBOp8YbffAneqvikAwEBg6ugSKszDjstV+Xxxz1z1MI7bEBHxRU/pbx4lw
h3WMN4iSGh5H9bO2We7rrkYH22umVfZdo5wAaJAJ1sDptrVQ1AXleOklg8pCdvc6a68Eie0tRrEr
PQ7jtjF2udWgBGQUmHnZzxnB1DqnoUNHxeIqIrrNRzmli2V3GPjZeZDmU0uGmGmw/4fjfu3N+Gan
xn0UDDzVIRIthxAASZdDLTiqtQXKapXH2VUWznfahRlBu8MlreO72Yp2KLaWV9QmT9VvYHjImrjT
3DhW4jkibXMefP7gomMLjkXVZHxJONutqO1nZdQMBybjozKEzUoWtODgY0JpvIQsY+MuwuMYoUZL
TRbQXkrdZtqL+4x0TH+PAPq17mLmsbG3lSFkC4cEWkfY3boqmYxWZGgRMp3oNvxpmOLFm5lIQabA
ruEO856B6iEaykPk03cYaUF2fTtWp5jNj1zMnj7x4NsKe2QPGXGNN5nl/7GJLoXFDqdtvnHRiC0W
WL20TLewIIzGXz7ES05XkhXujrSxqz321iHNWGvlGbVF7fknnXT//FUbt/NWa0x6f5gWvCh0hPQ6
Gzdg9vnnQ5ngap2WFC4xNTyAf36zD9NpLWxe9Y4zE5N5qnY2A6tjBgHlFCvrnoGMuyPJqDsBCUk2
jGb+ma73B3pu/xX3+I9cSTtGnc0UhmYjsw7saXEOLyxBOQ8HYjwnVtUgfuzB4cPyK91T1ATTscD0
WRcEVar6VlpNmm07rLKRXvJ8/vztaOFaRHnRxkM9UWyYyQfYOcgN+EM6//Orf0Oz//k9qtANeTTi
0Ln8EIfFvatDP9rodg7WECyNFWNoYl0WksmfD0lF28pm5c1eiMijC7IwKetwWv/5pR+kgAmbhVEY
LDTktOf+qYR7garBJzpULUOdZnvePHnq0wTCpBwikEnESFsL2fjPB8VbQzC3+fnXbwk3OFHlYpwQ
ipHaX5+QbNT/8X/9+b1sQsY/9Rztf31C1yww2OnWq5ogNCaAiPCIWzz99SFsya/nX8dvphATGyJr
oB/xFgQdi+9SwPH2cRtXHemIfSwI3y6bJ7+ISswY1MODwW2qGWA3ZXQu/co8BsRtFSbANktBpzGH
EitCjyJIlUBc8mNNBjj2V5A6Fc1KFqLoR1tn7LkJbmXFxU/ysrkkMt+nkhop4y5djWIW3Kc6vfhZ
vGjGGfJ6Io+wvHi/8D31B1kNR3oC96KmdN/2QbmVTKWM8UnEDdgjqlumkN4qdrBF8xpuLIOp4pSW
L1PW6b0zsbPnoTxnjv2dCi6W0WUCkU/ZM/Hu8mJIePoWGUCc0QQuwGKdWeDRZ2qxrSN1BeLenc05
2Vr1RKxTVe0gEBEHPdqE+DAaWks/Ps2sjdccc0A4cNEyhjGJLsnNQ2VOhGJGw4/GQPM8dih2mAcB
7lW6vNEnEmfsSv9YRIp2qfXXC++PfdDeyBQfaoo4EX/R+xZXaVgpmtoiZGmzVpWjN20lfzaifujM
+9gRh8ZevATTvvCZe5bua271i5rC/lUa3lNLU1008lwUU3G0odMOhhOtnSK7s23xkjchegd3VebB
EQlny/Jk8YcO43M3+acsfx4EpNsYu3KknEfge0cdZvdmOm1kU78yjKffr/A/YsR7mUCc2HM9Q0gY
PpIyvC5/rQxglfaY3nxPmpskzX5W5C0OTPBZxE3vUWNuy4hUDKDBT67jvzmwnfg03I/EfK8UJ2s9
tz91a7/3fIUusR4rgDgrW4mOJC9m2LV4avtLrVISIGML38gEC4Wvbu0wbrhDYTTvw7n/9IcYSTPF
+SKOZrR7AofDt+k+iwM6NwfZgvssI+ofrH3clEW1j6T50vTjfhAzXWIKpEv3lFf0uUzAuSvFUZoO
8oQeK8MYbV28WpxnwVE0QEoxlJG5yy3flGiJ0/JX7jjQsBrYg3jB4De26yTGhEdXgX2pnVe2NT1L
EX57sQsjRDKDspQG8gDV/cGYMKGHuqHuwz3SG0nLxGEP4Q2qA/rFtZ0Hw4HEP+9aMcWs3XlJDXcJ
nauwDLW9Ap/Cl1Cx2Vu+dSyK7M8Gl+VgGx/3eFmSjYhYQvjKfTc8jUHde7JUtmdL6dwJVnDZ0Bvr
SDDzjiwGvhFqOc9ejEzTvq1TjOhJi8+PhDtrCt6G1vzkrLQ3xGb9GEDf0MvyNTfYR4ph+s7bCXx/
QWY3Acu9RuvgRO2z52DvZSFKYWM/xJWUO62bdse8Bjh65l4shnUHz6/NU9FnX1MVsAvpbqnX/fZz
BqEgpcAdoCCKXUhsaTgX65xFhMlPkezlmIQ0+2OWAT+eMIAvFl5QWT1Gyv6pS4yQXcTMtYa4JnvE
9Q6/WD6VplgE8rz7KTo4EYHz6qW8pFE68DrWr61vPUDdBUOXDxrZnrEvmlearHCNYDQANu54a0e3
2TGM4nWHvWVVlu4zG3WHh5ThbwiXFlE1nnSf4McsJ3yoGyidsSc0P0zA5xsMn9yqKT+SoD27Phxj
w7130hLN3ky4zfzWDc1ROGAErHhHIA1/swgc2EjqCDPQOsBofM4Sd9GItkuZyvIuIJc+jidqY1IJ
+L4utTvdVij2Exo9FqCK9v3ANPsdPkS8iwIu83PuW5e29T4aSjB4YDZ3ab6JZPDYhN5X4LO54bEh
TvKXqOebbK6+qLeTwxhwjHgWl08Q9cAiuInelwe+TeatSsnGcOKjjSRt7EgzSJRzy3NC4KbsE9r2
IfTqHf+0eaM8ZnGhNq8TsYRLsSA27jS+JLVscRwbjyWxsHL4MuKIxMyhP86ueZwIx1sDYkIIa7E8
dIOt3an17ILGERKVWOOHm8g2DnAt75lT3Tzfu9pFf6uUsaoqD7yO/fDn7516iH5mnid0e8Wu9evH
pCPLlfyilTVTcjtmumQA+hF4KkFsST7tlFO8+MkYsnWNO9QE0y8j7Pd1IBJunqVHhDLG9dJsM/XY
+bxLg+njnWkrPAjRo2flG3vSGIucz5A5LgJC91tybmmw1V3bvGRNtu/a5OxWxj1ezVOacCqOIZmd
GcN+BkVxj+6VLexnB23HQNIOlOp3UHyZNSkD7M6eK7QPXZZtzMq3QD2wdW/NA4crPuaWCetoQshs
YRNysuggo43s9xUHrVE1n1lcQrTSDy2h0oV05kM/RMVmKP15Sw1ywbd0MkPn2TWdN4lI0Sv5Aqgt
j+nkL+o2/2OKUTMsieYSKYVkDYNsNmF7hkbJGE6Zi2C5ZN25KC9VIV+yYTwN6aPp9t9mTI0jcKPr
bl/wnnDR7ot+eDC5DKyElY0zHWXNmBjkLNxUaZXrxmLb3qIfzSZ2YjIT+xa74HqqxV2QptvJdN6b
2Vy2V9GZ8Ed8WYtNZiroEtmlmC7SRPkjU8Nbl/fmWuA1txM8fn2W3nQP1CFggpQ76j0omm3Xd1/N
5Hyg/H+tCsoClb403vDD8XP0dNV4o9aodvSP2IqbFFaAzj+T3t6FbCdWjEshT7VfLj/PKBgFL4O/
GgG3Ak7JD8H0FGdGf8tq8yLHDfatZs2uz34oIqtYc9NUeP+Hee3yKtX2JgWGtpJqHLeVRiFHbBhW
2lQCoJPYo9AyUjKyl7Tyz75BEQDwbMVazN5hMLszS/bFDt8Y5AQQfgfN/lbEPzrDI627OVc9lY8T
cFMiITkzeb1imUTdm8DAcz71kDt8q58R830yNEPppzGfQdPgvqy+l/c7wg227hCLM2KT61JAPRuR
CDumfxwSBKepxxZO29PF9dm0Ba1XrjwBRiAu1IFMKPehUzkNKAncNaSstWu8Qm5amV2jVl75x7nk
vCENODgV6lPTw7idMDL+U+77/U/hMZ8iYrElGdJaruaHCkjSemg4MgnbIMTn23D4V3SG9dXBFpkN
vZlDvFlZtfUQ8qxF64bIOqwjeuD5YIArT19yUaldXOeImYOrmZNGrtiU2Gin63lmI1OzIK2j5zD1
wLGxF4ij8W7Ko9feHBY6TL61mu4MAK3jb5G/pgbxpBDzrcrmvZ/m5aoDkVTTDjFVYBXSB/DTbIKp
lP9pd+m8yn1344+4KJGUbr18PFSltXXY8K+tOobwxBgEEI2tQTu7b82c6mPTlUzpLPaTfvrWCCBR
FJF7AjxgcYj8RgmERmHy3xHeHNoZ3THlFnYqE55PbbPjVtPWMqsG0O/9xHAVjfPIkeF9jIwrtnPN
ucIPFzqxkTw2DbGtVgTKRGc7r44f6qR7F3NmbfW4kO0QJnUh8dMgP/eWXa347qtTiO70xPZm7bNx
ZRl0lh1dRd259wvneg9B84VHoeUyuQpX6yOyn5vhZy/aLCrm1ly1acVF1mBuzkaAicjDmg3FmkXV
zFfOEXWs0A5FE3OfrgNDJHlXVlMDfWDwcdlNXgi/J6uag4zhVMIriWkIgS2yntesS63e0cwJvGs4
IQyp3fSuYG61Z+dMZrSVP7rS/pJxnl1M9xjm9y1N9k1Z8xlWjn1kZdabMz+SvqSy4cIqswE3WRzM
R0cCXZMIT0EooZVimidVSR2ZoPgPx5eesZAW1WNfa7yn8KjZ4b/2XV1ubPc9lN9AHbuN0aURpvcU
OfT8WGEpoEkgGayL9WOU34I6Ps/MREhbhk3H9N5ThYajYfxu55mVUqqRuc5juK4FSWqu+i1CQquL
aNo7mfniGB9F7v0ynZmMVFGd7QrljD2kl9mK520YC0DXpr1NdXUvQKY5Lo91FUo2GOgJ5m4DBAqe
npd4O0CTBzId7gdrNDfOJBgO9v0uSqx0yzya1COiA1ezjWNCTdUGZTbp2iYKQDs7dgpnIxY5lPMR
mv1wDzc1OJDQug/GV8YzzAg9w98F/fBVCdYypYye9Oi/W2LEO928qArEAVqYdm+U3v1YKWbR00+r
ZSJbKEqalq1NXGA2LRXmt9A4ztKELhwoIlh17G64Q3lMi+6aebjzkhrcpZ8Pu75yj03IrD4Oss+5
oGtT5Tv4Wx5+9dEl4a7qITqYMmooqPQdC/G7aWRzYDaxd2M369vVL6+Co5RjW0SbO2YbPCLQtEq4
p/5DkJIsVM4DGmmubLgR4gHcAIUWo07X3iXgSQYNeleO1hek4X6dFxaUxOzA3Rfva+tFhQ4ud0Gx
R6xbtbONZEV4GflboDzgOd4wPz4N/s8uKzdhGECfjBhh9+rdA+Yl2/KucElLW7J8YY0hdSCEZx9F
8wWoH22uACRTCQcCLN7M1Nv24cwsvTMPdH0Gc7+tphFrR/AQ5UuaqlVSQlySTgtPzJzHDaZI3Oy/
myoHzKYIxQpS78uZRrnKy8zbDqn1mDhmfxx1xdE8ee/qK6ghhuYN2yRGjArmKuyugnFPT8tVyV0S
0dLm+iVwm7tEeOk+CLxVP1fTxm1e0qhr9mE5P3nCyE8p7y8FX5FteyGdjRqTDjOOEltUMnvR92zW
cE/ZvV6z33qaYwAgbvzg4ssnQDH99AKRHgcxPHRANMEIkEVTjGUGPXmEU+W4+7Aa/EfDhbnpmZfM
sPU2YbyCnLJaq7pV6xQWWmoVB5Y50bae9HBwjYMgXuKWxwsCJhtQ6A3scGO5tc3x5x/18f93Cv5f
nIIWtKj/Y6zvAaNgmv5Xo+A//5d/KrQt1/k7oxjLJcvB9v+Kh7A88+/CIdPE+aOOxg34v+XZQvxd
gJ0WoWsC9V6023/7X/EQVvD30AzdABa16Vt8xvp/8QlatvMvPkEnDFCkQuL2hMcax3EC/n3/VZ2N
tBk4KGPPJ1NmxoGJjzoYRc3AobLu8jQ33opqphzW1RlhlfMSzJRwImynU17KkDtsfu0ogTj4Ky66
lGg8c3bGU2+WrDFwYZgmDjgvttr9AJ5+zXiagVxPrjrje25lN37UgVFd0Ic9pzLYmT05o04P0xCP
3smMCr0xPGvdh/iefMEtrazYYI5u4l1E+zNZo/cRYCpfFRYGuiIkySUICIRKe/QBU6X9g428GtZE
N1+JRaoQ/9b9pk5GGAiBujXxkK2hc4ud0rDm+i4L7nravrnzXpqKKUfYPTX1yNYlQiAOiOMcg4MY
VXyYM3s+hDE9cuVzlNr1GeVBseNZatcmWZcYCn2uCH+A4edAHkLs+t3RDhgTrqE2g8hcSq0wVUA1
dac34h7bex37N+G08mHgAlgRC7XVqPpgSrDaCTofoWwWIlYhf+ERD9vGwaL51gXRb/BOkEZydsgj
srmV6RTgshR1M1PgXOfdQYTUYabVVYeRtPBs0KCYnPiuHKMFbwuRrfCcU12Pv+ta5w9aGe9Gal47
kF6PpTtOa5V38VOVIrb2wcIkjcNiuY2tFfhW55hV5m/N1wibE9tRH3r3Ld5GfMuZ3MQmtqBmnp8b
8uvQqifVXiK6u5YLvefP8fQ9/s/4V32tC3q96n9UqrwyH+q7//ibh2NB/uO3jz//429/HmTPw85A
BrYZBiAl//VBLmeHzOWo854qdkK5GamDS/zeNhmJVIhcgGCs9Potfy/C1gwiRrVxJUZz+pPs5Cai
exhCfF8I8f2Np+s94EPr5lckJnXzYF/ZGXph/GzV0l+RuRiffDnc0hxgxh9sfjGqnYBcvtdsQ2jD
JDIgIM8GWNKRWWesG4qOdibZoyFGwzbkfBlCbS3Ngona6L4uu30Ct2pLZUFEZV98+zJnAgmluWND
FM7+61Ao9zEh432Y9QdBXAhFOx7VkMJddXb9kFnTY+eAJ7ZVPdF4aPHcFvTPlW2iwEUC/4+U9//2
Gw6Z59+/47RayyFERITpOO6/p4FLvMRxZMrqyW8I50im3id5ddpqlJ93Nqb+MHLfqPvihwIymRzO
2WRcRzl89CZaizylO20m1uZStd8uDe2KSKbqwEalvUz4zqB93bFXzXbZspxl5Zmt4gYxPI4wIsCl
tk5U7C4Js2ptqMy+Whkwz2XXlY5fi4/pVMilFzeCQ1ak1ybBQWimfrKZA1xoBl1GPKYvQtbWme9S
dWEjuA8UbIWihe8UNyNqjeg1dkbmAE2VnjzJaj6v9EAnNFtoAeUPbXaXgkZ9X6rZwHpxYQiL1ZjU
rW0TopwZAvkjNRG+eproNS8oD+Zs/6w8ddGtsA4+hxt7m3RfDijHmyqrX6dYXxzYqW7Jrrx3DKLM
IGSpAKJ8kkmfotak3opr7GeIlJXG35kmNYT7MnFOGYYS7iFWnuBKrInu0+7dfQJPHL/j2hqgp7fL
nqnLwncfkks9p5c8saOLRL7c1emT6wzHvId5XnQZPHlWn0mdPPaBEazxjgu0JVm4NVVsHsoQlANs
mq6v2ktlIsXICgPFL4lreTa7Z+lZL15Ft+ho3DMEHhDNAMwe0IrehUkANGNJA8KPXfI0TyxMWih5
gKM2Ui6I/dy5X9yC7aRBUpAy0g+80jOWjzMbtJUtCetlN7AJCMk4OksSTIg8ZijMcdf4CO0qG5pY
bCH4n10kK0GgDhRJ02ma4rsBfsqeF/1n77GTb8WwTAjQcEdB/l0lXXcoocCcUnNT9L15x3OFzIb8
UDHnl8ZtgbySwqI4TIQExw4ZF7MmTt0IOu+u6eb8YZxuNtmw10ixsqoidz+mLvPLyZV7ZNjy7s8H
nyZFNiw8J74yHBa5pBN3q1Xo9ncOLdRm1sGHLRBBInLMd5YkcDoQ+YGelLkY0hojwgsKOGk8ZLAJ
IGjG+cnuoLWK2N47swOBcva5nvL4kmhuRxHIa+9136pN9D/yw/7bYwDs4L8cA65pBpjELBMUgk0a
oAjtfz14RTxEUUw3/JgVrbvCOuoxx2wgqfpZiJh9Ps6h097yJjhNow7Y2St222qdGOi+eVlA1uXh
dMafQjeLOcEvq+GV9aRcW1zvxyEef+KJd5/S8gSBT9LvXIj4gO9ELHZleHujle62lOQHGuwtysTu
75tAvo+LDK6ZR3XULk+yEU8oN/pJXMgrSrce6v4HE+fNVsRsJHkdLzWGJiYHHZgzFhdbZ+myEFee
k1jh2BIWuwAZDedZ0E63DGrXcXVpEqTkNbTbFRlY/PkjK2lGuxu4x6GIvsbSBrBmOuW5RZGo6hEH
d8gyvvDFXTNw9muD9GXXdqcLcSwokXtc+mAWqIekFa57cxnogxrl7imcPRrNkqajL3e9zSALgbF7
bibzdSiTj0GmX57BigfB6xojYHwurXbFJNjaKndyzx2EgIQIDYQrTbD1HVesw7TSp7ab15lkczjz
Ap+9UDBtQCy6S6Ner/6TvfPajV3LsuwXsUBvXunDO4XcCyFLTwY9GV/fI1TZyK4LVDX6vZGAUkf3
HCkUJPdee605x0zpXuwmZKC2uZQM3ayFukzL400ac3n7OZserZKMBSCnycwVldMp7Kxbvutn+u4t
5l6njqd8a8b5N/wsPWiWc0qPDx6uJjiiInRnjpnDtmj0J6VyIrUut1JlBjWGh+1wN+Lj34dwHoff
/0u18Lgp/10tPG5a4BsA2k1dlzUN2e1/vWmnRuqE+N5G5y6aLcSYsbWJ0HJuEEp2IbbIZ06yoSDc
5/OofWV3a9mpmi8JjMQVLAEfYqQEQlXkniAWVMEyg+BURp8G5WDelkRUEX92xn6bredeF4K8NU+C
VixvZgVaDadmcr4xImfwJKaByug1pdHmkRY3ohd6uPfNdnSJzZkhoLKWKUZ79+/pXGzlmLFbqU9R
wMv41NNJ2kBKu5OAAFeqU3bjfKoiw9zOEWRemDcG9DhVPINwBNFNlmOvt+KzlUTu3bhLIUDBnkZw
rG+1yet5co4Z7Dik4gUCMq0j82wQ/P/5jVcf54l/vPFoYiSutozNBefqf33jq3vetYCHjHOh33uP
ZuS8J6Yj9l8hCREnMRMsJ6oP+b2p+ROAZEtINnWXDtsbCd/OogrZuaz3FRxavALF4i8phJAhvz2L
kYiuookJnVdHa4/pxmZfUZjE4d6qWhGtS1JsJCoDdKCMxU2WDEeuOyOsZXDQtTYy8V6U/EkStUOR
m29tldQgKkBuV3JUbXVg4ibb+QUmAmN/sYiR0okrQe2i9f/8HknWA87yzzcJV5ckQTK0ZPWfb9JU
tml7VyftTI3Ijgkq95BKp+5OakSbjGLAz3zViWF3dHqfa6Z/M8eVbHSaUVJXdOVBYzIOApKHNSLS
ZrKmIvDGZOPh8jRu6IxyS3IfMgc9xuwtWtWA8ImxM/G5GM7RI65Jb9shrnqpB1EN626blOMW72Xt
g9GXVpNsYhuKB7/XSyuwOuNzSUqNDExQigbC8hZH6uqmiBv0xel2JPFCujFsacXs7t+oGIEvlLMr
mdmyL1QWuTzF3COkqNhxoTNzrdU1YlAT0AST/y6ahtVSocwwc4bvafIqSAjdqvRlFAZCzQZiP4Yc
ioT+SDhCpfYkSgsk2PyuM3WAYEIhwUKyhlA/Ollacr6SgTEl4zQF8uyrgtg7TUf3ybplgCAa7VWf
eCwnzjoefSTgWibKNxXtF+IkTGXk4kqbeiVLIjJlSxdCgaLpKKlT6gkW/AihL8rdhAGLCN7U7Wod
qUExnNO76Au4DO2mRwVKEqnhZqmYbC0tfUUvz7LRzY5S55/yPPcfZg7/pjfvNjYrM0TvgD1JJIRs
VL7HzsGTgc8Vg5FblUB5SCdSg78dSE2qo8kCta3FBtmMcCgmyTy0Ddp2wqOgW8vuvSq6vQrhF00T
zhtLcmqjJkTwkZcuPLpIhrC+JfpKrNr4WclLzdYRaJ1SkrXbB/UtXcSXsjclKP/WKi9akmFmgQGY
KtBxlCHQjuB4/B6j4SYzjWN/u5Ygxw9NwylHxvAoa9bsVB0rT1zSghuVTTejdGzGYTOpKdbtYvox
pMGgfarH/i1toeTJZf6kpESYCMm2MePav3X4M//+aMZdYJTZF9rierXMVHE8Uhx75Y76GzSKiVpT
UAuZjCAkU/PUXxQytP1kgcpn9LFlL3Ms7nhzzf8EG/y3hRGL2T+fYihPHEclU0MwTsPmHydSs5JQ
N+Vjc9Z0ioO5RMYIutbAP3mv9mxK57vO0q+1lXowcuEiJ9D55abDCgkXP1giOtcS+kpP43Q3K1q7
UTJ18NLoKJTVSZWz6omun85c7CTKWRKmWNtpNiTylagJOoWmrjDiFqsAcNtTn5lkM3Ts23/rrNKi
QkyLblphBONKxMN0MPPoezTHs1go1lMMhqTmMu/JzUWFJGXtQ3fYOuyZJlllqFzl0ZzxrsORoDsz
oOaQCr+butw1BB3QqYToe04Q7FpChDxmMnx8ZeYGx4m5j5o6DocSdQoxSxU/OK4O2qBshCWNODph
18K2PbwZtzsp0PkdTk0zerCosYeh7MJzcxqrXqMhUydXstEaOsn83AKT+lMZXXT0CB6HIGGHoKBY
oWotVggIZKY8rG4iiqdRKsVdREPZLUVlm0XkFU5mS+dDU146nTFpssj5Vm+o88dELd14ETPazcbX
A/dyjgcRgFWSxhuDrDhUq+RhKNNGepQzcQbRtVjAQYPkgb1JyXTupbvT00MIYJP3eL3YudJqWDHq
Afkk3anmU6Hxi2IMKoo9uzTKaC83NQIZkQhmzCZ9YCY4oPpeqPbdnNPXmIRnqEqjV6E4CtoF5JWh
DxwzKDpQN0E7kZ9Qr8PoqkfQ+BGID8zZmjeQLghHHctlyfQGwzySjSo1mRXp6HGSpuk98zbkIc5R
yElx9pIwwrcf0A+3GDoLBAOaYCJXOcN20ZYQzOXE++BqXf41aeCuar1HLlsr8Tolbv2gM7k36j5j
Ct+UX5J6YMeNPpD9oDTveSJjaUKzXKcM9axoE6llvk/NFG3VUFzhoH/SsJF2zeNPfWNtrPjOjLBQ
1gXNzKei6nMvRh3j6+lz2QkyyrZOIXJNMZxbizTd7JjVR2Jpcgmt/GzKuJ/ymuO3mv9G7fSpN6Z+
yp5lvE3rpAMbPUPYU2r8eN9pnyAbbVsTTAxM/hjwS7BAuXHJUTev6r0oA7qIDfGMRR3kE+cutoFn
oWP+lfTslcSB6m4EGVBJ2H/nrlxsSDLpE3Ldm9PPVbaKtep6i+shGESizW/i06igPiJHI30z0Qg3
uJDvcb29xwhH+7r/lvAsbxZo3r7RL/gV8tSPpSTdi5BITkALVniDdT9GCcfyelueCaI7P4qjJOnv
r0QkcfPkY+WWmlSR4IRVpyyqnMH3220uiZUC9B/KiKYQ3NZHtN6giscZFaHaXoYeNCx+dYHhpVXs
7gOabyuiPTmmMzXZA0gbD9lLlcqaZ1JDOYNplUFZoZWr4vHhwCPNrpQwsE/TaDBEutFzaL/pU8j7
JL5Z2CPRxFQ5MY9MinQscWpHFpOE1b43n8KK2uhMtbLCmCVtTTW5ZlEveMwEi6xvw2aZMtpgWrnR
bwtlIOcne0CsGJaC2fkSgmdXyaTxLEE5E7XaE0GmuUWVMAsv2+g4azRO1bEqVmU89u6gKtEa/yHG
Ei19WOQY51ZdKrPqkPfXN9MlJi9yJ5vLzJxlWZfYxKBNUDYv2gfUqnbF4f1yj5bcWRYo35WwyHv0
WYW1BLch+yqyqfCJ04VB3Ij4TbBuk2qP5b/unFhfoq0wNfc9wggE2jeAZrh2KWZxnYR3SXkzKiOU
uu7NkO5yKJbLvLIkioS8z3Q0XMa0l/C33WkWe6KCFXw0pzMzBIs3zcItk7frTBymfXGbSZ0hEa5o
GMTms7S8qEtFcgjeY4IMWNNIHzrnLUl71jMewerVpHfu9vCCCHAZupAUAuM/d8r/P1n6v02WqPA5
/vz3CKDV90dS/5fB0n/+i/89WJKk/xBVhkqMkBS4kSoFxr8QlJJkMEGCS6HSmzEfQ6d/EShV6z9E
+uOiYVqGBcxb+vdkSZX+wyLkWeeueBQs4Cn/XyZLzKL+Wf88voXI62LGxIxLMf+JoJSiBpJypO+l
JRvDHKvSxK65GtBws22mBUaeIgG6//fhlvajr8fJmZF8ty6kFPnz36d/H7C4wFbNOhPHvNau/z7c
haQD1MeHvz/W9CMKorgTv5hwrCut0Kz/Pgxx3a7Th1Xh//iaUJUBGsBNlfNMg0QpmnX6+PD3mUz0
0SMYx7w5kRGhjpnb2/qWMcnGusinUQOeheWMpZPMm0Zv7URoS6+J22JjaGao18kxUom+Jlt4TxIa
DXzEzUymILAR7sG3US2ImwwUJh+F+i7pyHiY5xxAUJn5Sj+IuP510b5Zxqpb8k+L/ZZlqxnXCYrr
9QKPAFwnfcdG7o4CSIA1HJlhraLs5UjS3M4QckdfMHhNcWbi6bNWBs7HtBHrlSLTvc47gEBUoLc1
+QYl2RiPT7u241O5EHFdYIjIU6EN/16ncEOD/vdZmtbGKurJ0o7vwEH4IN2bBHdWepixI4Vpu4Rx
huUhx3+Uz/G6iaM0nOHfYN0YfelBM/vI0nyTcABjMTboo2JsjKbbKo4536nGvFJj9VKWaUOMablG
d1rhqsFJIU3Ehgg0EG2lMKv1vz/EGoaFf/9xWVBnudWUnWaT+LMc8zxhhXz4i43++8y4R//6mmzK
On5TUpwePo6/V/73ATNOtf77mnCnm4lESUfTjPzn7/X0WYYlMg9k5qWXO/IoG8A4QcR2nDnNSdlK
HUdbu7nK2sXInfm7RbiCaAipTO8T6kfNP5J1746UxX4UJI4AC4JQmY/HrEy4NDKm5uHMZzTZLcUp
n8fKxvXQPYynBxBK9gRcUKelt8kf5ZFdvea/knu325d6l6TgODxFQUFM3ePWoCK7+0GZL+rtu9Z8
Ou8tUpT2kaWOojJxpX4NoRPe0IYmAbLlATevI4ULKUyf4jXB33l3VDSrZ8CohMBTJFYiFepGF1dM
0shysGRXaF2644a6jSsXSZaK/u0nO9JsQhSDz7dR2SNtKt/qUl1AsOjPOoFR8+NtQ7mjEf+rYoZw
UxWMXZBxrqUtlFghQrEC/SYGOYy1AKvj/c36vH0zMODtO4xPyHCfBZrMsddv+8tI74Ni00VDC2Wa
/GHZ8pgfLSZNRTvd1Cdi/bozX7+9zbbhfRDbYJOQtCdmGYH17Q1EKoOWQnXAghL/jVsWSbDo5XfU
hLa67sAjjcGSHm+YvaBo/Qwkb7ZfWYkJCEouw9dV3Tj3LxCjeY96yubd7WWo13ZpOeIHkwgsAg2O
5f2cBK2KPgQUPtYfezgr86Y6ylflBVYudBfC6jhjZ7HbnYgng111u0RrpIEoFAnCREEa+zrP5vlm
hgClQHYRrMas/eHAvOjbiq7AS/VpXKtnyyuIzbWBvBoD/sI3HFdGSL6BwFVE3BwFVHkcsk1WpPHL
oB2cX80AedrioJ1uXNKfK8s1n5St8Io7jl+G21b9UH/mp4fbY6Ovb6t+ZSKIpOshuxB/i++68/Hk
ZFGQfZUNMl0E4265kxVWipCwqM0EAgLb6SmvL+O2eZ6P8jszsRarNhJxh5tt3Jq3PRd1+NWLNdIx
4qesjvhwTyt8+e7gRGiMDX09U3fi93bjpStR9+onjm8pV8IBUQLnEoEBccMnPAr3XxKtHTKxZU4D
HhbFtf5rfSVPdBx+1G9lrX2k39aJdWfpPP0Se6jsNVRg92tU0HK25YkWxOZ27JRg7h3pBdZX41hr
jQlniVPXVg9VyAGR8A8PLg4HquVudx/yBzSrughN7oeS9oWXfDedP9GMd7/H3UAowo6YCv1F3Sbk
JJX+uINn6sml23kKZ2dY/a/I8jKv2E03BxB9s+nd9qnhQLBJGafQr7VCYoHu/vIs3r2KYPH+tVPe
WDuihWG2PevfnFgfbv7E45N2K2Yr+WO5O7i6eKTYcvl2M+GS4KbeEEMpYfbdx4HuYGHNw/osAUoi
gu/j/oR9/rP+gcYQ2wxRF93HOTqyRCGkf12u2pYUeJbFKYg9dTX5M78/ZKlr+gbOePLrgNVyeh8z
/766HbM+lEa7jQKuZULeYrQXxdXtKVoTyFb1YXEUvpApc30ngQn4mmeveprBB/MkpjQn7Hk7PEeP
SHUXRvyCU1XwTX4PIgIxYxS2MG+0gZhIDuIrHsiIbtZTxk3ZukRQwWbI7cQiJokMZVvpAzELMYwB
0PcQsO6yzwQ2zVd87snhPhhoq+/KD8M2DlJ2glJ/fq1HZPS7XAqsC/Fus+DzbbD9ZBB5ha0hvHcL
CNjZ5+DXfkmX/jXaEapiLEc8DGPsxs+TCCb2WdOR3LUhLgBiiusy6KVnmpSieOrmgyH+JsSdFpAC
AShxM3uRutELryx+SkJSRmIlbVCfr6T6obfj1zYu90s0vsvdzwO7z9PbLK5s+ExqRnKBOakjD0bk
fOR7qLS4RAzyg89i8YCPMEbvGX5juLM7iyuDdOc9GV/U0S2zNWTq+rdY8b/RBs4ze/xirP+IVX19
nXzFiyPZTwzHTnHxSo68vK94ucCLdtPKiV7bNUrmlK1vI9LQALyL4CT+GnW4EU5erqrexTlK/IhM
hIjoY/uQkmPd0viFNgCqgGRsmzBC2gNpuZLqHc7d+4EXKw0rXIX2ENt0uUlG9B+5z67anYx8hm+y
yd+stbLOzvpmCdW9crgfoqu55o4GPLgRXo2Hl5GbWyJ82bm98hI6iDbdQUhdsscIn6OZ6CLqk6Jw
JIpFvsgWDDvslE50LjxCPHxgbL7F9rDC1ZzeIP8+p/0+n7eTuluIDthUXu4/46zkCmrfUvKlJn4k
hzMhiYwfahfCIep0G8SOHXPuSzc6fX3sOxuQHeT/xRnxbihfKSLDWXPg/md4Q5Hzx2yfwZQ93Wt/
0HbSGI6qaxY7PXL4+0DB4+IEvhyCUc4xkbvrzEJ0fXwr8oYOCf4WqlubPvxPTaTNVTiCwZF0h2El
J0auUkR64U+an2R0m1jmIUEvAU2VGx75zpkaTyMEhvEqWeCN12BAwaaePxsTXnQcm8zX7fQL48bO
eitBLpz46tIG0SbZzMLepNJwzJfm5vKSzvIG18KynQPzU32pXXFbnBcm1I/ltP8VDLfdx9YKcULQ
D+4YyC4qRq96709CMJ5IiT0K0npYdYdpo7w14UnHnfXTvs/7R57eAXMn/59s1LCiKeMSXJNNu9LN
X0WwWpAwHFFyzA3vETzvRbQJrkwvpKN1kStTrlqcFVZEJo75MxIfoHYQuWSmI+5U2W0gflpv4svQ
vTwMW9eRzNNT6Rckhl+WDbUSryKgZteWYNDJlrCLdbGrSIA/qZvitLxML+2V9/8RxTZsbidBt1F4
kXY5e0696p6mJ3BD3LE3937zQYXfi321Np6l6/0nIQs4Jah9d7+2a44BYAh7nkEkvl/D8fahQjxi
a6Xzyz3k4rTO6WTnYXImK/AiPBnf3DjgFa9i/4KwQXuWlECaqbYdDhG6CDLk0lOU8Eo+4KxIzwXf
jMTXnoi+85TQvguwBzb0Nn1G0HnuR6O9pe+LcwJOEVL46j079Xg6Ir8bvCIcRL8eGOGfEfMOY6Bj
mocfzYxa95UPdOmoU6QPr2sO9Tf7tAVes/SVZ0ZNSVB/3z0h6PdDv8LuLkdXTlXNob+KnyVWiley
BknArnwik4wZ9f3uRlzJ3S8nqtvjeG7PrbyTUmc8K3Vg5av8LZ3sAa3ypjkusjNYfnPJv/jliQSb
EHcR8cETw9h7jRcAuuQMP4ZISAdaABHpQrpmzN8d8AfzV2sc/iQBn9V+VRhOVXim6HLDZ+9L50T7
/BC98IoGJlL31Kniw1gHdNey3ufYZP0ScRIJa36XGx61KWjTi0EaaBkO3w099emVUWyuuIy0aHmt
NelAzE6NGtBWIcYqTFP6hw07MRFEtcpddTmWmWsIWeYaxAoe+YFoRslc/30wkspaC/gQTLN9j5Ri
XNPsHNb3YfjXZ39f+/sQq/xXgL9UGBjvoZ/V3eaGSFDpo8xtOxlvtYKU3gHPUDNouXHie3w2SfO/
PisFgdeVPf4L2TtZkBfjZmZ+LXp/f3HWgIqF/+2/VjFOuJo+UUdqoZFhqsyF16aNR0+uqBS17k97
9/A6P36gbHI8ThXeaivtAtgV62os+lC9L24XVe3aqhq2/b9PlRvn/KUgllM+MvBA3dnXL0gKf1J5
k/P47ziidSyPTgoHtg00vHJMusgAMmxIFzOKP55kEIuwLX7MVbVpQ0VdjcbaxIr4qZMwi7zBzpjn
7/E5paotvmnsFA4JdIz7O8AUuCPW+W7E8jnDb/QtPeCbqvp+2BF/5sgX/aLsFsB82UaAw4tTi9Rh
wyt/qpflKHiEZPxYKGGp9b3bi5nY0RYWxW54k984IOHrDcp95mKth+MR6rZ1WhJ38NU3vDXvnDrj
yTNJY7u7NFFL06MeA9owvjQwwt5w1x2ld/3SfwL0i3+YpfNGq291QHg37n2uPYL4QiP2z5Z/xu/s
yCH1Vpy1T6grp/mhzArz5IwpmNPbZ+VXKwoPZiO3bb9lyAG8tvsVZKd/zcPlJ/Gld+iP05txUl0C
pAGbLPvsm6KYk95EfM9b91O/N7EjdE7WO4kRSBvevOaH4jLhn8X0PpD+ADp6bi9jBCXMTm4ukZHa
VvmU2f9OXcAV6amHd6U3MWNxE5/LDXt3OS7AoUPt1K9jFFm2siffEX8TulwFdS6TyW8i5NH2WESv
HfosnBHxAuZgyQMg76Hg4h/xrZguuN1r5N8ip6/dXibeGz9c4WQwpP14y11JWnn1idGNM9X4kvB2
Yjt/Ebyv2SF3Lki30ZPhpE6+0ld30c53kd8uHmjEtRJCfMGxRNrhp8wl+Oa7NgrER6cK+w2RS9Zn
JdnCpU8IpnOIJXass3BuiJHcqTfEH+zvZ87PyoY+igRPjzNhdohVG4sHMd315DG2Vt86hkBnEQIU
jJySH3ILi5c24oRPTQVsAzklpn6vudakCLjqOt6oXoxYBNghNXxzRiV2S0mQpwlj8yUC5pVAwYiu
ONZOXCG+nMPhmh202jVemrW0YfhXHOp3gL043ImE+UadeIpGz8ic+Ar2J0Z0wHvujZ80nFF5JsQv
cLTUU0/+htGG9oKJOyd8fg9mWwhxo4u8asP5hauB58K/HSIaQm+yaudXRK/ljtPL8CgCw/RdvYHN
XaDj4YvwBTJ7zxTnp1vpEcP+kGPXLtbjRnMiBoP0thgvhKpEvwuBtz/DsFTP9P0fG2dJnLItSKdh
cKJLnXjZh7HjOFCav1gtFGGntStGm9YXxR/HUz24rR7NMglIDbZkT+OE0vx1DOgRpA4Hsl+zDMYt
50iwFNM7CWjjB3lnCcNY9omOFxEAlqkpS9lKO3/40D7L0CjxExIQt6Y3YoB4QWldPGkvvvg8r26H
lDbTTBETzjiIRMDPDoZq5uVwc5SX6g0MAnQkzEiQEu6NN39KN1faoKF49FuwX78/7qJ384cuAoLB
CzcGBlMew4deN+EoTldAeOXwrX1ykySveP5nwWne8dtpn91yKot9Qlw2DYnX4YclLnkDcKvnOJ6p
1TbjsdszcAESPr4AT8lAQex5XTQnVhiVdJcuV3ac3lEY0MoAdkofa9FecvLMQPI0nvhTtF73vtz8
gTdt2mW8C2zfAD0gXv929L8K3wD/+45iDtVrGQi0feJ0Pe0sDtOG231GGAa41XcAtcpnvN9BdiC1
KEP3+VK+W+dFI3qOJC+XTOOiOBU5RDS7eiGaOcmdsQ3iadfNjzYLS6ie7eeIvZfmULwlVxI/hObA
gmSeikcYcJbNQs96mTbb+8t4rNdjGF0WhkJMb+z7ibYW3gaPq9t+5ycekli5GBpbKCGEoWL6MG3K
ZG2lPiu04nZX2eP0QictxFa/XMuTlLCw3aZnul7sRJF2xAbGg82W034angHaki6W8sKz2yOH2N0O
+nE5MiLGIQ5WrILearM662vFh1LPcZRvdyJuluvYTKvl+lgpMBpduPI8csLLsCvMU/rAN/K88zB+
smt0S5AhBFRQcQysvJv6mu+mo/GOcNFyitgVf2Y1xMI15Bvhc9DcXPFFgiiSNVByUrmL1J8Nu6aM
sI7oo3gMWbvoI9bCz9/7zYVRPfE0sgiYb64oIkcMgChoALnsKLgdupuvQWMHB4kw2GBuvE7qkJjI
VvYAsOhIWptlLS4BLSzzh60WxS/YIKHAdrZhh2IV5cZKp51BggjjzqfpLP/0XOYLj5uuO+Xk0RKn
d5eR/CL7EeEek8cPVFUXAgiKA7gRCIJZ7JN9vUKKmuh2N/BY29VHgk6BScAr6ubydXmfdjxpLNgY
rbKB74pOcldkV9RnhEcXq3aluLeF8SG3U73ihMp7JShXqoXJ8O4hTy1ojCxQhTNCHuuscL7ltfN+
q5duCnku9Hpb9HQnlXdt9ozKLXDMQOgenNwMmtk3y8PA3fidehyPoUn4EoFWpadLT4S5GG24aOx7
HnJMiF6sIJfH78zK0pAb5HA7Ms5n0u+VofZZUKeojwsejbvkFsbGMU+RJHMrcKpk22Yui38xclKy
zCcHkjURdY8bRaWd4vfFqWeBgX0xTDu2jbYhHtRVIlSHvrVn+bUx7D4zAU6ooWRgbvienelH6i4W
zNGR0+VevLIp0hQcOCV916cuXtVBBsb4yEVRXtRrfIqv6rdG+b8fN2NPaxOAKWYHG97DQXr0fl3p
KzvGCIicsV6Ry8czClGGGw+PcmNHui1eYfvOiMe5JV6mH2ovoEg9wyEHWYJ1VmOnPUify+jRmLx/
zrwVlHOn/knDGPJMzDae7tiNTh0LyaMdnXNarFcYW/zp3F31dflBQK4H6qJ29YRoIRuVDA39YVpJ
L8gXf602jO+O5CcOY51qJcxfqEW6IA7ND5ZfldsS7JB9V33xwhsbDY9nt/uhFseWBKS1xfZ+2wkf
bOn5unPUtbm7vUqSHf8CXIMvdDevIPHtDJG6GNCxybmGTrTOaYTxJfXRWAXkZw30dMo9Z/53A3Yc
avAfmWDkm9sQJHCdvPi55AmgwJvY+PwSC6PmlEhIbP03YQW2bKRWOI3pkVKpYYfHOL2et/Ivqy4K
uPTuCIcY66PdX6pvFUkKEQ7uzJ1g37bLqSda7QefLCu4Dm2SPhAwZIYf04/iLuvs2JzjkLv1ixeJ
37XrtzRLb7cDF7lZRyuV0i0gCVjm2P5uPjd71Zs3aVD4CBY7CDjEMmJhdoZftmWrcIon+UrpBWGZ
Q8m62EoH7Q6E3+G/AjJwKc7PrFGtEsqSXzAgq91Ze5QZkbSJzS2EnyT1ezLa6i1Hu/HT+uThhCY4
vnCzyN9y7/L+2d1ueo7W1YGnt7vOLwtIWztxefu+34un+7a9dFcWxYz+Cf2bp5QywZNX6tv903pB
67Ncc3D07+xLmnrAFZ8sX2w0lP/RVnmPGjfRN+YX1YmA6hTQdbZKziXlw5N2utHQueQyL9kuuN22
8hMsseJlDIefgnPPujjku/kkvj6wJ6sCgcO22qiGN0fMTmxklMjIMcLzNEEh8qxdfIRyloSzpx7w
l06cahDD+IrHs7OF1BliQz5amzmcz9OrFJjbliWJw9J+6R+VQ3+gJc6gIvG5GkCJZAopj+oCSqP0
iZNhvLBGdo91wy4+JSgaY0j5HmNOe/ScTby5nMZY+agmb17bBNzhKnLoLSbY4KHGeiKUhMO0iHzG
dBXTNe++SYd3cOp5s6Ak83IrQNpTo/O5EJdWbUyC6iqHH5ArZD0guXDlw90xQ+R2i3K9sbDm9KLo
NgDTAlQdFpJHgXjzpi9p3a779+lp7HxtcuXX2dFdLjoVM/HZqB6qA6c+CtNzTT7Yu+bpq/rKiW/D
QGDFwcK4PqwOu2JPgm8hOvT57jwjUN7eCASIWfTjEKEW947wEYXT6/wr8usR67ZrXoXeH776Z2zC
1hQWJ/BkoMhAlGvP5kb8pHGljZ76IqxbKUjO8/PUelrv07qovzMqJF4V3XydA5kY9gqGaj8jQ5XU
cxpNHRfcA5Y3kANxA6AKLwSToiNvIZOoBLvM71riQGllh74sWLM93GmX5jWmo8QIimLcWDxw8FDq
+7Oav4/8Rulqek0nPEI+mDuYYAm9+S2d9K+wE+h59WcuG7wPbDg03uwHFwgEHS1ylhHMkrbwDULi
V3lm6IE5sgSmzIgNVOFRuYPIdjtuC4eMu8a8whC9df6dO59jMFiQLIQU+qAG5S4mq3AiZr2ywTSh
sqGj+HWzJSd+xbwpwuWgMy0/3v+0dR8hq2dpIa+MSgO0EMdOjngEHex7III8MEfza2pD/jLnggeN
sfDyHat2wWmH89734qs81MwWj80eVQw2NU/2b+uSh4dSmY0k3mkegcofw7P22W8zclMQCn4QqlG0
j+U3/60Xu/zt30w88LHLrE8PunW3SXbMWONf5SkLrKdujW+JA//yrv6CdWbYQYotJ2a2kCRE+8WT
hiXrHAnHO8d+TGKY6qN1Kx5JVeY7JsN6fo2qzYzqSedhslmsswF30NrM11DVNHWr0u6541kApQVH
3WewmT72rKv0Kd6dygwlK2BoqcQBcuSpdAUzuJOlma8Ip9MKhzFRa89DQPaS/KgjmImaDrQNdKfN
WaUoR3vMjO6VxBympuTI1bPbCR7bQje75gfFcbTX0X2jcl1NawoC5oUc/FwijISv6g3tWSW4rJaV
ddK0IC2etbC9SKQpmBQwdvZFhPBjy3LzsPyAFB3D1hbdnGlwcWDAMcGKIBavDDm4NB4yVWOfYXGz
xV38LrOOUd17cseEi6tHBZzj13Tv0uMV3E27PMkeb44EPgff7Jaw511yyLRdB1bda9kQDWekExOw
ZO/5damMs1eq5fK2rcgzvtchNZr1YVxLxame82+YoNzqEJ0dyzPf6AQYcHI4etFmgt23jfeMT/sn
JPqmATUhGJ84wzNQtN5aRGY0TLKXBvUjTaia38ATfqYv841NTtbcx4Y0Arhal+93bE+JzQ6H0pDF
dbxMe/WnPDWUOCvjq4ZPS7Spv8irKNr2HA4C7VVxuScqdliepNxn1j8vflp5fetWC05ghLYMqQJG
h8mTCz+NaTLzMsMxJLv/YgOF4v69XGvTQ9xNmVbvytwVnydvPggsRzKTKVJmsmayLcXLYJMpRM0h
wyNI28FZl1xTv7vgmxAlL+82ZhUm72RQNsfbFUKwgXJepbPtSRk9OzIkV1J2XKZn+L8P/hu2vphi
g5fiD585fZ5Ap73jMhbkXle9brfsqhUYkZDWEfcClR1pPVf6skvqEleU/y+6zmw3cSjKol9kyfPw
CjZmCoSQkOHFylSep+vZX9/LVHdXq9UtlaIQCEXAvj73nL3XvsLbZi09k+tOSXgjJ2DTvGpIxyX8
DOv+RVVIxKFvi4EgQhCzTnpopKv5Gt7mK4LaTvuIEV/yAhlDMMra2vTJSfhs14mxjqVymVRZUKyj
zSy8AUFK9GGeTK/Zp7xTyVq8xYgNkpd6ea3x50gW+zrgn7addL+fHhmYMzAi49y0XFqWlBvQkDz9
yPB0vtG58BhjvXWMKV+UR2mXn+vn7ImLuiOYGZAi5Gs/DIyI1onFihDsQxavWYuvsn5O9mR0toh+
16Rbv8qvZCVmFN67+r3wkz3yf4+ujvZJsxvsMTKsPfDcTlmrB/FReIEn7dqX+Mqfo5Ni5THl0HbR
LkZgwHKNGPkhPI8Pha+iCqaptEzo4mjNQUNtlz2LZ07N8ZmDjAVPrTfGVXvD9SHB8l6RdYYzWT32
5btMC+Nm0oxp/QGHRbHJRmaya6slqWNV/RbagWA2RMmIGGcu0bz3lDuwTSao5+usZeaygX9hsLyQ
05aCfdsn9g5rpRK6kbXryJ63vE7355FZxgYVWR5szJSjf4XRhPkDhl67W2dAAdLXrKKUsQ69dFIe
uLBANWD0xbuHNWt5e0G4hECTmEevtHfxG1/zrxFX5y8D4QtPzxGzPGoP0R57XclG6bU5iF8hc4hw
SV9Zx+Sl0lf2kw0/GCsvem0mS7S26hUjQCLterp+z3w6/I3g02bKsFf10LnWg3lGJrQmhfKJ2eEo
POvHSDw3oA8h1haDQohbycE89J/gERXOwVXyhznHrj2JcdUu1H5/AO/enRQNVCBxc15xCd+wmpZ0
dq0Hy5eZjRCBwukHdmTuXK1zKTdyZnYI1JXV9BW/sqkIcl9ELkqIhuGJ1+0NzlMkPV8k4YTr6FK9
ZHgINtKO1UHeaAlox6NTbuYBsORK8TgNahcVq/qsP4a/yhPmhObbztZAWDf86q9E95Z8NvLjXvn/
+g1/Oz2rh+ZV3movjBQlt7xK7+bT+A6bRtmpho9d67uhRPnpXK4UNOJepHDXrh2f2eKLNfksGc1V
7CPcmK/hlUXBlBchmqF7FR7xc3iyH4Ytc4bKXDuLp2FNoNej4g/f6WPL8E167OQVR3z1or3rDHni
a6a71Yv9heLaoPlz6J4ZnsyE5ZIZ7dvxanrmOdqLuMhf+iE9L3AqAa3FpcJDjzLe5g/haxCmmCvR
aKAvemXIDPor8FC/qW+qm1+jDw678CrTbF7bZ0Y+FZkKx89PttUpHYbt6MOYbn+tYdW+1DSF1hH/
Ea8xvuoseNfkZb6iDSioalnByxW2AqkneWdVfzn8jnP8k/GGOsfMx8/Nwol2gdnolYxYxsoMbtFN
ednvdDU30aU5LBXyyIUXIcAKCckLDctDe8rP5kly+UiTDwhepHZvxFN1cXbGI/7aR0JMvjQGhuAA
18lB3RqPNrj0NwL8WC32sVtcstPgMl2cxoOM7/ZVpy1P2XlxSZ/1MWSpG8xDk7VFh0ebhcb8Ey4u
dPL8Ed1r+9GfTP5axrc/S8s25KNmSjm70UEyoPYyU1+VUIle9G32ZIbe0fhTRwfOL3Orl/TqdnzO
P/RiopCcO78zVsg7ELpx+CK8oevAEJEU6oum7swzJWZaPzt7mYTW1XLpqY8cl9U+eylj1/o0v/hZ
p6y0X5YIDhTlPUFOQ2X/Kh5UV6Fii6mI3Fp9HGCJMamZVmBwOygItEXB5IW+xs62JgcCi/RyiMjP
4oLuU2Lkxo46p1v+SfVeac/A+RZmsupr7N1Jt/uujzwTYllbW8vdWtyGq4nyhRMBkCqMzoN+CGB4
f3bP+XNy4PhkeF1iyKGzjRDz2j5I+/S526GiMu9TfnaNT+oxmtxhR6VOavgDL5ErJhvEaGu/MsKu
Cel5UN7p6/6OVFXH8FYcF4lY6NrjRzDtnHP9Ge04tWb6qW9oQpjbEEdNgvBR4nKPfA5A+jlAEYse
7ibeGrbggwvNlnV7fKuZ7tKd2oc3FB3S0bzQFcC5HXxwpXtO0719QVh2QeZ6ad/rV9kV1NHZpvpk
xZawp617jcNHO3MF4Upj7lEN6dDwcfwTZNsD2CDRYz1dqLKtRwUiN/p6ymNxmZ6bq/E4HISfpbtY
X1tUtjfhs8CccRBKB+c5C3fmSUZAwpWZ9sf8LcV+6CKKISx5zcoH9j5e02ah6p2gmdn+5DsuK8Gb
sNzxxqxb3JKb88KmFGRizMXmJWQbRPnl4Uvcv2XBA0gZi7qWjjE/dVbUJ4xUpz+43py35JkNQ8sH
CYaSTZNXP4pTQs3BtgaA9ULmp1L28p/2k51q3PvJyfkISHpbsSTKYtfmbiRvazaX8SoYDkV1SuSt
+W1+p2QA8VbxJh4hyBoppLpV/MaeqnvTJ8YhnsngSj5bFLv5On0cfghjLq9kIp80TkzIep/SI1e6
XDvn4XuNhkXj4IIHnQxbeTq2w9YpnuLsAnQniGAgIE9a9781879XaoiY6+uHUtLGwky8aV/C75Go
lYA2x5rTh5Ua7FlebqGa1eQypX4nXsn04TLJpammnaagliUjg+Y23WXmrjSvmDXB8EQQ9VAeWn+d
ffBcE2UVP2dp6T3T3FvvcA0JqPqKi13T0AUwDwZ4Q6Kueg+fuQ4oUWGzuFQ0Ye7hcHSi5QIcXqdt
+zv66oG0k5L01XxlPDevKRLVcBuVR2hrBt0PCNLatszIxVhkVKx8uG5KRHwWm7a18j3tScKhlzEv
JSy7G/qWAH1rL+JaBY3lglOPIndsz9bOZmzabzUNGeqR6zRjaYK4cWJuh4m4Nlcb96THxbD4SRkp
lhecZ29KgGQUjpBEIQrpvHQVLioMI6it1eXtr1UvPVcwP6QDZvC2fIrTs5o/5IRVlwjZscW6s3ST
ht3QPxbT3mbaxQyyZDCxH/sHLfuazL1uIxa7TTbtmmJLWUJdRi1EkYA3R9AMoWSn7FY9O96wVvJx
zCDoxqMj+QGiOoyvE4gmlzRBZHfZm/7kPCJP6iDNtVjBsAlhrIfptoK+ppSfob7D/GqQGp7eWJhJ
vO5fzK/+8T7Y75Zp/785//0mGArEL7ki/dUC3B8X2eHSHRHo4fiF0QxTeY3DZ/ANNdrdfzYFJlmY
rfXYB7mzA2njwQBFBddwJlQSTTlzDtp9HA4drRS+syoU9cOkwOoTRzjI7BXvP7rfqc6QOAhuR+e3
PEyZC+52lm/vtx2hb+y6dvxWR1efJyqMizH+UYZFa3//mVjuqFOk9vcvU4P14P7dvzvuj/v7K7be
wZmW4p7kJZ3x1v1BeWZrrHjLE90f2pJZu44TNd33RibOYb8bIew0OvimqSNdjxermLHtC9I/NkHY
+hMaIDVp2/U4mGRcFh580m56EOF0GYOmdUMskasy14yzWZDllkWfZHo+gWD+VOW+3eiZrq8dxhtx
Ou1iKfEE52sXnMdi1ADHKAnd3rdAwg1uJdm4ydDTpVDi/bltwk2elGzy6CA4BG4ZGbLYCbYN1lGF
LY1tsU3u0IlmWnKS4vQt78th18fUpzhOuPSZXDfNLmZw1XTjNicKPYuHz1Iu1YMeIIvCqT3ZBEEV
C52K98iQ+02DTZdjkNbo8Ji3qnJwDKYPOCbwojGLt7VNZTGfTBvXFtMHrpBmlZEu4Hc9XFlSZvAJ
UhhlpPY1MfpOA7UFPO3QmzpkjUTmsWjBGJsGedxlZfTWJ+q+RJ26GEmwuzJDq6qtbAARickM4g1Z
uPJhgeS7RnjpwKQ1YkRes54gpuv7h9BUfxsZObMZofBvlM08My+vogG08Gz9JLnxWTj0M0gBDDBu
p65hoUwYbbQvgvYNpre1bjHa6zWiF8CZsOBJcmWvTGkgk0Cc8wixHYLACTLxWCTe0DB7i5/gp7UN
ajEBSZFhWOiO+jy4Bvb4tRQ5GYyvWyx6ovvKFMFTpF4UmQvHnWBiEbLpFzlgdbnJcuJKv8ZpC3d6
P0usgROBNy5vudeMSNyVOJu9OO/eAjmqdlX+R05QPgQCwbo1ZgMGR2NP6mLdY3qICRpzRRsnp6SF
89wua01WfMY1bgvllFQ1IgVo6xB0W3bkqfURWVbrq4H55UTzw6RmNKVsBeWxbGzwFzPm4y8KdXqb
amSOp9wgiiwrg62xkIYyTrWdpXUekYAYQqcZNXfk0A9mpqiZ5Q0a/+Apg0Ifst7hiEIcmbKYJXb2
RwwEY0E5OM8zPRE7xladFJwfwRDJ6DRwqsoZtSuE7cGr/uh5+JOYgtYagQibVKFFpXLItvTQ1FoC
WG1Pe2vWOEsSqgE9gahtcy2o6KDVLQMioZuSp3Ymi4GafRp1TqtLJG9WTGRzG6B1tqqrnLIl6CUQ
n13PVFWmb3gP8ko059rpIW2/KjWAvuZuUuXGWWH3rw6PAQeSG/Q0I9TQdmFzoM7NUH8Xfwi87I6w
zYAhEJ/jLFZQOc7jBWxk7DtKmiQIRz+YyXisEd2Wqo7OEP/52GayjwWZvAMuq1m5mQzzQJDoT1/T
Pcw7DrN+pgsegpHbYtQ9tLNIjl1MoZI3VH1FlWJy/Yybca9g5kaIaNMI0cMt/FeIIIwh4nT4yTNS
ttI4fItwQK9KK1NWpZr6ELYgZ4p09tVOLzaNDZp4RKka9uB3vsWsx2yA01egtjc9fRwrRlMtM8Qx
nRA/dxzB0cLik2hikTxJJLnkknsnXyw9b8+lyhYmHb9lS34fRz5rPLIT0Zaphyz7qynZ28MsIhVO
nbSzrdNylPQb9Aiu1XcJ0MTAJZER2+YFGlxDPI25pL+ntBtVjVklpDg1jPpNBqp7oIhQR5MLTmO3
+7SPP7LOTjxMdAetiSxUkXCWjJ4B6RhiSwhQicRTfXGUdmV3SXYoNcbESU3l0Cqa7PZ1KaAuT2e1
nTzVJP09tbHpB0K74rdeXMT0DHECww0DzLTpZoH9xoKBrYTqSVa7N6F2LzBJvbKbiYceZbbxFv2J
KGyiU16xATUY2s+GDPM+pdnObs4aCGlQDdY3uMtPoJeZU9RQVdEi1oAVI2h9buIwJHeOAUtkab/J
KW3KIE8Y4ONQUJKp3Tbk00tm9uKMi13B7D5aOwrw9FMOD+ZXZua/E8EGPsgTwtRkevC5F5mW6gIu
p3RU88jF/qacuxKpuaOUZNjo7JeIzfBVNTT9Oewu8RKZ6kTOTS/ljE4zfQpOM5RyDWxJ3Z7dkKMc
pd8abK25qEKGIjF3GSmNIXpDYGgFIeLDTe6epqG5NSUANVCWgRVxUEWwgLSJNIBEMzhOslvsaNEm
KgxlD/4MzTGUE8Y4aDwUh86I3XIqAuNsAb9TTBcMPnpT6pBAy+tGmaT1HIXBBqTZOQ2oRi1Dh4pL
mnenRBW07OySE6YEKIX2qA0lQ1dnV45mhA3zkDGumAKE9hk9Rov0pjxtMIjwJCM7nC5xwfCdi5BD
3iLs1J2WNnVDIa7HfKaO3MKy69GuSJWyMgXNZaKbwMRP9L6WpDI4BsZrJtM0yO3j3Eqzp9eoJ8qh
aVEuzduq6pN9OeKkNMLMKwtKSCfH2peEdPkrI+hWfYDvPGAXlkpxzASNLQzCkwHJQmjTNdQmuGiW
uGhKJXmRQVCcNrKxT3S6Ho3J3q/nCruyGDxFlkPcp5oxw5TQYqMcqae+X9UmyYNhgYTPMo3TNNIz
LvfkczCLJSwSdai+Vln6N5HAKJPCLHBDy0i2MYN2ZczgYyGQxzP9qth0lyWOb6+loVYmU8wmUXpx
ssZ2AztnyEkAYN3q+VUtkptUh1tlZEEOu2agD89mRC5UtwsxvRQNqPOWi0kuLLiFhnrL9dOkCYML
ebWVOhqYBE/i2GrLH95xtuy282raxvA2dfZ3kOXXERTIKe/65jAQlTEyD4BnPByMJZEFKAZimJwu
FOm4R6fIP40A63kvM8Uvk8cxsq29NncvC2eHg5WyhuquGqBS4gJtlgwG0mGtdU7thY5rxnvD/Ck3
9bc8Z5AFmWydQOHfEBRPd1nOyByplR8tNW6lqBV3JMpqHKYjPGX8+uxfXLJBM7dSdL9IkS5EzdNs
kYNqwiKNETWoSu3bdUirMMTzo4Xmh9YMNbuv1svikSYWJIwKuLQpZgxjDA+qnLBnSZHOZPEObku8
1YkAplMgRe+ws6MtaTi86CnJ9YveyttwopuUq7Cmaqv3eoH+R26YbOty5o9jk+yCeN7rzfBYZ2Xs
F1rkRzHdKyVCxV8mNTakuMOsuGyBJJF5ZA4rTc9lOnZO4aBMO3KyspVISjeVemcjVwzpsyhxC/3B
lCA+myHjVcPEyCgrf4yh/bblloeFj8igpwP1HW9Y9RLkJDnXR6Ah+nVWTXy3yqqCiHSYKU78+RYl
sb7BAQ6HVtlXMcMcPeCoVWbjOEQGw5RaWikWWiFLFbvYoEs/NuQGmvNjFeYYbgmjIQ94bdnthLY2
j9bzbKG7Gh5Gh6vEwOynqU1lDbn+zzh0N03Tkl2W5Y8IEUZVYLhEUF8rfNRxO2pgTIVX4PYliam2
dpNVH/RRD5+qhIwRwkwagVTR1nRzo9fth+VUwzF3wFg6bFcco/L78aMwHlSSWxuswp5k2YyAJhiK
sfUaKca1BZVNoKLd8jYlqAnzIKWATJ+n0P6Kjd7YapPmbJqifVKIdDvmOktZMaXvRir9pi1vqEGf
1CEzmQitdwHZhZquecvVmLmGXJ7ioIZzxIZ74Mx1c1OsprblXYgNiU1JhqVJu8q57ILGOkOtmFaK
X4e2vLHLfu20VE51MR8HI/qxhjzA5fgVpHR2gnQyPIqxTdFW00mzlFMeSTpINlQKG12pkBxXNNU6
dr0s/k59kR0mKm1cNn61KHuTuts5Vk26oYb+C8OmMfc0MUJqzwaHSG1MN33MMSvacYv5uFE8x6gP
tZx7ZWO/g/2B7JJBn1PoHZVFilKoofk2gWEVWAueZYZmQ9wQE58060gb0E0OqeUbCPPTg9mrbKHV
/kBwE29EpGIyKXK+I1iHsYgmiFlHn2YQJBbHSDVErLPAfMszKZhSW/CXXtoaD/SApSxSptAzDcyh
Qx8jU5zCZBMEbPVmLb0GkQkio2NWy6dRrjsj9UB5Nh75wPTEa8LxRhvMKduOnSaZj6BE6Hc1m1Qm
rwbdxJgzHrIZUmjsUpEw58BhEaixkd9xJjtPTXUUGbinbum4oRXk5EHjVAHSjIadVqp+FAjGylPU
XugpvEhEP1R6Lm21gA+Q5A96IGP3kXYFsDXd9qjmJUJJ5GMwMa2VjRwVJO3GCbG0YV5MdkN7xbgM
MgOxZLolYbd1UlD4VgQdKQ8B/Bqc7KrtJcOroUj6OgoUZLXO4pdtbpi7xwNQ5Xh11ovCAd8zQ0PV
CY+NjcjXzPHS9wo7b0ExE2gJrdDaPmkmvddQIhozWIplhYOTuhRBTkMqLeQ1GyokSdFftugE3ajk
oEj9YxKqD/zh88oGWrqShgYPe1+fLDn5SLUUnCNsZLfLWfzKApWglT5Bz6q9XmuRlky8v/LyuYM9
XWtKcFADJ3uVTfBVkdQeknbxKeY9E8iJlI28JuoKEO0wysxdRofeNB+lDpBmbaQiexiXPl9TSScR
fXWjsRdTmx4gWHF02DpjHRHi8kHSarOtCCeNoTVRx8OgWbsoeSrhPDHZaL/JfPijCZoDdcumx2Gu
PpJTLVt4+4uBd7eiObOBckWUVczAWyrZXJg1rq1pGuHI0HFwiL9Dp4se0azN4SEqrU3lGMPSysDj
rSKKi9Wg80xIXNiQ1GLXCfR1nT4X7Lb19aChJpeJufI7NC5iQd+UuompSvyZWHoNJ5qOeZeB2wTA
g4gR9dHgGIGrB8FwatJo2/fzwyyr6aGw0f2Nc3VwurYh0TpAOxjEnpEEF7gstEZn9aAt4x1DZ2HS
8+ZmZhYjONk1h9c5DOU9QJBbr2uIufrGWvGizBWfZ7TVJQjU0OWYB4LM0YoOo1SLdnqCkD3k0kYz
8DVMNy0zsaLKRFwmFcoqiJ6rkKOeOHl5MxbAI9kFvyLNqGShfs/1Fe6n4i2rvsUHisF03cQn8o/w
BmvxpUTYUakoDKup3jZp5taKFFxlgUMEOCszWS9TstfM1Db9vNMavBWSFh8oCy90TGbEFoNfyOof
FsqfCNTX2iJIkznXQIgNAbBBo0sr0S6B92q2Ngq79MzYYUNrO88F0N11YnKgWgwLB/bwZ5XFBnOW
9T3HMZoQhO8dmKiNag7vOKhaPkQBfNrgj41QVNdVMW6kOmHOIbXRZSK9LHzC4lDRk4L81zmeNagf
csswZVimR9ObNbBzyczmQ5XZ1lWbJtDfAlKxPSxYe7lF55F10Wcr0xRKYAYkZQI2dKCsShhSNnX9
xilHg4l8eIoo/V1oHVEiGsJT2SQFROvkL80crrNgptGap1SUSAEaGzmfgoBsSH8iKybrHam+WjIq
I9aL/DC2cAo1XDWERwnjhD3QAiHg5hjMsX01BAORgeHVRPMr1GLlBAvQJe6FnlaPVDOtxuI6a/IX
EVnRF3ubH4NMk1wxnwsy0iENNT9c395zk96L0YZUWeey7shwr/fGGI6bsI7fddCAWMS7gQtqrGPm
BVvudywNxxyFy1Tg229VuGR57RshRYwFq4F8sQ2XLkYTOqxnwlHWhdJ/BWoCdw6leBlQnRCCGOC6
7reRnimb0WZ5KwiTygLnpZgT/CvZfbFi+BSMJ+Cp77bSDP5s5s2xHnWbeZekuGYslwhy6s9+0P1l
m7EuBcDmydTng+OAs0qoW8iTLDa9Ejyw0CUHcMj6KqwKmhu28lw5NXvDfJSQemKKM7o3Ll7xJR3b
aW3YzpW4IscLZgCOTd282EXhmlOtu2NZY0sttavesv4Vii7cjGhxS5IlH42qWmF/gl6Xc52jxzOy
9hWjLKCOwPnKhb4XZWFuLZQHWmZ1fkA+YmTj5NSCglUol/EjUCXJcYlPnq1eT8gb77IOrRS8PHmC
kMwTZ6tRW+zDUv+Oc8k5x0n1OMuYOgdVGzeknkAFtnG85AWFvG6SamUAupY3/UQSl+4U7Un7GhCe
5Cz8a3aENdre1M2thqlD8Epwr2fPGiJ94vmGKPkUkP8fbdrR7BqmldlbNwfxXY7VD8+LPgEVlP4U
OpEIpm2yc5POVid+QhpvXinQSgyVRiwnSoy5ollfB5TdS9e+lPNyE1pauhoAU22HYDrZ46itAosZ
KcFsFHI1xYEloSgOJDQIk8qKodC/gmSoImUdpbXVde9hKN2SknwsEgMZL1fFmzoRqKMa6SEIQKJP
A/ZDrVtElm3r5nCruWqykJYKzWateRSSDYohzOlzhJGxaT46qYP6DClMnQdMHaaAV9B0gL4iqXF7
BS+PXBB0ZEBhJm6GdsTIFW6dKE62TVTo77XKuyqN8rcJ9l9rcuPdkdBY2Un1kZjjp9xKJ1WYxHTH
jwOf7K0KjD2gPtiFRYNipeEczDN9kxRvI7vibSDgyEioGYpjOmDkT5C+5wOLf4stiwvJuGI/wvXZ
rL+zsKAgVWzkxYB3i/3//W00iQt8XgxVS/rx6Bhlcr4/PKwte2JQvWwi+mFy2fj/Z0Ty/ZH/bua1
CRPhfvvvt/df/z/v//t/LP/R3Ate17/bls2EcfAVafjDfxnhkdB4xcuX+3f3L1LZF3vR42b9d/P+
3f1n93v/Pfh//ex/3bw/LoA2U/Xfigi8KcUq7ABN3gdpxV8zLa/x77f3n95vz9rIXRK8y43qlFf2
JyXB43zh6MJx+++2NAf/dfsenI2PJn6zcmLfySwlTUJu1LVOK3OfEXXJXym1Oz3IyZ6d7G0watBy
bKaneV8b+0iOjP0cBbYLGx/JynKzref/vCNdHmKZOpMHSdv++4X7w+43JZpCvjlEh/uPYkPX96MK
BxfpQ0pmqAa35/64+z33L2Uu+M/ZdD4lsYZx2ywwdJFXYOzvd7dguHel+k24uIFg2Olxt4JUdmMo
YgcKhyWDDlqRVTPMh1YNkrdi+qsn7bVNGND0YhJrE8Dk/v5FHVsEEURqzegbZxQiUGdATf6MElqL
wjbofiZKfEi5gOuCiVnUNIwLJQm6bKRu4W0W+2QBRYH343BZbt6/5PmAdLuzhNgKUq5LpcfecL+n
Dwtl9oKq+M0GuvL/fi9rIi6oU2fuAxDPfnp/hvtzV6G0kEek/sCfE/v//r+//8v9af8+5n7X2DJJ
UQbA8v+ePP3vV3Z/9P2O//Hc/+/d/56hspPGd7pm9++x/+P/LGN7GxOhTnpOv4aZxfJn54AUDFC1
UehcBx3hoqrgs7Om9pjSegYnBT2jtwuGYVJM6/IzJTR1a9XBgkiOdlY6FTswweIodQNTpZQ5fhtu
+6j3EmJspBDdSl2C8gKx4gaO9NkL+Q/xaPm+rxnEi4xSX1C5sOM02GVDKpBMk54YM0s1YOfpFNoI
AQYGEXlCfsDsA9os/fZW0HhzninAylM6sKQ5NWBaRZa9sE0Dtwp7siQbhvV9IRB+wp9c6yNQgwaG
R5H/9mEseaJCA0UtAE4cYDQtOhe7POois3wmLYJeUQQZREFJ0dMlcym6mXeDx0T/SDRtPSpX1SrO
lLfNeiT2nEI02WZcggnWVcSqhY1NurvKHiFGTmXj5yq7x4zgxXUdB91pVBgsdUwwFY0xXbeowbPQ
2fcl4WBBimkrkdASG3M1c2oBxbHQKsP9mBBK2pUkHktmi0FyjgKijHMSqXe20v4YYWp7c0KMqOrA
rI6GDvlpgBgdZnloYwCRLeeVDBAYGnrsAsjGQdSh6AHgbM7SZ9cBUhVF8yVbmzTLWgaNBhP9NH1s
iERBE1ChoY7w6waoQVWGawfd+LAM7VNNO8yzDc00fVK2hol2PCoRBpTnPkVuaGX1Ky4DgnptOCei
DcNVbdMnVdLY4BIIy74nfQd5Yjnuaou9Q8gMFiK5OFgDObaYl/r2uZapixV2pm0Bw2RqCGjsxtOQ
KseByCv0Yx05bXb5ILVavRmM4Cyp+ldRL31bXg7wTbxnmSqtSE8HGVhgjEmD4o+VxYcsGDCOh7X0
EBX00LicwRSKJd6TTD2FUEY0uRdrQdiOVyOBmapQXRep8ia32q+ZStsl61DmVx9oB3DCRPPjkqre
m2J8pPeohhRrqYECzDQsZ2vBo6lphuwlXZ5wTaXpTrHZBRWOdLCCa6r3xgVY7h9DxcUfZy8EDqIg
Mwt0u/p73xA24bTza7QlyZxtwqwmWz1ddL1m+80wcNn4DZJn1+z12hITn9ZlXpWwqmm5MjNcoWbV
CkbaSGCbwpJdxlgk2afWd9iL6FbS3goCp3KjId7UA+C2gL7uJsjJ5krjHc3MF7XWg13NOyQ5mkSr
szRelLI9ZrmDBs5mEdXzAVudbmx7LbK3bRU8wAwWe10vWEfKfE9L4EHGhDU2BN9n4kOueAV5hQg2
Dy7E8zw20cjWj/e7l7zeoBTUuulHSU3pQcT4BNSGFp4ElB5IsgW1EBl4YhAdHSOqngsZpk6UU3Ti
AW6j4KGcQVLLS2J7E0jfbNdQVMhkfGLwDbuDjsJuwNjTCJBKLOcbbYDGV0nEuo5JXn/lJm2DBkKi
q5nA93T0bQqtPcQvabOxIPZf81agMkwQyvDeImBuI+lETQ/AT0F0OxWH1orDR6vjmhwyFtJ1Ql5G
TfmwE0dGDVOgv1TTl0mPO79J2YYrkWUQrBN8t7TQOsUAiaEi7xo7XlfdJY9xW4EPnDXcs0HH2T32
PbKYaeX0dKaMENFUPwQbYx5Vr7La4bkrB8aWw3PdNDLa0uhX1TptXdMs2LQGmt9RUUmDtHhSpsRo
XLrFiTg4zlrgmc6avIV3kqie1J95iaqrNmSyCQKYWU2JSixgVDLGRwk7TuWhCIcWdB5qUoQc/ixJ
5AMnmCqgAeUpSmMTcO9O1QALGVJ0Jh+BjJJxISEwvdsEid3u2lA+k+GS+gyrXrqZ4BZSt4aG0BLV
pvcxVQr2QjnU94PdfSeQUmm0FT9jApJwEFFBlSbfJJnM3NYSeJAMSJl1Ox1kw8bY1lmbPulo4Zca
DR7NWjCgBWaLeryOrYoeXI/pFkvuTNbPoUVcAww6f1hEZhy5VtmTnlTNuSfy/Eif9CzJdwF6rHtl
QqTsVFvC70D9AzCc0/0k+KCdGfJ+GAOnIYeJNsL4boE+h8g0nlP69vuhYrCSA/1Xx0TDNFw6O3lM
3wcEr9Y4vmcmw3TZTB6Im0IfPWG1MFUsTLLQCKFGCj/107ETSbavN9OQX7JKYU0tnE9g3DTzWyy+
prilthyjmamuJkOtYga1XJtcmXPJ+jGXU9VUGeGk+VEMnED07Kj25vErIE9gkKcKaA5/fYLjXZGx
ZNs5FuQ6eoYUbChIdZ16hy4nrxEiQAHl6fL9YAK3Y8yMDWr52f2O2YaNV1v6c9m04cGJjLc4g2yY
CAIuuoVgMyxflCHFTBEWL5EURfsoF85+0se3SAJU0RTatFeo9pCX8EVIRugZOXKCBB3UIa0LhYzV
2VWX7mHQqP647AFki31BzT7SbkrFlxfI5/2L+t/f3W/+fYnLLzRxzGDOu/+gb1XKuXF55fagPEtp
BuTHGmTXxluOLvI1H9tDVUyFT/k403Ca0nZvqzbfMkgvV6VZaK7iSABIhOMXMBFz8a6FaP8VB53n
vaS/f9FtDgV1+XK/GUk2HXQ2bK7eim6fBh+h3o3z3xelNaDLvXZqLtFyhKc614MWZP7qP9g7jyXX
kSzb/sqzGjfKoMWgJoSilqEntJBQhNb4+l7graybndbd9d78DTKSjLhBMgCHw/2cvdcGBw+MbIb1
lDLoknz+cn/0l++RkcB9U8dgVMkxxcl55yQIBUvaQGlRXybaPmhbNnTZfC5/f6nnhXMbaYEt0nG2
1ZJm51Kayax3RCrJU+xZMtEf6gZWwvwlNjSkTPfn0cxjnUqqMdZNWepCl6CrN7oCxQtk1rQ6d+RL
rHQDYpE5f5luCHmFprzZvdjPpCpgseu2wHVW5douNHImCF2W12ObK+v7o0oU5HXR60QoypRig5kR
W5KlxlpMY8vBs/tnuD/S2eqSjYKEK4xImSmldVOb0hodexfqxAaW0EzkBNFvUISY4G8S2fGhcqYt
kq8zySz9MDaBstWvU886j71eatM2KDmFuehcAwHLjlEr60KWlHWtxJXTcg8liQf1gUGa1mJGJ8O6
tIwMWgDEm9sVmgJkdL2gWzfWqkxwMnsZ+pjH4nqNfCk1GE4WW163iYSfft7H3L+08yOpvyKmnxQK
Q39gcg0Y/051oyAC0z7bZJ2EfYmwhBSqV2EhxCWH/P6F+uoqbybJH+iPrqf5y/34358qlBRvKcUc
DncAQG8+B6zc/vnFGmComGgF7MkiVsS4sSGSQwVRae/nLYqXkgWvNYOEfw/A+9MxxlOej9PVaWuT
bI7+tSjw1HXTrJWMp7j2QnH4ULDHM+8bq34oNv+Rql0dqo0w7GVghJO1orgDfDPgzkvNGvhk4ueJ
m7ikHy3Ft+krZAMRUyYk48iB5+haD+WH8JBvaE2JiFRRas9rQZjLMQtiG0eTsQ0fp1fwYl/DgY7F
9TF8SNF6+MYI4dROf4Aozhfl4FP2pINY4EuiFTAuFJW4HRbuNMupsXrNC7n2VgSCxGNSny7wpKse
0KvXij5Ux7Bbiufp0HzmPB2RDS5UxBAgjugBvspcvhIxjk7zwlvp9OKQf1UL8YwZjSZhihsc4Y2+
jT4IPEe8XBDuxAik/LTMhQ3eqSZ2WTlXg48jRFa9UPtEDAPetgA0+iC9ngBYudFxTmddYDNGaPEg
UCkVPGzn8QyaMrfjZ3CUt6jTABe4+GMhEtxovX4V3M5utn7Rv7S9fBHelDW52VAJqBljxyIQniMW
blkzMK3Ir/HzeLh+DXjDn3sY2I0fbKVopWLgb+2eSVtnI+mppSPQxUJOvgU+OxVsuhf5C+MAB/xE
d4Ku0fa2iT9wXBbE6rmS6sH2V+Eo3dBbYOwF8NAKizKihWUjjwMU1R9ZiTFvIIm3TlvUFv7wERDJ
cf62Gq8ZkcpvR3zeZsnNcKmWS8u4CDf/T7j246/Epv/zp1BS2fxrzpgpkjWmmZpB1hg4dm3O0Px8
P0dIZ/7xN+k/CqID4psiYdQk50FAsuImP8ImXyYf7To4Qzm9oVvwxOsxMpwx9SkrGltzN30yQljX
otG7zWwXsg0kr7qybFoJt5mTGgd+aK6u2RFmZ1/AUHUUwRcs8spN1g2+jOTvBaIJysCn6Qe6n5d6
6SsUjh0e0GXx1J1I0XoonojTxvrnVN/xGmLty+1dxeDid/vbmns/OkyRAYuxfqn4Ix0J3zgxmaE1
WCKbwU6NfBrfvoKxafTl3lYdrg4bzBvK0knFHdU8GTswzAPV7K3eEaDifVfdl/6QbsHxhj8YEzA0
GD84oLTJ1jfs0hyAaa/xB2JI8Yu6NfLX/kJj4aHkpGO1gVXMT7iq4TUIyPqRkq0wzF632okh29B+
PCM2K5+RWJj73NtjlMCrS234xvFbI4l6NSIW2cvbB1p9TzgpT1AwPcsNvslSw9it+NHDbeY0yi8m
4fTbdiUuQ1/d4wtV3wgkxD7lYr1vTmAAETynzzlkEVwvKJtc5M6YI7lODdwAH7FrRyuio6hOcoWN
hxkB8KCI9jdgsshwWR04jR05S2CWwD7pYIcYCDftbLzY4FMAp+5KZ5qVUshKZ0uJHLr4TG9g2CLj
248OqwxHKJcQGVb8iYGnHKWvNF2Vy+GdLTgflRu4r63L13FjvbKv9Fm5eazNlwKOIWcGLexftTeU
hChE3XXsm+6/Gfl/jTC7D3xdFiVVN3TLkufc6T8NfED2NYouud/LZrfHsxQ68xzD8Ho0rBd5Vpgu
Imhdb9hmUDZhNHrEkVTPxO9Zq/xvPsyctPTnPLX5w0iqiuJZJJHJ+OtVqMUEElZW1+8jmVoh/zXi
KszckUMEog2HDfcPB59dDB2DPtihaA4BDVxslo/4R6LD/eP8/7yLf5t3YZpkRPwveRfZV/Sevf/X
xIv77/wz8cJU/05qhaKxLrI4lbpp/u2PxAvT/Psca6Gq4py39etHf2ReSH83NMsQRcPQGI6qyVis
87YJ//E3xfi7wQ8sSyd405KZpv9fMi8US/2vceoaa3NFMnk5pOyybsoyH/DPw76VKW5MNJVWWN0m
ulk0tpmvSJ07XMcQd6NFum7YGvs6HnBDxkO1UEeT61piu0YPGxkjSW63rMfMRYcaIY0OsORGwrBO
W716b+qUWkIif+gGZQc1k06VLqvrLoneSyMMvZ6EDTtXzWaT50To3tKWwiGpVXavh+K2hrQ85RCC
y6yuV83w0qC22YqUNotW6TZjT3CTKcPOSCF5kE/JnJ/i6SUwBwFNt+1Qa3liznqNDJsdSSKw/2V0
MWUZfyAkKG2BIoBdD0gurjXu96Y9C9y0KhK4FkbUkYlEABGtZlYqigKZX2bFFCInGDXjLRcGyAWp
5AQFIRolKin+SekTH0p0K2iHtgMILcExqGYOo0ofWtde4xvY91Qs4PQXP92zJUqehkB80+Yxc5ya
WI4caq4Vp4Y/CshldAGzAM1GDvEAzIhu77KvJPdm9cocEc4erUhXIsy+1vqmNrIoZYOkpARIgHQQ
g5vsl8jvqfKUT1qZOUVBIu+tCXdXaWj2+HK2VYsEPYrCIx3amyvn6keghs0hVPEqGoleLvNAvAiX
NJQCL6oB3igIqu7RHWYowY/IrL11HcRT2f7EzYEw1uC5x9LhpGyEHcWQP1vVMNhQtwB650wFK5r2
akqU/GScx6iAwExQxaG8nRIM6EYHV0EnTc+t5yTV+tYYq7QRzoJCkYNY0S+9RBbRTW2Fy9Qq7Vjo
Az8y0nPe5ThmJWlahlGs0NGhDSUZyqk2kWfd6Cs7XXH7vOYWoHaDWOOMRaHU9yRUGEKNQlZ4jFih
WVmlnMIQCnzbpTAnxiDbdDofOgMtUj/lyFNX8m08N2xuHAVl8OpqEJwh68VWwvFu1VdKHAq+mKGG
1aYRBT2KfbDPEDi57XVs0dvqlz7Ji2eMviPxb+YNg05xy1XvKnL36wICBLKGZM+J5vdkwOam+YxN
pO2XjRA9JUV+QdCcEVSPVEyuyZ68GbUti5q+1C0AwlKS4Q8P0XjhF8wUoaUCod68OJz2OrdYWiMP
bYdu+Qp4bwrkcRWj+TRbQXRGWfBrRHo4G8uDYaqdPWRzTT8FnS8bxhbduUdxnKZ5SgR4L6bhllzR
92jSgU2PIvxuaAhW+ybH3SEeAWmZM6ovaYqzYAYaabkn2hzmPolDvKQx6ButQ3/fGcBUo3jVpx1V
2k72JRUch9AEHwKZOEk9hr41pZ9CkuxDRcAtj+5J5nzjIgmZaeibKRorZgAvEdjqJClIwkA5gsAr
1t1hVCk29RT1tBb0YAb5L1dzmjDoULx+TlY20POUzUs8lpu4RXF7q+fg8ukzw1ID9l3fsdeEiIew
FSRSc2q19jsRA9o7cqOyeyKxXhMG4nbQbjeqwYrNUM/lTuFwqcgJaNu0yHAUOjbNVpbrfSCJThaM
+6aEsZ8lGmZNcLUG/c4wn9j5FUxAqhaYroTcvGvinaCgQlX0InTxiaxpDBH7IcG+EIhaB9i2lRgd
K7xryzhAviYEek/QZ3kKM2O0O4QYM0F2aDWFgG6mdnT7Ajus0Okk5SwWxivVV/g0abrpheeb3GKM
xFQiqOBLtSjEkk9SuD0l6kmwsD81yhi8JHCIrKGoIXNnzBE0mULRegn7QXPRuoAFlzvTH6ryPSjl
fReFQGeT/MkcC2NZd5QlwyRbosr/lvK8P1lWBo1nMh/STrh6BMeblxxvfBClvc/G/Xid2vOANpJO
igh2v2r6tcU8LrUZOTsIBMh5AWdj/gRSdKVY1D4WDVJpLfo2m6HxqQsuil6DAS8Mmh+r7cuE0KGe
9BciU3fYJM4IFc6NWH6pJsvdqEsbz+jN7fXGLS8a24bk7wP1Qs+UcDwGxYCXRSg61zQH2JCtH0xi
4sVoMgpx39cR+DeJCJNQmnZIdkANFyG2CQAmokqhQhK2SsKeKcmn96GMC3+Swm9lyodtbPxIU4AX
w1phbSkdU1dWlIjdLJbak6EA2ijJwrnG0xmX4JwXcXVbCukchXhcVhOGbMQHuR/12iEmZn2hGRQt
0bLTR6jYsdTaQqH0Zg+DcQn6cSUjuQO1giF60KAq3FoW461AFUkkf7U2p/erms0KquRJN8R+bxXa
KihSgLTFUJzTIVomiXnzVZXZQCcJwIwCDcVmdurxpdlpzR4LDQVO9Ip+US0W34WVidsqAYKmoERE
29++65VeEcnNdieV4115hWp8NeXW11r2iDdkHHFzpW2lKXj0r1a+UcT+Y1K0vUib/knRK7dVrY/O
CAa3KU3NN2KZPgImgUWWZ0dB09dSwP02sqavpGs/YkwBfo0XDZFlNm6YlNZxACYEWw2iRe0yxtbg
CFe6I6iMUPJOUo/gtHwQE5Y4QsoWUFMmt5Bo3g6hUTpyNrGzSwRMfYQNptwLSczWyYUQr9DWH0Ia
QajPmc6aYoh3FQSlWBd0UkAwBIZxONpFMq/dsQU6g/QjD1WBjl3fGbPAvzV0Z87FDCdUZwml2T07
/Ekal4kCmTgr4BDrimj4OFUoD4ZJCFkGAAcxg8TOv9RVkDr0fMGdBwmNzBBJeChuRgMH3QhMS546
doXdDaV/J79fS7alutEau6BDUarWguRTjkcfpjZfUqAN2zLtydu6kY6h8Zfg9C8t4u3z6mswIBjn
Uv6oq+VbQ0VzmdTcRgJV0d2Gcnfe3C5RU0FxUs+m1JsOvajnMCqxMneArsZbAdMpA/dLn2CBWA9P
oDB9RHWI1zvO9pRH0fRoIKSkSH2SG0n2kNizfvM6q3oqjuJV8HOT0haRl9zk8WN4ZkNjlKwrtw1m
3kw+fYZ9LOPZYmN0y9sNBuM5RBo16a2g7lgkpV/gSyE2B2AEglUWcRUTW4IWEOkZW3yZQPpohKpD
kBqpsBC46InkVHvythMPt4GkkFwxYXzo7arToh6AqMxMK0JJE1iD5FP8ZCqleIjJSROsS5Q0wkoh
LM7RpRFbEU6mqd6ksTmtmzHqnGnCTztAVrDGp4mJfgDlOVh5jxAOi5YkAVAWYtmr8pgMmZxVoDEA
zqlKedVcEf2mxZ4i+tsdgD+yysfoi0o0VvVohLKhlf4gAJUxsotswJIaMhNtL2G6iBRHSteWLOJ0
QWtcu0MafqWClK91DJ4w064PkRo+RFfEaGNHuvuNEjnVJ7WiipfDeTOvEc7z+Ys2q1xIwqbYf39+
/8IaW4K4cVbuHvI/ucTzMHaxJtHRJkh1Rr4NpBX0Ax31hLk2ixrR01q6aK1arLmLYDOfH/13T/+7
7w0dRReLeEnyPvndG74ju6B5ZP+Pr3L/d9dSIq9JH+D3sSLCKvKv99SSFCv77+cNa3gH6eKcBPav
n/zp4e8PFehwjkoTHd3v3xYEGvhBkKOqMFlM/Xrd/9u/UgqgVdIe120ugbex1EFC/uso/foL7i+V
FJDPUkWwfr3x/Xt5leloDBPTrlWaCZbGnqoBC6Hdh0I1Jzjcf5DPI+D+CIc/fMArt7PfP6gqphuq
JwAI0XHRSsaMr0sTQ4rIWlwD1dy1uX+5xtkmZzHvS3M83zzV/enL/XuWAhktyCiqYSad/Ka9LeW5
A9DOEqLkNoChoCXOGl1Ggy5mJZqH9PYozyeUzlpuN3ND565ZE2cN2/3RX76nquZSjLvWHw3WLRu5
JGIeHehaHVGB9lox/pKy6XNj5Je0jc6kQWQcmc0hKOcuAuSDMhmt/ayY+/3lrpLL5wbT7+/lOuEs
xqT517k5dxfpBRNE8WufbO/6vt/f77oBZGCODHuOHmyNgh13ynvef8kK9XMoZblnaSrariAo6W3d
f6IYgK/krlreP3AxH+v7o788lcex9SZ1w4jeahZAoPkT3GoUXUJZV+tEjqv1/ZHJJfvraVhgBjPx
Zzl6TWRHxc1uXZGuur4//fU9xp2Dz9FPVsfRm9ZHCK3HGOBC2qAE8Z5Fa+HfehZZ4Rm8nJdscTPu
noc11anV6JFU4Ghg5NwayWsLbsw7Tuvn3vPxx1HPB+oC1WKMtxaV8ml1vfhdsk63qKh9iDGudqK0
6m2p+9vIH+xmXPjTmmyYReW+zm+2ZXJGG3RMKuc5Nu3tQKbBc2Y4z6bg6Yfxk2+0Dm+IwekCzGrK
v8hcExK49Qs/3T5fMWtRPgDO1NoEKSNUXLEKPvHZJJ8lwMnntRnbP3SfF/j91pNNMRQxPowpJ6+c
wroAEbBDjsWo2Px1cEfLnZodOCxT6gNZyLVPDs+YiO40rSztBfTG8DaMh8zq3SlqAKGsy9ptrm4+
eqLg0WfoUtcaURIcdeIrA3eYVqKss8jZ897X3a0J3Bsr9f7Ye5wS3Fw9koh4e0uWXbXofjJc5haA
UMQYkPhJ/HjmcyTb1vT5GDQyqnEmsfaezk1hFff8WQib6bhjOTIDlwc8tVQPiDeRD/CIQANBMlAP
Id38fgNOFeAqJ4ElgW7tTDbMn1hMZDox4Gj1pfSGVoDvYmYoevqJTpVc+oZcRUwPWHYhNGd7Fv/z
mw17UKqchfwFpDTzR9LavHteY5l2UOsEAFlpCzriYeK+tmsDF6orwwLli53BASqZn/CR1a55MQ8l
jJTDjb4EIWD8j+AmV/aZ7+QTzVqtdK5YPBs/eRpHO3pSDnA4QaRDPFyo52wnQ9nchWusuwtgMov+
gR2mRDyI+SF+iu2Swmpv+vgJjkA0OWDdN1H3GeHFdjo+Xc/MigtLJnfkvXUnL3wgrIVE5Y9l/SB6
7sDMus1XUbVrBJS334Q9yAASbeWMPuUjI9CtRyGfPOG6q4IBpNdOPBPh4EQOvuUfdDSpo3G+Jntf
7EIZvln2eCu2wupH5cIp+9duNUA2l5cGIW0rjRmDPBCohozoDuRtidwlVRSHJY52Wys/w4/CJ6c5
Fb/P/QqNVo6xUlFWxW576fbpV4EX6EmKyT316WYVYPTAJDzpxckCZJAUDxIxtOWpzl75dQr8EHg5
HuqBCDf6W5x1fM8M3mF4E7DLjgfGI6estZ+ntfjpz6boF2olb0ByO7tj8w5fu3YZSLdpmf1YN4dc
qfosgRHPDrx3PDIgndsPp79Avzcja/BVnNRix+CCDxfiLmagcWbNSzbtwif+OF6SCyLkxBr1GVhA
iVEFui32C8Fj4E/TLlPBcOEdxJZTeXW/UQWPyWCUf4SOvXz7zkiuqxWyIkvYwvRlUN4MRylsUMJ8
sx2xDM0uo/XtfpSyBJX2Y1k8WMVnq3yFpe1bgMSqVV6tRNDFFLYqj5eM4q1QfaBjVHkBjc5x5aXg
JVncd/ggMsmX+nEpte/K9dhhC+OST8tTMoJUG97K7FUkD+uWH+ViZ14mCVUQsiPOSE8TlutbIjYm
jlcde/FQ8nmJMP96xqGZP9W1G1QsxEAhMXHxN1dck4kH4hT0JG1rW/00ASh6SbVqp6P1Zh44w4h0
OK6d/Q62+dAs9hGxOv74yRWsE1UzlwzZEMFWXzZUXZepdehV91050bRZ0GhlKk+2CI0kn0ecDsPv
1piWmYOZY18ZSryHL63bT+bVgU3R6PJL0zr70Xji8lG22RN1ptHDIYVfjL80QBIUEk0kfCNhZ/Rw
2qLF+Cl6BfhvnANqwpp8DwH5AhZvh+CVcYIgDXAoE72yZhDySYb1+NKQlsAxoO5GFcOf1JcWR03g
Xg+j18PzeGDmjLacOLgFHC2jfeQjwFRkZ21DW2XwmoM3etCXx09mH6bSgWuN2DmT2+J1Ka3BtnDn
UOGDuJGNn4AG9hOTZeuwuYdwx/4s5K51nfHV0VY/mAl3Uka98Kg2fvYjvOXc3AWvW3OyKOPIB53k
G+jTmGpZl6IJeHtVL8Lue7i64ieHrnX4FCN4YhZkmD95+fiZSgrTrhatpitXvs1Pmarvb6+QSGLY
+ZZu27vx5nL0hUfj1Cz6F/Akb8aJ2x/n0fA5QOF7/8kDH/BMNd9FaFmjrAV3yX2YG7vIiZ7vhHPU
Bv1V4RGRHKgemmXZsZAZkYfYcLiZTaeJM8rQ4rNmi8hOt2zsGQ5oATgdCoeLpST5Q/zJtvj5zsjj
dkEiwKJZl1vuX+aBs2RhrLMn7sRAtm1ye08pr8f9wH823tiGbTFp2SGdWPQHBRlA4kHYCY8kajJp
jovn+GmwPzkI+mWwOS8cJm3HEechfz9/FoN/pjes5+tU2xQukh+8myduLzT6tfzp9iRfOI35ltvz
9WLsSKu/2QpzFN4epiyOlbHj7qeduMrSLS8bv4cZgYRrOsNAHMcl7zj53MpMDIV8aCQF8/KEvxOf
+46pkjqrxyxav7zyy6xRCM+ALbFhqgxW2bSMtpx4Jp/bE9OgtObKo1+y5S9jDnjh5q7tXvkrFBId
KJ4tuIdyZEHVurXg8VbG22tVbyNuqG98oeI52kyowQPDPl0h0DROIDZHLiPOS4YaxAvfM21Tc59c
NS4hM6wVICAiEio4bRzhFLjBifmf3xrmQaoPHsPs9sPH4ubPW7AVn5b46Yrrsf7ksr5iz2bOnlbc
svGe8MF4a2sHiBY+u9MIW35z1DGEX+ZRqiJWAnsD+U8RCcRYUTQeWCyoXn+8/VCLN1ntBWf8NJM/
TsOF+kFI4bV95L7ZMKeWb8iYwKP3Rw4BqQDHeLTRbLWdna4ImwjcbHNtEfsv4MwtGosGL2dy9n+m
BpKFdiecCfCNlgOHGMBJYdVbih8dtRLcGPy7ihyzTie8JVpOClv4VYPjFr8QIZ34qUjo0B8K2ge3
2S0NC3/3bl7YpIMHWTA1DPMkJ2Ppt/thHxiPZBa/EOk+BzG99Zx4kWoArmgFfggBjKRqNs0KQM12
PvhSdl+ieeDsn28plUWPZVMBD842uw3xn9JWTw9MUQZlif5zWCMisaK5CFDYdEReuZ32vEwfxbhO
u0XFXW0APw4DcFeQ87rTrXXBSaQhIvnXK3qaPUnwajcPA+ToBUYF3ukxwHI9mfuw8sbxyMpc7H2Z
/G6GKytidaM6okKMMJttOMXoW6DNE1GdbsL0G02B8MSt1XiM2VEygANX4ToNHFo/rGnmAbYtmUdY
638yZrmds85m7KbLwXJQxahe/doh9WHlj0AG+obmlTBEVuLqipmL7PFlrHqD6nEPzLJNaO4bnpKm
vpdEAlDwXTi64vq+zyTXVGfhsao8Rlr+wnzFCBiAXVHTHrzW2iHs4WNFxQ5zAUIQHwH6xCzAtDLa
aHwkeUVTkB0Gq5XBFr/MyFdEjMwPfbfhA7PjYGzhv8Y5yb51RVYC6eRE3zxAS6LuyCKdO0bdLqU9
NBTWBqBsQhbCPTcoW9lBH5MDJ93Wn0P9kwIxFE5099BkTOdGW8sP0lvpcFEaPlDJBNtctQHLYLI0
ZkJW4V9PxDAJzk0cjiUV6eaqLo0Pq5LY8IevpayTFTabVdnKRNblFq+15ikBsbMO2KJ6UXqeqg2H
wlylb0W+Goy1qjkxCcRYkaCaYBnZTBCGT4LL2tLVGFxLFraVywBsQHqm0VZkQaLs6ldC6BjX3EhZ
tTZnHXEXPTi7FWxAxXvIwp9ccnnschHHBmAeXltDnztDJzG4EqPpZNkMJ0J9+0y9aaQej2ef6tBn
88NtythYwOC51+2YTDi5oUoE7A5bcoAGESL0rt9RfKTZWZ9EwgnSN5q75ZpOC92T0BMpILJ0SQER
octBRaa7ZBlUrk5LrKdcq69g4GNhFmBY06jdm8pRfMVRwRAauJTR/7dfJuzNI4iAUPVSgXLslxni
koDC89TT6dbWsfCSMGzAYCs7odzwnZGd91OO/X1Pdh++WpWZH07q8DJoso3yCdtO69bWt64zC722
mi0VfpyvZ+8S3aOYkA1PRHXZnprwYInvNNT5U/TIL7JlwOpZdwxM5BjYbPPhjDjWC/f3hQlwXjZH
b9aeC8c4W5qffgeP45EbHvQYM9qo4iamskviPdrXjkIAd10sUkRvbGOFZYiPWecroEh/bqHGbTJu
g4vsWWhx2i6uDwhzsOi2XhsSppeDAxJjo6T/39PsOWlnXM44qeLSJ5cdvjKc6vKNpD2Kxh38hiZg
5xQ6LO9R91iVrZ2vwCwWyheBVOnT9U0VmDKQbAJYugQ76rva2YK9W+DqprG2KkgZphl5IedM6Rym
MenturXODUjWvDGJdnI7Iol77oqcZrVbRb4pb68N88uwZv5hKBh4kOa8A9S8pbHV4JDTaK82Y3ci
zSnoHyYooJ2bh6Mfhq8KH4CKLnjmRaqWcDsQHWwlyKKH2+dEMOope+3fyhtbeYc7MLPkBv0jkqUR
fPDCWtekSaPSIcZhUX3w//BwO8iPzZFGTE1gbbqgGK13B6vbI3u4opru5wCoIHaFXYrNnDBoKm0I
D96ZMWp0bCgaeyxpNtKFTHZrW9sSX+ePpAbYaI0X17eJeAhtGzK7uc02kJgJO9Cuc06CvwuW0wNK
U0AqFnqigCPSrWrDmYFFJvRzMrGM9TIuWCuz3wPX9V4L5lE0uKaKlWrnb5YnecyZ3Mzd8gncHkLi
R4osrkxpWNypGjuMNdmLzXODI4KwajrtFO7oo4ILAn/J/moJQ5Y1ytXRASEApUXs5iWbgAW9dRA2
mzFd0cbQT8Gm9INHuV0SDZr4SexoFOYOzKbw5nbEp89B8IQSKUvFSc8W4MpwGzKdQZddCBvtIDlU
vJkVEv7ZsM0JeQre8ViKDB+iDrJVRvPHub6WvkhmHkZ6bALrwldR0OFFKo+X615zwq1xECgpLIxD
7uYbAhyHS7Rs4XexCpW36c/A9u5QDs7wABTC03s7mF6IMX1rHxvc0mQqOeUj1D9mnx0nK562InoE
jKJw93bFs3QmcCnfjckeEx2JFVV94URD/2X2WICnAitM/B5GcmFZ5SgxWGz5+Q4fzjwn5rbFnL8v
GhSFhlu/xM/MouIrHbLAJ0a8UVZRzPxNSBs6jEXZuW35VkQPkGu4iqVzqR7HAtgS/E58dz8zbKxC
5r8QqxV6wYxVd4oil2qouHhl68TtjxWC0M2bmDRH9FEBlKMlPP9/9vEJLIqceGu62Zr869SuV9jN
EuZMtIEkgKwFPkuwSnWF7TwuWpD67bZ/MZAgsKY1n9Nt5KegEVsC8qpnNAp5QNQJrK85Y1bY0Mxi
V0VLh1abiTCIKMpFe1JNZ9zJlg0bAGOeSnQaMPhmlbVLGRyo4SPwpTH4yHKTHfr4QhDVrMttF4Vr
WMdJOlHqx0c179lRkrgRbwLakQDI3hF2o/fOKCCsi2Vv6tO2GeM3gs7AfrvhPlzCboRQ98K0kBj0
TRbBI+Fc6sVwCbDW4QNai+gJsw5cQ3VHTujrPHuTMUpraKF4w0vyEz2TEEIVhvK7I31qVE8ca5mM
YFttaOVivU3Gt/rnVpBuiGKCedzaCfw5sLBORKkhiMTzS4lukW2lEuPQggaUXAOios+3zEIXvsOK
NhP6IMoHKIBYITDLo+gowG+8FBecUbXf08FYmisW+URfrWs7PUeMDDhHxXt+qkiIKBDjbNA/URyy
9uFBheyRLW/PJveq3sawaBmL61eckZSySs12Wysa8ASCxVpnWEevLbwqP1Dm3Uv41El+KzuIZuMz
OWEd22erfC2eKKl+NvGJlZbgp+qxBeGr7q18LcEpHAraTNOSqSNZW6R4wy/sVv1eejZf0U37pc/2
fsslCYbl0jzrryGzKC1xLw80pLKtNiyD+Ji0qNcIjGDn/s0RYBdIrpycf2sQKxt1q5CutrEeDfAV
3S55l9n3Bu7EECFC04MWhzPMpUmQ015+JnLyI/+0dvB+2NlT1zggF0AtoJSXGxc0OZNE1bgsVb5j
a66P9NHR2isbRke0JJjI9LXDUJzQR0frBhPPD4E3H9Fj8Vy486rscH3IlGWAipMUQALIh8TRr98l
YKjZ/ofvoX8grzKTH03AWd9E66LjXQYbSgMGKmMXXAmT24IVABPwMvK7DxJtFh2XD68awlsmF60h
R5htyXwcl8wkwYnl7c7aAwN5gE+yT4yXiTKaJ6pk+nVkIXaXM3C4N/pVoUFf9VW8UGN7eqcBpM+z
7VP4zBKKpGeMrraRM9OZRzITwbaSTMi03z0be2JFqYsfFGbyhGRd1g0xcWBu7ac77Xn4wnaQvynn
/PG6asE2Pkfr4YGR+F3Gxy4jOyp+UoO1cX5QCdNbfJZ29AhNdI/zckLNvE/Wwr7ljsxQuB5vTkNy
qA8IMreDtxTJ4uIwI4pkVxZfpo1u62sWZ1Q3EvnU9MTs9qsG83UubBshOAZzAyhIB/b+94egkcAa
VJiUkGiSA9njERAb0qv7udM0tgL2ZK2j9dHPdrF796mMNgU6HkLGaWGFs68FiQQFGRmMHDN/P2Lk
/+MngLDnDtcfT9WgQ/cgPjQiKJRm7s7df//+5f5PGzXmlcaE+F5lwInzl99P5EpaYWuJRBo7jaCX
v74E89P7965FzxI9NLV3C82Qq7MdNtrwT//0L795fw0tp1f0+9Xy6pp7t6S+aJq5xrgaujRql9eS
btH9S1DO73F/qNGwl9z7Q5AcMN4MEYtGPYSb3/+8+9fH/P09KxDKf77E/Zv3f5PeqmjJrQaQyx9v
df/+76e/HoWYV+2//CRRQ8T1Nbem3z8wFVxZi/vzHKPDQiowLt1f4k9vf/+zUYQSkCCMXFZ1wAKS
azotrM5FGUXxa67hRiRSdQW24apMV3FXLjXNCCGFg9yUlXIXpDMtJaZ2NeFfSQTWo/2llqxlW7D9
S0htF7pGI+OEfZSuzeBNSF6heY4C4cNMml2tym8WZOgxQ0fZwKmvBDIEW+U5VCpgQbQsLCzM7ICo
/4wCMDu0vOA5rXii1mz6XSrNSUqdCm9VWooVsoLkin9b0ZDJhkQJ9YRE4GhdNWOFBk98wMaE1ifp
8Ampw6MCbZastPiCmXOTXlmeiYTIdqNDCJ4cWy60sm1QJsc4fcGG76lUOXo2bxCEVkI9sFTErRX2
t8qzgI4VYXQI6xSEoMHcpQTH6V001bXR4nXRYmGtptVjEQnvoj6dMLZDe//oOxyg4EYDNAL6f7J3
Ht2NI9uW/i89Ry0EAnbQE9GTImVSUpoJllIpwXsXwK9/X7BuV2Xlra7br8dvgkVKmSIJwpw4Z+9v
B2QjtqQToFEB2lo51sYd+rM3CBqgC02d0PumkIuCDCrvkZpB2Wlrh8UR6khWAExfuYs4AcwcxHq1
TUOnmkbM8iS9hB4AXgVvt7Z+oCQ5m5H3JcqQsFrDQnDTmxDHaMrfyqkFTVguFAExeX/F8BGX/nfG
yOVpMOW4q8xFIzcTHda1NEgTHYfldG8h0+3Lz94M+bsXx5ZEYMQkEIqYsyzhrUqsx64dSfwkG2Vq
UUeVxzljItSSbW3224I84HZyqcW43Ictqkbbeh6C3eg/gXsiDJn47cFZdsIFzUTPs3e+sZu+d4j+
wPLcCSv9blNt5Zr0vIBTtqC+1XQ9CvaZTMV7nQ7fu8jE+rXYVHvc41tELuyx2fVuew9zoNE6EFUW
XCe9wCGDdBbqo3TXtXpootp+WwgYaUPnsejnL0Xd0gcNBrqpMkdnVL6LCOttPBgnCP5rZVflPmu8
nSpogznwI0GXM6emsExTA4dik/6osGVbmPqjYnqufe6uc+8Aqh87dQDudavQA607R0f2tTVxW3l9
STrz61KD5mgsn/gXyXqysF7UIKpDVyzfMnfhkmIJtDIdMEFPGWu0gV9Z6zN9ilYiR3mZtOSsSvud
I2kjBPGWk//az+5dyFR68ZBqLKZ6Vmo8jdi5W7dBuTsWJPmaWKujT/i3j4Ugd7WBTHPGfv9ISEtB
QycPRgtgWreprd5aRYn9LAcfsJJjvTZvpgw+mqwgK7FidynA5LEHSNUR4XZq+OPBPHPzGsNT7yRk
qzbYZ+HSgHO9LGa4ReEbXhC/noK0fxdTYK1DFg9gSJ9Rk7cIMVHfzg2AxdF5dUvkC6qijmYitgDu
3xitydRiJpQTCPAcyuEuMysf0/QF8fOdaHAkiXYOtnYUfoRySm+n4YsjuMw1pjo6uetuhGS6Hc/C
R41O4F1efLReuOqDibu47z+0QHN1drpZjh92t3xC7ZygY2BZiBsUv2NFFJjbfU4GVheFNQH8RtHL
xJphR+432aZ+yUVBepazXGrDeIk5N9m7WK7dgAAOg45MYh78aGZWCVhkGNJv8yQ+wxzAhw6bY2ca
rJiT2MGcAOayz8i+CTvYmZ17dnxxchMLj9VsQvzMqVSn6L56H9v6R9gz53EYQBZHGS/murETbxV7
0cqzwtWAJZb4QPCQnmPpkpCJC0TNY+AP36qF6adj0PY0uPbs2zykY6aS+zhvvjl199yU04V9foHf
BR0zXKshZWpqmJ8jn6YXEBjYzPfFsuyMur5PbPhtIPDh3HtwgsIi+bDVJ1kpEG4ANcniie8tW2ZI
g3M68mYGmkgATkZhujKcEUWXS6CwTXKJOeZvRuXjXFr6D9ulvdXkzSGys+8ZF+9VL2MQm8SWIg1W
kDtY8nP9zhusujX0NEThpFz1n7oh+egTa74XPUf/EqFWt4OJFgR3QWQP1bbwx4T2IPCStGu+ZKqe
cO6Xd/Je0gkxCMiKinensKzVD9dmXNDEX/P+uxsvnOomxsdqNgmVAIKKUP9oFQ9G2F4i1XQX1NVa
VUpDXVQzK5uw3YcTjPywL16MePjuWLLGj6xHXbpXB49uLHIM11WJrXKenhMXWpnBbBLZp0W0dswS
NqNfj4AdHEReHw3leTuzshkDZwaRDHTM654miI+2V9XVvSyZfSHFLcEUT59NBac0sf1DW4WabUdE
ShI4n83WpGI3S47aoacR0mZPME3eqjHeVN1wBPClIpq1Ncl+BJL4hENmKAhm17nFWL2de1afMR2x
TUXAyGoM8/FQ2pVYTd1KyqMx3HoyZNxkMmaIwgCticr3InPCc0TLMSgQfXpyfsOU3tyYHS2joqBF
O9LQz3zA2hW5ReMQ8G6Zk5SlAszTCBrtdfk4dORWjzaR8G5HC8C3jma4cEFMlFonoXHjtuShJIjD
Nt1QvwEv2f+Ppazsk37+D5Yyy3ZczH7/d0vZXfseVeXPjrJ//Zd/OcqEcH+zXWxXEqwgx7g2dE3v
Xf+//5chLPs3XEQO6mzhuqbQrsH/4yhzf7NcfhdIaVkAjQLew78cZbb4LQgCfDjSd23PBnnx33GU
cd3/xVHGzQdyMFdBx7Sk45uWNlr+ZKTMumHJpiFI7svwm2823REDDZPCHDxrh8Rhzinmq+Ellk14
XAK63BDinn3ihiIzpvuVYDMKtITuz42v0RZhKm+V63CPUPL+dyKCxiK0Mjv1DSCz33ENjgYyqL72
tkIZZxw2pKnqTeVhh1hINiLFFAHK2DYHVwikrGCkmZq67s5VlDlFRDRFl43Tpu4K3FKYzEJpv6W5
Ed43eKe2vQxeSp+FA3GBjRt69y6Jaojr74emAaLpF1DP7YtQvn9rdSxzB4bf5Si/J27MkG0xTpFN
A6vRoTbNlVi46OUjY0s6Z/rRoFWNrqVe6gmfSFO5d3Is652TO5dsNLOTEad0kjsopip8M6+8gtyf
N1Vd0RQs3An1khKaWu1SlzGrFxNDbb0JRiWPMn+diqg9NWFETJ1NIixJeb7BMEivgK+AiE5z/q5P
r49EieU76ynJ9XdQRq6x7z11Q5BQdMoWQpeWgRsBhIb1FbVx/QyB67r7eQGJlvk6405/OJNXo5qs
c/A+3EiiKn+aZHqbxmZ+ovwd1nPl08RqCS8lSYlVkWkRY053DBFdJlpmmgY3JDOCMlB0Me6W0Ry7
GzG63XqiNTZEFYvdnnjbkOCI0ilZjIqe6EzcP4izJ689hYu0iF9tWLZH/tYqIi7+3igOEkHon7v+
l2/iz2+nSjKb0mn4oPbZcT1mpBsAMBE+jaqrI+66UcpmJlY576anb1rD1B0jN4Wr0zjt0dUnw/XR
nxtlxN3RIs5nZ5NpIXn543Vz/UC/PE2k1RzbBWZ+a3EZBytDby8bQNf+/nBR1v2Uc7dJhPXV1srP
Retur4/+fIpZjV94Lck1BQRi/cVfYSvXR39urgfD9ekyK7QeTjeC8OC0vJ6MHuYTUIEavnL94fXo
AMf3RRaJ3FxZK9dd9+fmz5/J2DMPoHqvCJAr6CRfZjSuV/7Hlchy/U2+TOHar/GUX8knmUawXDdX
Isv1PC+SFukxLGpWkV6cUJ+hFG9lirBaaDrLT89zPCtz/2Bf8TO+5vrEVyhNm78SvTaAt6RTnmhy
TaFRlVLTbCgWl+P16XVjaeqNHcG/gW2aCugxItzVYwmCru4lSHcNObnic9SVpHOF6jSar1MC2mkB
7viV2kDMIzYsGYyjL+XTrOk80xXUc31TTGw0wcfUJ9v1B0Lv8utG/vHo+jTQRKCgJd1DM4Jm/R+s
EG5QkSZnbhAUchCFMs0WcjVlCKQXahRZLXxuNqZmEAUNkLQFQFGiSUWJZhbZyzN7NgNiZIOxAQKN
ciuGbDRzwm+xE3ypNf+oBYTkpxKukN6ReJBoeRWmulEu5KQr6vT6i/F3sJJmLEEpd8VFEOI6A+Pl
jDa7dbY8dEFDwtJk1xtCQC4p2Ka+hTEvjWliPHubRJDu9Z1uZVnhD1LM8sPS1PCfGCpSD37C1Zuw
yh9eTI3D8Jmv40h9LWrhrBdwUgEj/TY/JoV5OxXoTmHpIZNFbxstOvR7Sgn4nfNz7XvlDgbvVwW2
is7r18iGYyU10arTbCsF5CrXtKsC7JWEGboSg/k1nFEZVqLQw7ABm35FlnxKir1VDrhTxqTbRXw6
Jp21vWln9D8lyK0sLm9zzeDiJEpuNVCOBIvCiYrzAK7L1NwuHeCgNMlrBuklQHv5MXgBcIC0nAsv
uIEAZ21mpgtCM8EaZzqBjh6OtU+XulVxdwqy+UVpltisqWI+eDFaTfDNAI4Zmjy2aAaZ1DQypblk
zfgQ+ka8sYLxOVmabFen852R+j15G1DNEs03qzXpzAV5RqKGPHmaglZqHhpm2ygnO6wsCnfjhFcK
f3qTWjb+OZyXhuaqVZqw5mjWWjdAXZOav+ZoElsE102T2Ry76VeS9pVqk3DlK+IYcNWU60GiGchT
H4kTlKRVq4lvUrPf/CJ7n8Vi7qJgfhry+S5vXdrjtrQ2C0Q/XA0MZaqenAMQO7MLtyYQzBGtNKy3
Tc0fJbzwvteyCb544guo/i8KsAdmzR/xnLsXP0e72oQ1WWdh8azqXm0yLxVbUdnfqrSOttNiHEu5
QKl1++geT9NJ9mRrLG20MoyWtrSbMbqafHJ3C6R5o5OpT1Padpi9Bwr5Ilh5/iDOfu3U60LQjhLU
Sd9zzepbBO8rAXq4teLJWvm+/Dz5WA5PlSb+LaV1qOJxbZrJjyyKhxvCO8iw8ozzMGIAnhusn9zP
973iBBrL+GtXYMw0l8lbj3UjDkY5MTHJg42VQSPkzfzw7JnMPYvAPQDlnb38EKW89wAZlgANs5x9
iv/yWx90X/1muglBH05VcbQ9ztvMasiuTqPLJOEkWrm3p7gUqzjj7IzjGPZnyFSoEM7z4oHpmTHF
Wk5kHNyyfs7m9ID4+Di0Smxd2yAgGwQ4fQvGWZosMtiwHN3gLbdSbidmJFiVOTQ/kI8VVbrzZpdz
klUjLUYz3zgQSMxhHu6DxQK5GDgulcH0FumQyywP0/2Sg//tD7ErPk+aQFmDolQubjAvILlWPffE
+62VYX9krec8lO1TO8e3JJ1AEYr67NBm5E1Sl1rHkjAO107DfSdlgt4G2Hft71vDUveswD/xRu8B
9aNiN6bmDIkd2FJEI8p9xxb9ZdHcTTIcELeF/sbWTM6INWwS25dBUFuOrhUgGWW81RYmw39N9fTB
e5qy+agrrWvArbetcgbnqTCQ69EpWAqrgTHgfVcAQ1PMultlNuckXFISAbFlKvCiPZhRqXmjZII8
WABIW00i7cb+ycZQ0qFH0KTSGAFGe2WXOlBMp2wU0E8gm1qacdr60E659EfYNSGggjqmAlPd50nT
Ueu7RLNSXU1NnTU/lSSvndREVbjGr47zTWrSaquZqw7wVcPkrO81j7UAzDp5lDKmTXSSoPIG3Tpq
hqsHzHUB6hoDd4015XXQvNcc8KsAABtrEuygmbALcFgyJgd66ubJUKRNBXbgMU9sfpSaKcuOyBl5
3dUMqQNNnV188NOkJWgabU73yL3yaTWp1tDM2knTa+WVY6uBtpKZqaUZtzOwWy5Pw4V7qUYG3bea
hys0GVdHlxDihDFDU3MLzc/1AOnOmqibKWA/aUyBNklap46uT67Pr4+ijN9cn040zDp6+HtfL1+u
G2rT+vdH16fcEsvt1JUvyq4pv7FMbdggoJ9Sci31Qui6ma7gur8+rQgpOUQ4cSzqPcndZN0s8ycp
W4Z05GXckK+anDCD4tVskLhcrUb1SMxZMDKjJpysResUPasyf5aVOW9JSEX8kVF5NaIGDZbHb5GQ
ODv0ZoFb//smVYoKmJSKdl/yLRVNgSbWJiTO6hI8X7HVcw0ltzbXG8E4bZfEye3VdVTO42sWGfNG
WsUhmcZxd/1xK5JV5FnjvjBdQp1pprvRMh9ZY8wMukg6diS+bwO+35GGxo85X5C8QuinGkzwMo/m
cRBT+9Om11W5FRWeXtadf/FSFTUatsBFoBw1UOCkrqd725kBNOvnAe2/bVZ4d77jE5lL/iofVj+U
2vCW6qr8+lRoixcOd13ZTyCBoX3ph1y7GFiZFIbDtMtVtVzmzjyFxE18cmT1EuYZU9rMJOVGmRE2
3ea82IX9RE92lUr/3igqDu5KGAitkx9osLJdM1Xeae6w5/o1uXthn6qLrzdh3L8vJKRsc8cjgohR
D3561kcL1JBpnQPXI1LI/JaUlE/CfUsioJn2POLBSDxn5ehDJE4qklenwr0TI1HJJfVCGbuvA80z
Mk/DI5JYTbogRXosJNQkgz6p604dPgoLz3t24zEBeLzl1lB/MpAuFUb7WfRp9OT6hndDJICDOVYY
N7ZTOs9j6GYsgZMbYY8fcx5W5170CKTzOtpker1oSsve2A56qoAZxV08RO3d5JKupsxq2LWpc+LI
g6cSc8l0EwEdtICiu05cJ1qjLFOoRuYHlXdn6H4XvohgX+VOem+Ld9m12cVGd1wuknyG2l3LMkU5
yy3+piGIY1t0XrXtghk3U53Md+kST1vhhqsxYxTVVUo9MKAzwaE253EqWP9zwNw4k9Gv6gY44uCp
jWkuxcmItIi9JXKvtNtLMCfdZahUtyWui/u5StJzxyhwa07tuzPTNAgicPErePj9ue8k6tPZvu8S
H4O89txBOVg2Rcdbd2S0sgMuwREyCpf6HmmyuaDkZRwy+ubTrBMGndyyDsBUfzTWAh/Eysi3hrlr
jAAHqyZO1tiSOcvFfD8F3hd4IPfxoMQBxTUREo7zkCrAPX6mXtsg+maUs7zv52ZEpo3y0yuNs2PK
cBcM9o+kX/JdRZyK9r4ND5K5QzIzvimoWnaUD5dRlPmpdEbqOQJTTLqNs+eCNpQTMwhGx1zZQBAO
UjR3aCBcL7mjBXfrYOu/pJZxMuGe7wkUewPP427mICc90U9TCF45rukhVw9ZgwgHkT3dFMC3lphv
PUWrk4piM5Y97MdWiEObf5n9lOVJxfeaY3hfxwM6v2EKydvo0o54PhQ8cOk9Dq56RBLoB4hxeDcJ
FXzJZQaTH9Y/M4MpP7dBhcoAQylNh/3QpJ8rl4XskvX4F2sjC3GHmI8NXZo9f7bcNBEiBj8vOTIR
LZVVpuOcIKtD1ryzENTHSRgS5E5gHaycI8SZh8xU021betPt9RFLFGuVGVBu0I+Wu5wVNUbBtGbd
E63yaWbiWy1nI47y9Zw/jmnK6Co009MY0AMyqjRacTMSx2pGwlQlwzlIScEUrkeuJ3qpdBo3ZgN9
2qKpbBN78SnLhvhRoLj/3GTOLuirt9wnLjfTaxwjSu+G4E71k3k2xfgcq9B8NMuvA6jm+4p0SvK9
zMvoVsCES582evtdmKg5bLfttzCtCRSwiuUwdUWAJGegJptEftflUXHn13F2ybvvE1yjFWEK7SHu
veipXqKjkTfkDrb8iTytfkziNh99FwxvTE4REIZtDhPiYtqAQMZZ3MRtA2yq718J3JW3wQBENhha
tKrC4VvNw3pDrwPLX2X8GGr4mSCMUIqV7gvpRSNOwPTT0AftRcROhWxFPF0vtIQMPEI0NskLcBAp
pQXL+zkjGCfE5V+2K7Mq5iNhjRwIQ7ysocXe20yezoNDom7VFfexNC/cjb4SpdQeS189eH4gzknF
EdgjWhtqDPNOD7h31jgLIkUMnFaq3npe8MyFJj+I2TqwBH6rHUSVcwTYonc9tQ0Zi+8OS1DCQvFq
f11NFpzXmNAnv9MjVB/tE9dIjpgvGVmxlJj9OekscZdkgSAwcpRrusbwD0ADbA03u8bQMYew2ju1
TMOj7qaqPdMf7613p13fuRvOKahKLjILZir6GK7ILf1uT6bJ6TDuoyoWRyW+U2JM+6ycqz3+baxN
cXlYXD9BP9Y125J4DWUkCuxwtQ9y7z2lbH+2qe4Hxqar2DDcsyAbpC6aPdkGr6kHnQhGCifPOGP0
6RAW9LUVPmfnInDQNLr5BRoNZHriRjGuZVANJzC5hgnQhXykj25JkS25+NlbHyKZB+oeNwZIpxCB
NJ6V8qlBhD4vMxjHWAMgleVve5KBNipJYIhZFLCLSzXv6hoAMYzcTq11uRZlZo+AqnR6VGhV99Ln
PgjXthKY8OVzw3Xa7ocSq9Hg0WqIkPYOEdJJs8IbmES3Dgl7GZlEx5Bive/pWzsh8gR3cc4L82Ka
PgYMefy90ZC/Kea2ZP2Mj15vvcDd70/SsJkSD/0REjBiKYy9npfXB59wtqfBHBQcx1d7WmKSaqFc
1LPAiJUBfxuXei2iwD4HBWo92/KpOWNiRAVhLl5wKs2qhW52qUcSlyc3HLeOP86fIuntsi6d9rSi
7BsrIKu06kLsWUkeX3KH2tuzl2wbsHxlhnvTMtBeDaSpt2YKKMkPplenrR+TDBOJ02QAF138vb4K
n5YZA2ciDE2MTuNz4Hk0HAKTzG3sR6ZnxIeF8gfdXcCq1frESupjZGx/62F75+6fdquqsj6C3qJt
YsnDxKjfnA0SJDKkpbFfiY3saXQMFoHvtZ2o04DDKWgBhkLPK59b01R3gwzvXPu1T9Phs01E9a5a
0PH0fvfmE9IiGFH3RLvGdKJKxzmV3byVpj0+NK0JC5qkN64wdrhzkPHgAGhpf3biseRGFzVFcBuN
8ec5D6gRG7SJk8HGC6sGLm580402snzuM+aZxRH3Q5VXm9jColwNuXEbOSagmQAbZEGqGkgUOl36
gJXERWW22pRurc520JGrWdZfTIgUt0if4pPHu1eGB/fGRWc+0jbb50v4WkR1/TxzIiajz0XWCdSj
0Uy7pTaiT2lY7qfO4RgrmX+IVLAA7fxqh/WKpHEwqlMx2eucpe2mMBFi9txoNsQ2Io7sbEbdiHr2
U1COJ8zy6GnkZKzDXlrnRL9KR+cWH+zCjRRN8dqXJNQV6Uh33RFPMsHu6yqtPGVYw/KhGY4JcYpu
GWxKXhQnVGfBf6NCzZrq4kcXlbfOqc3g+aH4yg99lj8II5m2YKSISA0YsE+RwRJoCLgBsMRe+bMx
HBI0MnEU52caE7vJDoz92FjdSU4lMZbdiHQsVimjIA9JiVu9WQQV0GvALB0aRB24hJCt8kZEe6oi
shgAvE1Ll2ySxad1bI31wal81mtVi0qjAvziTYZcx1B8dtcdLVDmSiHmiwHP0JUhQUOwvWBpeyN3
ouWqB2/8fe8Wt2FCmrQwLRQ9NZfbyaHV9c2wg2ZFpuCTmWPDcyJpADwKbkZgh+cK3cuYL4KrLB6I
UNl0FIthsbbUyjRIu+yLjcxk55DNcBsWRbBr5uJ7X2SIwufA2wejmdOPJHuwkOVt4lJchLRX17Zq
01MF1FYYNUo2xcTykHm1eXBMhk5kbHFPjk5+H+bkY9ibwMiqC8nTW8kn29XEWBeNQ0ghvc1zSWJx
AjyhTKZbBHD1jRvKZmP7vXvMoY3T2TMenTT1TteNT8gaf65NV6a0sb9BN9zaE9QOP6KEbAq/BYzl
eWcrccszH9sfEuPOTt2vjjMEh1A/6730q+J4OLGoR9uuuBZM0v1ceKQ1NwMpu6m0HmsSnU8p/J7V
zJoV35JC0TNPj6XeqKDb5OXwiNaHnqhK27vGfqm9YDjZTtWgHmitW8PrcVI0wOeyPMUQlOCur4IM
7EIu7q3YUJ8Qj3GszwvhimqRcPCEdZPzxa3irvYOxoDjLDHhMTgMLMelTXaJT+0acO0CVBOC7CqW
O9Vx/laV+m6PTbK3+FIvZQThspiTcxAN/sqOheCvDm8A2+yHlMMw4Jb8aQwBgOXmxYgq0n5rbsLg
aG8bN1vZ40Jxnh/A5nV3Abnh27b2iP7rhjsahA2Z3ZDEe/QkJ7ekbHRo3OZzMJz9dt0YkpsBS1Oi
vjJNu2sPNXzdVZEb/TlAE53Scbr3ew4iObYZZSYxEOTPeLQOEwcjYl7Lp8mxTnXb+DsjjZJD5IeY
6RqMFV4TZHfZPN5BiRyPOe3ALkORYgcVpIGipE+DwHwi2wmDWXbTCRiKDDCDm5mL50oVjHh6KyUb
uyolHl9Ax2URcF6P7keStu9m6ja7AHFfPEOu7MbiAtKqoe2O7Z3YoGHjtMuF3FbSpwNJ/gfNaRyk
hBbPCvCcDQEGIAIH61RI3XBr6m1igPlqPLGOrWh4KZz2djAAvUmPefMyA6SEIoq6Mie7zMn7R9Mf
6hWYQt6rokyv/eGpDolAp4H7BERwXuUhuEMijANEkESYwh3vGhxAsyMPrLk5OAZWb7ODStGhtysW
nE2DheUNYtpDr2hPTU6GxMgw4F93WFDKgY5SI7p3GSkyUBpvE5lOtU/SciNNbjLd0H0mUuqrCdwL
e8KkU5Z2ylcQI/TnGPzG2cnF+zzFJQdwEuX7SQzPsT8OG6heBmO3uyV8cZUdbUejWbgEujSIAya3
HoOnY9XbT3V2ErapvtgO952ptYut4QzH32f5uqP1y9zvOgG8/iwKh6e4Kcst3VyavYXuJdV9SShH
V0HdpAlTxRDXfPzpDJ/KtREMOVcCLD/XDAdRmmjFPa1BuD5PNTw5LbTxOjCxQE00WeGArcUUU77b
tjqmfZBvEhtRnm9GD9EQ4FrU3Jzr3P6aJEENNe1FG2PqS5AmmMVrIf2BtqxBZMVd2iJViBgdHyfd
KTNz7aIgoHvVuWI6RlZZrBsZCoz8EA+vmzhPL2Gv6T20ao7djC/NVhzcBVOsU0gGMMgN64GTBfKL
27w4y2SxZkliolsJeDulOQQxhv7F2gx82hiuqGt8bjPBMxkIf4lxAYktQY4aC0SaZ3sMFu681oJJ
kD7os0ghBEZpgU9PcvsDHcegPY5stLgGpir9Sa6bQP9XkFEMvP/4mSGtdJvN1fMvc+hQUiVlrEYc
FU4E7vDJr48q8mt/enr9hVdj1GolkySWh1TBbQYJUj/y/3h0fRrrHVZZ1tPSN5e4gXxQIJbCSQQZ
joDcEJ0+m4DAH0x/hrMebXBl143D3euw4AD9PbrDZ70HHI/JZ50z+bxurk8Xi2I0TSsQOoW6Hf1s
PnXRYlIHsDP0O1p0T5N+vpZhZFeRQsbVma46Q2OmFRS8qWxZ9/nxrqvNL2KWWMl009QglvaYXful
1CDdMSAOeQjSGCBMjSeT7MDj9VGmH8Ul/ueuT++uP2KQqA6x99Lrj1Ml6b82fT3G62nM5c2oz5+r
XCZy/WNRgfUsjDrAV9J8H32aZqWLASXvZ4Qyf2wAkNwOlmh3Y5yhGnFGsr+uHWGGg2S2yzTbozKj
jUgnM1H2ve1nYvs/ArH/J4GY1k/9k0Ds/Np1r2/x0L0TVvoXndjv//NfOjE3+A2ppy98jleUX5bz
h0zMk785putKz/FolFr8iz9lYtZvvu97nv8vbZnkV3/KxCwJKNz0fOkGXI3d/45MzPsr3972feGZ
gScdoQnkZgBl/WeNWCBn18iQJONLmC50CBEwox2Oa7k1fOaEiQ9M9Ked9DfJFn/3ipZp2jAyXbwR
8pdXzEu7tBcl6j146VCOOin42XJvJ3ucbqYwHv4DwV/HZPwE8L9+QF4oYInnWXDm2P0/f8CoN8Kl
rbOaiKGtnVflyvDml3rJXt1mefnnT/Y3L+VL37JNhxc0ebW/vtRIHysgV7TeA5X+yPLsIzSSD1Q4
fhZ9/+dX0m/6lw/FKzk+Ng2OgX/71npUu13sqHofGhN2Lh/vWBe7IJwU6Jh/finBMf9vr+WKwPa9
wPF8VI9//VRRbRaUcHwqmZFtN0rzxW/oO/kulALwhoxRx5vKP4i2J/V3braskC4yajYE3Z//+a0E
f/dOLCuw+DbF7zD+n79KbyzIrQ2meh/o4JMsPLvD/DhH6gVJ2ouqWbja3nsIpeCfX/b6CX/d265E
K+f5NFcZWv91DxjCQckgKg4hg+R1sz9YHuv8anpsevXYDrolEN0yqXhJfVaLlZG8orHTAmfOH5uy
QPnuE6HtT/8/bwuJp6TJooWov5xIoBIGK4/Let/TZUP/4exdj1fr5ZTdmH7/YzDPQ9vwgxTlsuki
NK/yB1wtGFCH8ZPPPGRehu3kRsQq/CGT/ZsT/G+/JoIWuDx5psnl5a+7axnSYU7Aoe6NoYE/Q6L8
Grz9ep6RQkw2ZwTRlp7Vf4VP1PyHa4tAPfvvB+tPr61//5Pk1fcDezSGvN4rR95NJvYLenh0dpSB
pFG9KDNgV6RqP7nu9yR5LlscAv/86f/uIkBP8o9P/8u3MmVFjASMd0ARguvQUxTc6SvZCfkK4PrH
P7+YZYp/39t4BX2f45J8CyTFvxycFckIfkH6wL4yaUI33ol0sI/JhO0wmyMxyA2+zHKNY+Z56EmY
mmNGYLk/PTqt3PcMlm8Gcz75/J85J/AFQuWNNAKyt4ItA6uXOkpY3o6XyBwebTk8Vimgl+qz4gIX
JOmrKzpJV0y9ML4Kyuq2jnb0sIrVUvF39L8fXDzyGMisqdpVs/w0z5D+KgivnX8blcupcTlAs4x/
5PQDJIHhUi5tg7VDcKw4qypEW6pPKDVOj7btHkbLXcUCgrDAIx1LDDVmUJ6RHBYrwxaYX+fXqVP3
YI7JqiddCgFFFfAeS1J7l6y8RzKLoI0+z6pgPojLLzsUTbTHfLPt0uWlb8y93f3IBqB8nnmC+AyY
LdgSCAE9iAEMysOPwsk/Kiv90MeTFXAIi5LPkJQP0qEBqS/Fes+YGaKh2GKQOAEZUdab4Y0hUroY
elKyg+V/hmQU3kx8LqHc/aTGp7xnTet0RNQiOtYXj95V9Od6lAAtqZpqLl7R377YLTuISNeXKaCl
Ns3zo0gItDSH14n4yxsfHYgFxWUYwVOHHsfB1Afk76Knuyk8vpZKEV9TVMch5AKmd3/opCQpZaRO
GE9ODzTAqGgEFx1t1/iD0c7ZkmQZ2zMrV1TCp3Cs34K4JzCNj2pMXHqcxXwZk/GSBu/KryX8p+kF
OdCLby0Tjnmui3VwbGJxVxOhcBPavJPQXx6UJByam3Dgj49BsOyLwjnFzDmwrnXB5iHrUFKjxHqF
Qt2QC0ITh2b1qE5Mb171S5TL9BhP+kAjCFe/XjI33zqmB4GRv8rFPDl6T1H8XFTtXrzMfDEmCG+2
8ZFV2SujodfRc0AqqJcGmwr9RHLRogdJximzQ/GY0j6xmYSum8hhuR0NDxlxKCy+ugKLFMen3YXF
Jmc6QA8eAn58st0cuiXlBRIZuJhxj8otMVZdk76mGQ127o531Pjv/0XZmS3XjWRX+1UcvkcbSAAJ
wGH3xZknziIp8QZBSSTmeUw8/f/lUf3uruqOajuigkGySPEMQObOvdf6lp/w54TNm9WSF7Fv4E58
FNbWunc9JiE6uIX76nJ99F7G85ut8VHvu2lDMkLyLtDCkLeHgJx7RDmXoGcuNlt5iWXPBvJgvuhL
edKbs23KW2NADbOExSG1eG8SCtW904DRD8cXmynqrmsrMr5T9WwlZXtxZh4bShImXVqylX3KsEWt
Z8LyFBWKgshO766XI83Cz1TfuEvBdQBp/qstogevR4RDFAMuc72UwLj+nOT8EuTcK9WB5RZI6AQc
Uh+WDdZiGjnEji3Ef1VEtcggfu9H6gi819ycQbZXiqgNasLrsjXqrT4e6LTOXEI1R995JnQr7dWL
pd+oNSEpP5DhjYn3YC6cOQdveFwPWfzpVTWnTZOlr29hrdXZs9dm70bjkOXWv7nJaVTcA3gRVlaU
vfsGNA8GDXs5sGXRnCPN1IflMdFN219/ICB5oMEvN3jji6+faG/wsGbJQ7dt/pTFXwnZhzatYd92
fsOsSqGF6C/1gleU4Z7ngKRt57PZIlzKgvDGHHhtAkQ7+8k8uLib59YTm9JO5t2Us24bAd5et51R
cg3VRs3iBR8Hd5esav4hpm39oNZuzZ2O5LRYtxZQm7qnNZXQNakamKvhzeJG7iUzeGFq34eiSOuk
cqZTfXUrx9PJtpuj17OKdrXeJiuITQhVk500jS/cWwTRwwdUhgHKte9uGoXFE1UreoDaeYpHSfbF
XAfbvE6f5wjKmFs6IMgQB65yyyQAgvsqZ2KnHWsvNNn0GIYL8lq8yCH91NsBJO5PN5IHpoFnkyWu
7+kSqN782YTmE4NJSCTWwxQGZzWku3waq00o6Rn9eotU/zoExX4uotP14h+Kqdr4J9Sr/spIuKDK
tHy3rExtrRyNUKeIvW0mQuK4rON5hCyjho8hHIMtjbGnpgzUcQrToxXYJVguLIC5qsFhDOQi2FH7
3OCZRlqc7PymuPQBKIK2sb7LgdCZcEF2agUZ0OwesYlMG7FBQUKyZmTs0Swh7JiZfrpMUX2v4Kas
UQ7UBAut4H+fvInbxzW4D52w33Dat1fMxqtNjYtCqOWQLhbhEmYH8M5C+4sB4JiUJf7zHgJOweSe
G1msW1ndEFYADnKkbPfVR+P3twLd1UqxZ67C8UOa9GgL1EqbMQO1kSOSHDBR7GyXPzaymDcpbjY/
GbduBs7o+t5V9I1J2Ow/S+ela4e7eeZy6Qvis+1AvGex8jeZmcDpWghpaH3gaDlvu+dZ7/zirXC6
ZI9e4uA4ERQIXRM5Yv4RpAz7/CANNsrQAQA2Ip1cu6pdmp5uzPkC1d7GKXpmlLqWDYcYFtfHbBYz
YOB1hbdmlTrVY9nLl3LmFojD4Wkppweh13JXYtV1AQl23KLRZH/1SgbA1yXIHTDap5BJ4zrkXhbr
hL2t7tyX2fM/yBcgwsY3n70JFf9SYjS1l9pcY08ckXPwGe8KuAufkAaOBzunxj5U857bDupSUgx2
/TBcIl+4mz4qv/SyTrZeyGhOpkW7ddgX4eDI6rBEF9DqFnc4hcHAvbwpm9m9DCUJQqCTen98KhvJ
C1V1N2Lxf6hierA8f/qeRuiRMzA3EQMnIr5NZJu9MX1JK+cyjnZ94PCdbNIp+ep3o3kugnS6GL7L
EDsPiXZJz6IZ96irk5uomc1NgOxu3YsI7lUeK/SJ1Y9E66uWJs32pbE1E+slYDgsFf5MMefPCVvp
xkx23rzgK2jo2wVmDsZpgV1VL4z95zLZI9yvVk1LtpFMGjhcAotUJo9tbN+YnXgqJ0yy3tv1TO5w
2U/4N/vB2/vIL3aAQHBv25cSB+mqdcW9O7flhtSau0zShnUN/1DHNRbtsYQWCgAxUf6LlaiKGWO9
abCPrKNiuEf/wg97DN1FF52RzpwbZ2h2g7RoL/aKsQNp84RV9T+NSd4S5UpQi+h3iZ0E+7kuzm7g
NNwU2WMArN4tXvwJHF6tS4Z2ZgHLzM7A0crILa7ktghHf2NR5rnoMLT42xwmwpAnzS6u7lrbuoQe
vrrEAJxPypbpU2+Ns/PVMQjEVBEruRFlFFrwtNeN3XPrS+5/FTiIpzKcAhVsLZs/GDSIZJbaBQGc
sQWMgri2KfHLdQoGF72QG7Qd11egk2cTGLvJAEA2MzdDT6DFJGFUtanpHuK53U2eai6x1aE8igZ2
JACMqhv3Pk1y5sQoLCpMr2UP0auHstR5CrHrOH7rmDND1JjoWY6IGDEybMi0yPaBKA8eyseN58Xt
YWI22OGNbrqpXgcRI7NpcA+VEYbrlh1m08eh2sgaZZqBeyzBqrG1jPD72EEVDHhR147+68hBcKE3
CWOi+NNuPYJlxpyII3a60gbVi1IA6Cf2DCK5HFrIS7aP6BOwnAX7sCwfReOI/VLE8OIi+zAEjHrZ
FfazAYJ1FsgY4KvaIfSosCl2auy+5w1hSCoCjVeI7K3K+2Br518biaXZFCO2mY6iqE+ivQNkh7no
FwAryY7Tm9yFyXgjVfcc+BiJyaDBnJBAosTXvcFXwv00ED86a3B6SZlu4aMoLS6CRZeUviXGPYPw
s8vxARmG9VKSNbTyFWW6QZnsJpgkVZ2/6w3zV3epJ5mpAgtM/cM0m/UakQIy7tfRJdW6EsTL6KIg
85aRCRT5sag+N52gzpJwmkbIWeYEtiRN4gAKM2VrFtvbqFY8su6VPjQ7LKeZdOzrXVtM9zPTojUo
nr1hzTxSmzdoIlWYGm99fU0W2/9SldU9a9Jrxez/Wur2KcdMX/TzqkvSF+FTvGVR/2it2kp89Exp
Vni334N6ryvlKhQvOhfOEXVEoIs57hMTCkdifMPuTw3KoWkOoxKTiAv81T0EgiedtfDLWnK0RlyZ
2ygP70guA1JZ8q16qnxm28NOUNq1JYVG4WYbq/HB2WxsVNGXGA8AB1M0ny2oVnjaowM+3qa6IJOK
ZSM0tmHMoN/rSgJkm21u8DYi9aRQ1r2WQb8KsY+GdEi8Z5AL35fKfHHT1mCgA8zK4fVHfMCJk3Oa
IYP01PCOEV+SIoCf8r0oeXGr/N4bIRN47lPhy9uAzmHtYENJ++3oN7dVqG8xd3lx2afXddJsEBZ2
azU0T64+hkxz9gWxcXOA3JOD9evIXOsQpY4lU2+meBE6x22YlN+Uc+sKzpdQlq0s5KzHcSXyOZoi
fqPcy/jwq6TqywePkUldcvhSDXyvugvX2Dp0zTmfZR+8if5gOAnvKdG/1ys0GjqsEcFyxveHYZCM
7LbgvdYPe/BlvaoYgI0WpwUUDAdhE4E1gayUTHvWMlGIdaX3lOTw12p2aqsYH+0imFCYIKK1J/Jr
CI5qKY4Hjxeeyp4D2q5Ikk8jgJKbDuNj1lD3FHkEQaq6kRUaNLyS50WIl+t7MCRFuLUhOcdYhBnR
sa6WlT5b6POxGatXR6r3AbM+gOFEbf0wgHJlwxe6npJtjZr1jFvTpdTCywT8ivvQGtE3Xx+EgKwS
6KNtKYsbXUzxOrE86cNqnS7nwX320gDnbaXQ/4uLbLgnOlc9NEZ58Tx1zrP+TtCGwFB1MhS/mZUa
bMXz0/0PNxq/T9Uz8kw8DyoHfStvSzu+D2jpESd6qAb/rcattaqt+WItFLvKS96BVDEwjyjJwtdr
++364C2959QO16soaFSkbFJWIj57WW6mit80Mrx0YwCfOTD1eZeQwo4LPkvkbVjQS7Hms19YD7OV
SFow842NDgtd1Z0xAhUugIixYAwInHKgvyarjTeDxUhsiNH62GY0HHT8vLtQaFAEc9YbfCqr5una
TW4iVrrWfTN8SfNMcLzMHHXW+7LQWNqlJAeae1of6kfSJtEDMq3wquDiQLzsJanUfVjBrya+jxID
3iknYa5gfiOyk20BkhHp8/WuXXR3rDHzn3Xfa8Uixwjfbs71rxtt52PTGLq3jNBJkHfcjK9lMv5s
m/FRLyX6XY2X4SAr930mbSK1fqTEmUYdao08L1lmjDuFnMoMKrVZEp62bkEgjCJYb54fXe8L2t0f
jYWSiK5KK0XEro4UhiVj0a/JGD7My/xVP02pFUh6Uax7eev6NDM9g/deNy6HTmjykN5IngV3RyNp
VEyOk4FCZOe6zgbsvmGu3c88CzQ8a3KxXhqj+5zr/BHF426Z5k0Qc/uDXONwj/RzbuAE6wFGaimw
W504pSZNr7H8qiQKXSfn3KEbPm4UfyqHroZExoU+xjgy6tlbFImevrSvH5JWN6eww8PWacwEuLOK
DxJj3zxzCXYNAyYGFls5zfeezBWubvpc8ZfcxckeClx7zcSFFyUcwPug6NY1F7ildpXQ8HgqgWGw
LCozWmXYEV4glP3qeNhB8V62w+2Yi91I70S6+mzNVSlmUmAMuU86mnPztX2W7qGuaAN1eDMBTFYd
q3rAi5MKniZPcW6n7zQPt007bfMB5ctgUfgVVvG1H62b6/0A4Jm3sOVkn3CgUoYP2YiA+6XnLNRo
8GzW76J5E7n+qy3Fwe+xNDAg4PbrvC92OHI21EftEMvPbOcnix7jWHFmUzMUFcEFrY/37Pc4fz8l
gV3YBpbtMHEskj6WOLS/+TTvVQ3jyqD5v1KWE8EymVe1rqhdurDXk1akW2UgG1aqhJrY9wXMWL0/
MnBZXXukBSI8BwMZCtnLZHBaTWNWAxlRvZWBsx5rLC99zBvi5lySzYLKj0U3KJBMEXp24HhqENM2
VXQG432jfZBt0JOMqJKnTjbBnoBROy53bZYbG4sDsmlXDzFqmVXZj8Yq7G5Fyr/dsLyO6TN+6Y6R
OUtM7uY/y3a0bq9nz3KRW6Bq8SbH0bLuveK57dVlSkG2qXDAp9oX1pqB67tnFVQMt5Ht3GJM+Lx2
aQyDJ93myaapJbW/6QODxAfkxmxtJa3J62ZHqZhtYUis0D+xpLsiAItFeaq8n16MehDBGOty6HDR
pP4H4gP+yQL4Yh0TbqIbYnVNNxphEkeDAMFSTo28KoN7OGzeTi8lSp97ayS5K9KlXskT/hxgChEy
TYowXYTEjj/T+r5QbCHpQkdpqb52S39XGxy9Q/x9uAdcFlS2NzuCnMwhD6sxZ+bS5qq+7m2ZpIzu
PQm3EtidblYvujV1RSWWduZRMd7RZVgxrC5WshsAZwQ7QkxSfiRlzxqK9xaWkK92seEPN9d7uTME
Z9R6ubtWc9cnSumlNrXrsDZzyKMzW6C+45kDtsVJuh8jkTxEVvPY+fV3wCf+Pm9uLIVj26XcrhkC
hFH+5iXIT+wYMNyoic36tZEO1fXUHKsSh4G+6ufsscmwwBl+zl3ZwDAs1TcjpFapveR2CR4mL8Ic
HYfIrMnMY+cVxJfddOylLKXAnrCHYMtL8cvOR9OvORS06mdoe+SslvWO4/nejQYWt0ChLQuKr3XT
EzZa7BDmjjOSWuWW+a4ox3Xc/KhzQ+5i9y4cq6Nh1t+WyPfWyuOsG/agX5GY4Mn2cAXIdNy4Kj9P
IhE3szkOT8osngvU1EYBFRU8hFsbwW5x58c6iOG5075DXojKB5IH7NTKaF+6ZbfM7qkKOxwDi91c
LDtP78LKORf0HoZZDDtzxL5DWPMKWVK9y8To7+Tgo56OAJg3Td7tcouyIR3muy6xzYsosZGN8bIz
fSZzdRjiBEinL+1gy2OBgn6i3OZ49I4i2tmEPiQzMocLcri72njrq0D3SCOcvLUfbGszey2azNlP
Og7cCiexxzl2X05+ZIFANR9lM+An0WqZopM9Yhw+uIuLsWtMiSyCbn/9QA62dxq+VeBLQH7Z8rcP
buWd+lRR/puBQaOjtL3dqOqHvMlRouoPMh/kyeXOmcjyO3ZapePm5V2ekCWjRmObAcbYxNZE/0BL
pWTMSmM1UU+HkNUuzCC2yYp42S7Pf3SmIU5DYX4rawYKeZpY2yLGSXuNl7t+SLLwW4CyfwtV0j3N
PiS4v324fi+tqTziJvueVCW+kEodeTWdE34RB/IKn/3hSzse7H2E+RFfX3l2nGHewlajk1qm5ulv
H+qJWEArqPGaNiEtnGZOOrxxLYVBvXWNcTjYyHm5+5sJPziwtMFOLllkPxUT5rUpQPVmzzje8HUC
CBSn64dBS4raTt9XNPy3f/sf+PPTbY53kB69TZSO/kC7X/z6bMgyG1yC/qY36d6kKYgFwbB6j/KM
4V5tPnZgJR6rJo12WUlrMA7lMS5L75KJ5NmWbUMwc99ycEyKg5GbEYws4LN9BKvNrJ9M2V743/Ot
tIDR2Uh1jwHByzQiS1zCPpg7XweEu5YhHpKYCHeZQhwhxrjc9BiGdg4VAYsO2HSGvz6wx+uXNNqb
+4m/cf1qnlwL/x8QQkTw/n4YeDgRILXHxS7qR+U4YOkr+hTX73kcw/pgkPeOcTdD6HtYmluaYgpv
dPLNMav8LtnMHA2lTQtopLu/OBnB1Pp17hBm0v7Wn7pl/NOaI2z8XmdzBLDs0/Wzq7Dr775nSnBg
kfPVxwtCaEaIcF143wzT63dzkDVnp/Sic0EObpDMp1F/uH42j/ETjbNl1WkAkddBCIxk/pkyaN9m
Gttz/db1g5kFv31Ztz3hXDksIBa9/CiYMwh6kic3fuMBPmQjV7mo0H+7uXOrHoI+HJk28cFX6gfb
EcFn3hIS2LWvpvbJNWDet5U6+I69Ffou9vTd2avA3A9OSpRtF3H5EUkHVW9Hxx3/oMV3BKE73E/m
tp9vvaEFdW3TDrdb4ggSlppNjLF1Nbdb1VvRL/ldl7SA0foaimZiWkcneSi04G7MpE+MhV5tcr3Q
VCGRzBmYTtshA3UdZWGMXyoGUM6ZEq+vuMWkuGWUKA5hv6vJ5CQUojvzszCb5BgAVuCfkriidmnh
3w1pH5+z3FrWyYJZaVwMkyKi/EHAKlyWvYOL55eO8ar+iyA7oHrUjwvC6rjqfKhwtCLmdYm5+OQt
pnO6fnb9EDrtb18mbi12ReCzcw5HRMlqnwPuOMXS4Y9M8W+fXb/nRs8TUbtHusdYC8KZ9nicaDJq
nVRg+vx+KwzXQXjdvSmLlzXx2KLVeA8E9mseN5Dt5nYT1y1pZ1H/LDKPdx7mrMJZnXEx03iYIuwN
/kkMNoTaPqxBMbg06WR0dDjylHmakdFifg99Z48boEvNQ1zNb0FTvyxu/5rNVIyIKw/YbjlWUoec
lKCEJwj52U3hog8QP1lJ4jsTvse2Mwz6Hs6bKcB3jCOuWIpyMk0GrJSi3n7aAH8SCyrLNPnuMVYC
3aOHjMyCAyqBpFdZCIrdA8HvFt876X/nYLJyLRI+3CH6Pjfhu3La9ex1j2WEia9aXOYh8y7Cs6Sf
gCnwf69rnNochuz9klHrpYridvABdqK8+NITbkWTZY1hboe6mg4qrq2wCdaW7ZE5yGrXyrckt7+1
C/9Iu8Sf/sw2Nw1gGWNajZZbvEZ1VDHT8L+IIPpue/13m8C5rnlIMpCSeUQFB3wM0mnRfp0Mwtvs
09IQfWYK5r2yaHfuQoKCqXpSD6rkK6vQTWbG7dGwGE95TU1m03AvmrqA3zIocBvkwgHy2dpj2NEf
ZoNbqgTMviB96GEu3WlLNdte8PvRxvSKz1SM868uj0aBlJV51k8j1geBPP0yetAmECRSUefXeV0Y
QFRNq0MRtlhgxiO2ao5quqOXBtGnbgXN1wOVSYfFJ0mnF+EJfTeZCu700ga4411gKilyC7MPOUDa
a5eDjjA4tzgpbvXOa+8zTLi2zN6TwHyCheXTO+TM7Bf9OvEgx4z0BdxrCwkpwUBbKE/yd9H4xurg
NMHpz/U2mun3e31RYHIqQNaEJVDYlvMHfVG3wN0cOtpXduViLeKsUltmTFQqDi5mJF5dfKfSCznG
YHwuCvoTutUUMFBD+U/SR+puO6puGhRYPSGNMuPTL2VEm5EYhdyejpHgOEvJo9vC3e2cSqbMOB1W
Q8h5W7OdR/UpbS6CIaUmNL1DUkHmnej2VKm0dl3zTfpY/YE5r0Gf0DrIdwvLNSV/uoFocpHIWP78
RbG0oOt3+jj9oqAhtaBGaP3jH3SPXiQi5dMSObSF9TIgJ8LsRd+Jh5TM/o3lnZcJG3y7mefB3/z5
3xb/5G9bphT8UQsBVGCik/17wVfnjG5Bqz/HbsfEuwg5f/GHrPgFPu6tIVwiPdSjRC2iZuvF97Dm
TtNJn8IYiz6GQaQ4ipsr6ghGyv1NmwfH2aHl8+ePUv6DKCwwLdNzA983AT8yNPz9oyzbucwcQpgP
Nv4rBrUcEH0AaCuWYQ6TSrfXSitb13IgvTNAV4VkrJmyTy3mSBLexaJkOjKQxlRxIkZr8I4UnJ56
jvrTq8r3tC3ec1qFXBM7R1CURWn8VnUJxS0cW47ykanP7bod2DfObfM1VWQtzCB1fuk0OCZ8Mggm
wAheP+44Yy2ynOwjNtxowfaqH6VvxwJWDaO4uc1v5tQ5TIo8hcIdH1URfyTldPctkBjbObDR53mX
7fSYtx25lvOr0E3GRGKZLalv4/dqYfTYYk3K5/gXz/TH/J/RR3X/67L7t3IoiDWGC/Df/27Z/yCO
5cV2LaHZl54JreIPijisbJXh0/rA+pwRjmE6WzSqnH613qTVKxkoZCaNBR7ABQ0EzudiA3hS3Fog
2iV+X7YDOsq+l1AZ58RVoybXYUrGPtc7twIeQpxw7kGui+iftMH46IQMgGurugAgLnajuXwWizGy
uPXVTjbA6XWzOYrpWNhRTODSe9QZCOEs+tUJb50eKJYJTbJ0Yu1vOaOYaFRWdkHVJWiI2qk41B7d
N9oMOBbpubGFbtP+fooZTGXWpK21+Vdv4UTMTPu9EARnJMuwrhUrTwuUHfM5VaH+/3HOh+u8dTA+
8nSqd/QcDKuvt2nZ/8Dur9v1RSGoFGyi6JJ9bJbvA46LdWGbez/GWmWYpGlGowkAxdOjkQQQV2k+
U+jRr6Lj49Cay0R7MWhyoWHgWbtB/3jttddGdet42TGujY9KcPmUJUipKnS/WUCYktBZGIxkHLBM
dGVdRLQT416cbtOeXG5wnSk2LsYlRAul9bF+F3aq8JMgKM1y98XVHq/WPEXV9N2ZYoh1pHw5w42N
d6/WIgGZMGpoA3mA5/gWFdzn+qGCYq7iD2OaH4esGu+UhMgGWA4xwDC/2KGLWKOpmXH12Gqq7vnP
lwbrn+wo2IKkZeIEcANXewD+fgGLgFukjtFlB1s/Zb0beHyPGi74afTnkqguGcd0lxg+Y4HXwzu9
vVZaSedoGVXT5/9Cv/uPiu/ADtgksG1zF7G2/uEhgVyfZJ1YySF3o2/YBe8pn4+69Q3EAi2igqzK
6wi5/0VLrwo/fw/N5tX23X/x2vyTxd2GiMurY3sOksg/3skDBrpQllVy6OO5RnnDXTUQddKBN6nR
M6MU/9FyVBsX94dsmb/g2rrpdH9Dav0YegpYTku5KUL/Cx6wL8KJAclTx66Tev4XStzgH2TyAZRs
WyvkAwvs+h91uBTYDmPwKT7MWRpuDKboKCs25ghQyg+FHmZzrIf+4wFJa218++dY4LnyTDilgl+k
QX1RWTJth8QHk7KAPBe6G5XA0PRtmFv0WYnK7hDmVUPwsuoYSW5NzI0nXiFjVY9BBytsfi5UWgGa
QxUrClzzIeFvgeEGLwFnIWE+ivbJyPJ2e+2JR0bC7tMuB5HZGzp9AUxYGmv5K5Su7AC4cgCmncQ7
bot1j7LyGX/6ThbBrSQT5SaAkJMo5haGTTqtU8tT2nLb2A30IWFZhF8Exmtbdzlm2pHmamB+VTli
XYNMO3qOV6loSU/ND4wvMQNckz0CM/39KFmQl7J8CmK0UZFdqE1hG8fAdO/LIfp0K3PYS/sQpnl7
qDqfhnY1p7tGtjEQsYYAy7p+zFXJ4TRjtSpIlTi0SfLRT0n1q/r4j99tNt1f/4uvfyAzaLG293/4
8q9fqoL//kv/zv/8zO9/4683yQ80lNVn/6c/tf+obt+Lj+6PP/S7f5m//tuj27z377/7Yns1NT0M
HwxVPjoQyNdHwaapf/J/+z//7eN/Y42ynMDH1vM/pgD9F377Tf0U/vvfj9XEovPr3zr+ZJP+9Qu/
OaIC8y+Wy+3s0Ajw2L1/o2YH8i/SYSWUwqOWE3il/maHujqlwDA7OJ8kv8cq+v/tUOZf8BmwcJry
N4fV/8UOBaTuDwuyLtAwfkns8YEpPKq13y/Iquj7sfQ49TZ29jqTed23MVU7kvGBidnaDFOEzYo0
YINub7J057h2yXVU4t1ImTEajcr3+D1vonQZL7X/FqMUOtqbtMuSZ/AgEGTyT6WG5KBU8HP2SEI1
rDN25fVAw/KAjER8sc1lO9e+fa7N9oKJ2rwdpuewNRGrlxmgtyn/gsPKfqA9cCHj5aTqqTwlUUJ/
rDSmvSxDuPOT/+TUPtTn3rM3GVHiUYvmvmUa2OJUdOss2iGNpLcTOsynWoZHlcdc2PIS3b/uCGiW
r3GQmneVKHDB0w+o02i5dfFPp5Lsp7B27IemlB+M7nDNxuNH4vZkL7buBWXQfHR8AhfmJdp5OYuW
HRZoyCvboMmpDsPUf5sS27hNBtICJhGvGeKh1LHmZwBK69p2bgRTiO/sU2fKWFA1C6CwsDSP1tAf
fTtvCBrIlg1MmHQfKv9k9aO5i0ZSg1vXO/pNnW8ghSPCrO+mZVsmTkpfH8bBSASurdzkjIN+2dD5
YYJKkcSJxT44OajXaDPjwN7PCEtigibsJCZFl4Xcj9V3aeTioobA3KKjRzFBIrIzDtZ+xnmFMu3N
abtnJRhoDqGzJ+2IwLrQ/dmUhPZ2uexOtFWRywjlrYKRNDsKSXmssvueSdZpkDasqeVxKKzmhGU6
lVC2LddP93ninW2wsIKCK5gnf+v1BPPVjvNp26THhBNVgtFe0tkILiSm7OAj9WW0X4L5Jocqsl7y
mGqoGTetME/OmIlTH7kAyqpiV7rJzPnxg9EPwbAM+nYZkax7Mx2+odIkRnohmGTsp41Vhu5RCOs8
NWZJTCVMQhy05ZqpMeBxt7N3MN3o2Xg/y8olUtZh0G1G4U9LUjnbWeegh8RQDj6H2EMrQd9peA9u
SdzWqJMy0SVbO1+Ob6UZwzBy+pvs6qmmH2lXU38sjOroelGAlgO6mKI3W4Wvlbqroy56kOnBJhbW
guRzYttHYGs5G7f2v7qGvZwVc9bREOGRmvihbUf7ZqRwuaTWp9PO+U1sDOGW1qy5bo2Q2qokXdpz
2jNOaNKMyArZpC3SSacejnXAXAT79+sg63jtZJiNY6+QREn+MOau3Qdj8S1SPWpXH4apIG7sRKoo
6B331hThpTVqUjA5y3HVqW+2XzAO660J4YRxNxWOx60NYSdfKTwWxPih1BudpzJ3yhuGzTRnIAoc
SuRlsnZoaCnUBvA4gA/TYgsgga17EAIHnBK72cu/l3J09vlADyKZ8oiA9OxrnzvYQXDyzGgGFW2q
JIDyyfkv9h/biYXLUkoi9kSGQyQtoiLCO0KumrR8sxY3OUwppDE2ZARxIt+aVfeQi+XTCc2NnxXn
CJXwEMyw/lzzw6c/KCvDxWNQh5tQNYc5LX7wuH0wP5TiFbiKEvs6TEjMHl5Vkc27UE+qeVMNXbzv
E5iwTE/DztjCzeUNXPztbMbPBYs2+tOepOKcGN8cXiEKBYIBH9sKTtwSDtnGlXN2azxGTb/zyjI5
ijq/czoAyoMrf4xxDBbGSlHnSwgqLjQviHiDOOLN5uSRi3gl0/u2kyPC9Qz64hTtURU3Gx2KOUkE
p6lzJ4O2X6eZhU4Mw8F6CGFYKSPeBc3CgJzh4dJmO0+6zRoEOKOrmVjBZrlQmAJ5rJZla6ifiNxB
S2VgrUQU7QqHIbKS7ZsE2MYZgGfZ9F697hbvtfgAjJJDDGqXY9sXaHnAhCSVugRoAVGclT+qObiY
oZfdAnqFA2L1qHJHoqlJWKft6B+qcYpWTgtKuywEEaTCrXec/ZaAGM9kjhscQSZp8tNH5k0BqoOg
Q9NlRy/suTswFfdLG1DI9la7SZW6pGnMmlQW3x1pPBtmeLambmNFLvklkaBMNMbXZh62wD85u6UQ
KVso12VAAGneRU8Bqq5mLF2mmgiCbMfNtuPQkMXJ4AS+lPekQqZxfkVOKbMKcYecZnxRth+e6L57
6w4/3WZSaMmArKg9bKvilslISQhb7W5hyptwSctuWznLPUSGfhsMjEwZnm5nTQ5cUk/dZ1ZRcbHT
Y04Igu2rgalF5AUn38FSlrU4vebatTciyEmzaQyLqXAj9hAFDg4mWMB8R1LwrhAHgg67kczPeGjX
TJv600j2oRxJS7Jl3WxGqmVE+8M5CSf2BC2tx5n07Ctk8cbYPJumgqYcdfEW5R+nXTWPGz1MYywP
0KFfeN3axULBMVb5rVMpFl/GFJNsb5KhvhQycs52S9p9ROKoBCoJxAHKz5T3exnZt0sdTCdhdJsu
hn5RwiDciuQwhpqpYPTWdg7g4LKzN3j9yr1TkzlL1WLsfGvazOkk2ZGXfi2r+CExPVK8nXIDzLc5
e31xCJoES0xC0pDfogW1Bs3EMHAKlsixmrTuj27MBozuB5WNw4Xg45WJhX8z1I44cAJJauMQ45RZ
qST6EmI337DDN3sZ1jDh4rk6aMOojh1D6WBdXA0sjtPUvXFqxK1aelsb8wUjHk3v0T1ybHcREbWj
fpQFU27KgCBzNwZxl1FuPPlgMo5m74MWNiSC2GHJL0On9iRzRRs3VyZBwI3HAkSIZKwpsX4Onuep
Jzr8/7F3Zt1xIl2X/kW8izGA25wHyZZkSR5uWJItM0MwQ/z6fghXWVX11dtrdd921wVFkik5lQOc
OGfvZ/uxtKHU+wx9xgIGPrpW7B0SZAowV4bKrmxAZwc/7H4h9Mw+a5KwPqr33I6sRN8ewFLguiu6
8ZMGEQbDAuil9ic+Zcy1pS1okSRZTmcIcIWQzjecVe0mqxDxOEjMW05iJ5OYR88cloveqGKw9p4b
vuTl1O1jb/xuqIisTGqD+mKW67tdmCl6HlIlSg+pWsTgRGC737kAKLd+usJ/hry6ZnYgj30X2FCE
3Z4RZg7Te5NDmtgaa3bVSv+1+v61pwbfxDniMP0kZ4L4+DqyCq/Xptg8eAQsjah6nO6pLVFBxx2N
GKN9itbMkr9QeENSuBGaH3G3SzQWpLOokbDfNVFjQdNy0XuazKv33jelS8kl0/CEh6X9xQ7ufu8t
NivENN63Y5ReExIgLnX4ALYrI2Elys8j55NqCCwCePNsW2WoA2rPJJ2Z+vVgufJOP92JZJ5jQga7
WOHPDJ3+2DgTYl2GM3/eFmTTkNgtPs9rvKi75ocijiqqU7R+7ee0ZbiiI2XCdjwTIdgiOiN5hf4A
TTi9S9s6RRxZzFv9eTOtzxbCWAKgyZggJNJYtnq38BDU4qcIdvptXcUMsIwHRk+/tvqA5dZ3Spi0
0uz5qyYi8/kkRRWf0V82mprc2rwwrlnuhK1QdSrCULGyQ0oeXXkBPkpQx3qzXfI3U3bN/v1QLtHW
ueFAnVVV8tdr4+mXRb9Wne3deHYaHezHqiW1I/EYZ0aKLOhAAfsZUju56g3E6eTaBT8bbBa4elBH
5qZLcy1mjbIGFFxm5k+4ncUpMgG5vG/CFTJjFkB/81A9AU4xLjJJjEsxrZ+5lO8nskZmiUBb9CZg
VrVnlv5WAN03t2pq1DHpfPTRYHMiA0SO3gTve5pPTWQYIEmj/9onPvGt68a3Kk6XgWgOFI6c+6Bi
clYHyoNjRF1EOnyIwBMeZ1cNJSq29iH0p+Wg7xxX6qjToCjHmmVv3ViRDA0NF3dhXVKQr2cPsZ4i
2vUf0nvWEqDO07eZbD2njGAP+k3R74V+o0b0FwdR+Z86HbCiueWNCA9+aol1VApv+O+f326aWFN1
a8ro7zt8MtYom8/20BAkrD/IiEb5ZLlL051aCoJfwG4N8X5/vcJZwh4qsyE5s5z49RLov1L/vW5q
q8v7X85puzoEbXJm6LyTYwvO13R+1EWA8m2u3BNew3uLFbHvBuXOs1tqb4eEaVO5X7s43gY2ZJu+
zw5EWDwZFVNUWGkWCgVIf6RVvZm8K0xRNjNtyS8t+rB9EcDYqyo6pTmJF7t26fPb9w2CT6SBMPyQ
XW9Ct0B4qkLGRXBP/Xre2qn3MCYoC4fwtjGaD3Yc3bWCtZsBJxbH0CXO0LIatji7nYtcpf7UQIKr
DaRsrrI3qAfQy5T5YW29zeNtVlXfLd96JokAhww9t+00pZ9LXLzgnjZFIL/EaGptPxK00fkKWGX2
gbCQ4lS7873Z4rppssM0k8geo20s6T1SWjifkdgzcqB6Z4rRHQYfqqapvPwQF8NpihZKH398zKQt
r3ELotqZglNcJE+Ntfi7tVA1XTJlAIv6Z+aWRAKaPdwwYlcQ7zKqn+/CMnjMnNKEKpVeg1eDPgFu
8fK0DCszgPndtATjpXPd26L9Ptv3gXqQBYnYUUIOQlPmN4k3v7IgIfeRcb4BfWFjuyVaL5fVOu54
OhEAKMjriuk5GLxj7acs9j5Wxd0S5D8IclSwTxNOoEX80g0UK8aCYhsv803gzcF29iH/ZvIBIGa4
LvXsiBCYQNS8XP1d7pfUCbOj4EIV+2gqCXNpBqq+8dacnyPf76HkiduFIqNvwRVSQmJfQAJBzbzz
pXxCXkj6BglIZkZdFeTpWfU1QTprGPRL542PqAq+jbwIKmGShgSXD6LwPrVFfglKWNIFXgmSLvey
Vd9zmzU1LsqKoU53z4Bok4nV4FkQdBEXxNLPzm4e7aclimpmfuiHSu+tbZ2WvJXmPNiJz1xwuCvl
CLztoNz52ofZEWfFzy7tqw3KWsQs3SpRARKYFfvOq0nrgLFmNam/zzykQNLsHkqJpXIhc4VMQVp/
r8rOH7IQRvaci9ticdFV5RgQovnkVAs6teWaEwabj3m8Gd35O/zSDwmZwKr1P+VWyIBviLY23yOg
md7ZdHBpySa4K2R5rExSfHN6uNSkx1YMX+q6fOBZQuUMGT9bJCFXpLpHLgaVGRvGbiHvlk7JwOyK
lbufqp3B2xBjMipcCsd8b56sUdGvGYV/SKd247gjHmcXIDDGkLt07r4QV3XxvWghVrT70sYJPIQu
P/c2JqUyCAao4rG/6ed8vNopbt1KGV/bKidn2qq5FJwxArz5dYcsN0B9gc7oxSSfpjUNQAw2Ub29
4nQgBgvxY9HfDV0QbIH8JjlenCSmVjbIBBGV9dgFaxu7gS6QZMwSMb4iX2KexauGppu2HDm003Xo
kM4TNHpaPMDendvPZAqbzTEYLSx71c8C4Ox2FPJLgPcJkUlIqpGFPyrsdiBFPkhKrA2hs92mKBi0
DSiIt/FITAtTDfxfDwvu2ysxN+hrxqOD9mYjyyQ8mTkQTt+HPzo1xo1pxzcM9BJCcczsToJt34at
c+w8/yFMWoY6ZN2SZGlt3GL24Y6Ln1QW8d4ZRnCmWJTsGGR0+UyGyT3rYnVjuelNHZZU1mL46QxA
T8OGhkTroEAgEku1qCnTrN4r5V4HdErbrDEw0ycdn/IfbtH6e5UpZq3xtMsB6jJ7xykS3HqyxOVV
8kVWwj4gBdngDm62iG8MaLzVU5oud11FN7bMyXw2e7DpFLDPXDU6PlI0ApfqposnlmrA2evBfCCL
+1WYDkMR5DVbtVoo+sL7iMwDMqaxir2R1LX9eBrzMT6XCW2BnuFDFAU/s6yY9yxDPLJkcFHC0lyH
3hYxwPJLR8f6htMaEw7eTS9uMet4y6Gd5Y4gJaBaUfSp4Rx0qcLmZ1JM254U0U1Ztm8JXZRNM/0M
Mix2WIACs+j3sVsgaRzzXc7AeOMRl9XjsXYbTCouDQROZIeS8l6k/ZdhDN64pI9ouEjVDT33YpXm
Oct+5J5Y9pMaJpQeXBszarLBBcDSBeDz+0PWQWcsuKTxRQIRbuTYBPws2eQ1EpZwNOJLCS8gCO+s
cUh3nsFZhqo2hSSBNKl3g5R61HhFpuft5BJACBYD54P0oc298oOocINifiCld5h8vCIbq/DvChbW
2z6QEvYGPu6RGK7hto7mreW639rZr6gzyd6oS+9kqrc24CtfWuEhhJML9BlzTsBTq3tIiTb98+3U
DZemTr7WZlNtVb/DCYvbYao+Oqpb7iMvEgTdpmrvzLG5x3vDCNr56A4YkkeImkaODqc2gYGNtnjo
MulvpiDPTo13An+AQRrdWBJ6twarsJ1wSyIV3ccqVymrhnwV23BCi4fxLgJqM7Soz9IoA5U/f1ji
0b11+FSnCkZzNi03rjPBbViQaCeAYQtkKV1xTTlLgOKsFS8NYdOqjj+nHtrbzr3S8AalMGxcz3qI
+egXeFsK/+D50/fcyR9rBO0VVqmRScKuGJJwOw5YPNMQu3Kp6MCRr1gF/ZHQ2PRuGY8zyVwMrCFn
jmYot6YHLTptxX2a2ndJuRD05H7O6W9vdLyk3vij2DZ5RaJiJR9dTmxE9JJPvQFiTseL5pAkDXFP
LxgURBvtlzTn4h//LOdIXqPJNY9+hLCsG8R6MpxPhlPccpnDUjqEH8joxcsxV5+y8TXtr5HdePue
kmjjywj/leNg5MDLJUloR6vwEiKvJzswbU9LMX5V1vxK3bS3MAxA1tlMeRHcRww6nZG6pU3vkf1H
WJOnH3PinulU3uD0cPelv4aOuyQfLUTGMDNmoQxWl+VV2hdv5AkgUq7GTU96pudkr9J2XxUdj53s
sVrMLkvNgU9dEBiwi/Ex93UEDH8gd4j3hNNwDvvCj6nejYGcqyLBJIKxcyJCA6ut9+AgDN22DQT1
0tn3FqhjgffaBj18UGptJU3lc2vZmNiQ1tPMhBrrlKiFveG6zEBgkHx+9K2k2ZdBBlu2DMWuS2v5
sSdC0cwRxbMa6Df+WFChtDkWboFi1SwlCJqkO6TeSzWO1c40vzcSBkjI+1jKBCSpsAAnm+HLJCuc
LTFV25aukyLcmASTYG2Y43G68ZsPk6JpEbb1I2KXlvUV42hNyeyJVIIhsort9W1zFdQj2usuz8Wq
u211H0FLcvXt900q8VvaHmd6o/Iv82LJI+L8NZvOTIA/8Bs0gTPVa7aAz1uSZr8kv9Vc3TMTmTE4
oMnVxM33zThNmEn8IAPOgN42m72iO40uIE4zu81U+TWglbHXAFGUgiwyl2G8VH1FvnMVKG+bpUhu
/BphIQViPF0Gpg4XvKmwUVDMKwt/iD5uiq9k6i1nDRYF2DoRkUohqBbCcKc1+HRugBO3PZMRfdPH
JgtNSUINWVsbOjY0MRvQaJJyJm7S7My4qwMepaadvzZEvHVD5+avm6I3052y1Wq/YU2vA0TnyHmw
+oJKLS0e4TQjDF0JrnrD/H2+KIz7hC0YJ81p/cWv/U2yfT9Wm9NdD6IZIo1FU35dgccRGQehsEAx
69vvBytYurVXWCc8o8OlIAOOPDYwb4TpXdQsE67uEcOi1ssGZEo9Kuy1ndVUAanfTZbRass8e78C
gY2MnxOG312kjiRe99x1o4+tj2jsoD9BvnN3XU9gbZ/cBY5PPG4/kGfvAOK+mDaKuUy0mO9MdK0l
QpaLXPfGrInPPpPPsQusS5RPLiyaCWQgzJ+P+li2BhHrPWt2CbMdsL521fCGABVKv9dQTRhkY7gR
qbR586pv6MNuX/WwkrpNb1bmRW/a33v/uEnB2+1zSViFfn5GTexviwiYhJKLSZDir40+vPSoX+f6
fujUasiCSnaUwIYtN+GmTk3WzzinSNiCnrQwQvIc3UVZF7Fu9E29EU2f7Zr2IZdcicuCtwmNrP73
//Ik1hdJBJ5fbpb1eeh7Fj4IaUTJjNTP2yOYcZv2Y4jZBk25jFlzberG/FzGLFaUT6JImrSQl5DB
ewQFMeNwohMSYqeV7gdVYpwua1raxkg3m5zJG8v2su0cZC/5XLxSA0H1wEW52KUA55G+eV71VPd8
SnKguEltNbDaTOxpC0g4lfNyzVV9pcxnLWEwPBzTrtxbNCoOzuJee1Y0oEa8Yz7y61oj2f00dzPr
zSMBvSnFSXyl6dty5Nym1lNtjW/k1NAFHxF4xxmSOq2FpFKEvIYfqcd57I/mJ3gUGdbvNv0FCPxD
lvGHQvEfKpF/3Px/UzQiLBu59H8XjVxfqu6l+5ts5NeP/CkbIVQdmbHvmYHnuiGmht/SEeIV/mN6
ro0GBIotXm9EG38Grpv/Mdf/fGEja+MensMf0hFHELhuAjyjeQKgV6Dm/lMz87e38b8IT03zf0pH
wMyC5bXEqoMW4h8yX8YzAWkBs7haUXR2soI0B1whN34/cULmhBSbqThWizxay9CM13TNpnO7GRiV
PvmT/JdYlKz1phNpcdbHdKq03hvXS8j7TVQZ27FvvZO+k4R3xJPyrAOb36ObdZJzOwzOeWwA4NKo
1g/QG32fPvYr9fn97r7uOAER5w6CrCDZk2IOBGJMEkyxL43061jW1qFYLSeNcVYsqC65yagAZ9cq
a07on2gIOzm7qcIdQKCraOQJuT9EgNJ8rLDAnyzYQVNiJNfCTvG8CfFz7Ifm6IPOcW+AD56CgSgo
VXrmRW+6iBMZk7PPLHPI9nJmvqUmr/dZxjv9OrIsPBh9YBx1rLa+hPLvycs/bkLs+aY6Vgadmj/6
BTwjLwGUWKjhVpcpFlmWEvzeUV9F9abwWJVWDOw3rtvfFBEObGYh4VaD2vXGUFyLN3qX4Yw8FfzN
dRkzJAKLSKDAn09DPxeNYNd7esPz6A+dOd2H68W9WTv07xt9rCe/Ymasd6qyJjrRdN7oNPCMLqao
C6YGW+Hh33MNxsZOEFDy6quo3pjMiK06G08z06xNX5Lcp/rCOCjsYto3Vs/Q75R5SFePGPrYBvPX
RvuMoihtyXmQ1m5QiH9mldJzRHUOGKi70RVAWpKt5Dv1af4YG2N4YQCesWIjKaYaHB/pBooKswOA
k5vqkjaAyQgy3Giivyvt9YoSVqwmGB9NFqIE2VivYR3cZOuYQ+eY642NJfNkBiPeZ6K107oODsGQ
3Gb0kelfruM6vYnWBGy9Vy/eeLaKB+YPn/2FuZzgW5WqhP5sY4ngjM8VnvwhSKL0VOGZOYXZsA+j
GrsPEIJfZegkw5o1sYssckXC4xNr9z3pVOHKs88w/2wxb3Dh/fVoWcYkbOpHut3b3H0FfZJ2pnMa
M5doVHO4d2l0HSz06ntrhAXaOQtVXovewfJRfa+FWbPC94dS4aiWqFBKmRFJHLVIIteXQ5ADtEZE
s/rXL4OXW/JgInT8x99erTPMmAXAEWyAgS2WtYgOQwAQX130nv5ueuVE61vvMhikAqq800BK2zoS
cFPjRzs2ycEomSsrCAE9pfjUQS9pkjDcdc3MqmohMk9h99/CsOlYgCPjEUPCcHSQj9gXCMkZ8ZP5
7fiEX5qAziFMDknVHPM8PbX1fJhtkJRdP5lk/zIlEcWxMxtxRr0rL2qdQgkdBGHH2FoDgqLXD/lK
fnRxEpFFxhOI2n000KpKM/KwmtGbTj6jrXadCboElG2LijMFEpv2IsvZoosdI4z/c/Fgt2FxMOb4
NSZRfVNj0dkXvWBAnganfExZahF9TQHTece+mI8asI9q/I8iXu/pY8FkkS4rsu/62x+s06UG8hih
nnWMdkpY8SZZIwAiz8Sz31G8No7FZMoiPSJom2zz6ynlBRHiYw/VgPWTPuSHDoxVA9XFCGZmXWvo
BQdThvGyUlEyAo4q2ZFx23gAOSreTv1Z+LXrrvPsQYynUIfV5/W3sIJEnq+xHHl4tyyxTY9Z0YNC
XeLuek/JDbnJxGrE44cEi/vBXkfNOeJ8+nF3oSVJCtavLHASUsiuU6pibPFIgu17VRr7NXiY80sS
7syipVPz+5yHtuo6uyL7dV4OVvwwyGKueG1anUxLEoYVT/dYgYn5xIrsSknYngXrIx3cbRml+ZaS
ABxdW+fImtN4R8eo2UFXumEUg9YxSgcWjSz19J4DtWTrG/2pHEKJ3pC3wwoZ9iV09C/6ZmQPPxqz
JhIlkfA+1n+qTxNOe77zRraZtYfigWc/MfMrVCb6HRfQAIgksrVm1Lt6g0ifn1k3vt1lyIk4bbYx
2fEzaz48lClTPJdCN6aXfcZKVl6VWZTEFw/ldUBev68NHOJljwNPVFjYiKnqWD4O2TkqmSqgM4DR
ESWwohhe0u6+mCZnWBLGxMHNyweyf3ZN77BOCoJ7RvGnVhX2kSza/uJkXX0mW24T2uu1QB9DMWPv
wsJkkDRxnqdtuUDC8c5+hU/Ya8bQQjjQJMcolIxiJv9MTN/tOJuAsqdZXQa8LNNCF3aMCBDOENVv
IseL94RNnAMbiWHkxhA/jPHK5Gm8hg3UD6LaMddbs4wOgl65udXvT9liktV7epNQCB0df2ZRuy17
GmddPDzMy3omdj/06RifhsbF/dAjTLjQBy8avgd6UwUyOziyeh5gxV7SdRBfrPWN3lTrXoBzAb8R
ze/INFCSrMcQ0HFaQKRVvLXz9LH05XRjW0APEpzhuW3jnW0h/9bA15g0vdhMyOC70+soxs9pXL8s
HcWbM7U55vUBNf5iMvdlDLn4n0pJTCO9DBODBnw6fPnRPD0XHnl0kRgyrNyfl7zo9t6gtYAjuAoE
cAg6LxBZj1biGKfWaz6Xo3jMoxm4iNEp7DbLq1fIfUc/fOLLSKshvQXjDTQMAvPAoOBYrNQyLw2f
yS666Se1nITjHOTi/ESd8aFeGNMMkb2fR7IKkV6qZ7Jie8Zx48FRyLP8tnkWI8HiafHs93P5gclZ
6YAVqdIC6VGWONgU/Q9dbt4QqD3ie02++TVzLpWtSDw8zaPKQzoY8IV9ctTwT7GECxrcA0ypC7/v
d/Vc7JDHr9eBF1l38RZ8mnfua5sk+GZvYZjo7bsmEU8lEyj+ZT8p5ccopcPm9evVJ+TSokYBAno2
t4GLBnKJ8mHv5yPBRdOUbGa3fEztMN/JdFIHwEnWc8c1KRjNn3Rw1SYsjO+96YjDCJ+ZwZ/YREos
yAWp/mbxwxr5P5LlR4uW7IYGQ3yMCWLqgVHsMkWREc5AZ0qV7uu6P8Zjx5fOiq+zPEf47lifM2BJ
zfLb3DlfoGxZ92NSJltpb4Y5IObHLmL6ed8ar06utsfcckknzmmgnNHIf7Q7pzq708LLG0YvQe0R
Qkk73vczSN1lWuycO2bQ2QNRkB3M6ALpXumfnWBBcoy9bD8LiJxesJFzdjsLBq2IjLF0eXhCETM/
2U0DQH0he72rmHL0QXaGFXKo3NGGmyqcQzG7u0T5hFUl1deRmVaaZlzyMnKl/RZCH4RsnCdmQSru
+C0YevcQ4kmcvFX/IB4mBjUntw6+5ks5sIhxP1QJAUHdrbDHYes6DJz9uZ5uBySUFZIu2rsW3J+g
P1gq/AqG/tYIeabj4xDf5wLljuhR2JsjsxjMcsxSkyeXIQMmPPOkGF+StlXf9Q6NnzpnqOhOPHzG
irjz0g6STPdtQny2Xdq9J5N5lfs9oXiQO6mym94rKEk7SXcXhbkzkd1c2+P9EidIDRemtC223NkL
f3Rxy4nQRTLh1n5+FGNkHuERi109neZIfBwJHuJbjP+qKN0AkRRaPZ/hohxmhk9hDgPJOxYLwVCI
MpddgowgBoqUIcKcyvETY44fBkFk0uIPN7uAHn+2JyT6czxXr3ECxlNNtGGYsoSbgTdmY/vJa+3P
YFLH4atlusWr1YuXsRn3E8tl9HrDlzakpSt8eix9hVwi9vwd7btkkeXZQiG/Ccu5pNMmWDMt63Jt
nLPs4HLZYInlQYA56Ae8b/SD3m+Cn+UntTxOH/zH3f+Xx8q0vQ0Nma7zq96hOopXrZqzXnGteZWy
6dt6k673vN+cnPzPuwU14wGN9W0bVe0lVxR7eg+6pTzH4OvoUN6S0R4c9GG9KddHvT/0/ZjeE6Kj
evuvd7//mqwG26JvLp/ykbL7/ReZhhefl4Rc1fVZvT9Q3/z1D+hdvRnzaC0XsQezOv79B9RUzkcy
g88M/cK9ks3nbL3GpWsZD4EaLf3qWy70alsf1Jv3x7wfq0FbElO3/uC/PYZYAvJLUDwVIsM0+vth
/3gsMkMqzH/8flxg1eX9GPl1eFR/PfJfnxngVWRvQQUs9P3XEXrZH/Ipu5cYldW+nvw7CIXTobKQ
BI4dLZL3jVgLLn2zWUATTxGCWzwF1FqjXNso7/f/uv3v97m/f4t+fL5iZPu5Zi0L8IianGcHlTgd
TeYDeilcMPubPupd5fosKmbQ0Dr77j0ZT9/Um3SVYL3fNBHRF5xMT++H9F4F6HcrwCPgjfjbD+if
/7djfGNSOq+/H/3+GDMM76WsYTqtWJ6kBKOUtNUb8JllP0hIt7ov9/9bmI+LxL328qNMq13a9W36
vf97P9IN6On9b1qYWN6G7/nyLz/0RxMzsP4Dp4B+d4gDANLD7xZmEP7H84lvsTyM62sHkz7lHy1M
J/yP5dohFmGKFGGT0vXXFibWOhqbHiwKge/9/ygMzFnDaf5GciBgRtiBhweOCY+tDbl/ic9xhJMw
f48A6ENUrdYVT64bQGI2zrWMbgEmsFBSGKF997GU0EVUUCUnc75PjeKS4aE+V307bsIW3YEJ7XxT
hPW8n4Gdg/1vcYDhad/1En1ZgVkkybNPudF7e3Ruxc4kjbKIyNKYwjQ6T8301tr0pQaF1fD3W/Iv
hAAbY+7/+Dt5pegjmyirXZrH/3A4zygAvdwOxDlCYb8l5Pgwp3l50pmKkUmSYhrAuOrD2Mc8y/Ix
1kmKdUC+YNOBy1fFqbLM5yoCzwLB5ChbBjUqz9Jr1rL6E9Ee/SHZl6H1JHq/21pD/akyzFfWMu6d
3hQlHCIRzuY+CqODK/Cd2dM5NdaaWTbrdRw2v6DTelhUPl2Noj4vCFtPKCCa/eKj1jcje7qGHTa+
OXVfcgfpcZvDJuP5PuqJlVhnWCE9n0u5bN8HVrrnsuS1f1bG/fvh0F9ZPCVk5ax3dl1oq5Ozyjn1
JklZH0UkIWx1A1pvdD/aiSCVsl4/RF5Pv8SiAj3UkfO1hldgv401McqLiwZQjwPjpflSmyk8xXUu
mAy8ZlXoR7tYmOaFVGu8NgKhQJ2zaAMV4lEMoO2IwV1+t1zOZH19X+RzflEr1IxV+oMoRrq1dRld
XOEAQsu5BFTrTdWb4V82+pghffwBi3+SZZUcU6e7m9dHdXz8VqnQyZ4TAw4EY/K6cFCQ2pSRvsWD
N7Q24nPe+mvOsntpsBxc9N6ytgC7z9gixkNPi4YWFQaNuKLYLpqTjBUdx1+tVBD1l46vw46IHlI3
0hSev6NIYeibFztHya9H6HqYvjjWvdlzSJlwoBj+3YTCpxGbjBKoFhspEK47cZ1eR8LJr0PdMRSX
w7M+pDdxPHMnBIoDFJt7Za7SzIIc9YveyOCntaqPiwqjT+x+k3kx4ue9EdD1N405Q6BUyrsk2Jh2
Lpw0xNlgwVp1TZ1w2I+Nc23r9qbAMQW12f4WiK8motT9jKxs8z7Chx+AaMcxnkG9g8ScRHaG18VI
MsULj0HcqxST/fGqRxExJDWkZ6s+v8OpLrLyEK0AvI7+RV8qccZck1yrJRYHdOyPcdayJvAKhC93
+CXTS5vmtwVZDscmBBc2E8xthx4MBaT8foZkzChmpA3E6FHgCCPc5XO/HI2+uCESpt0ORuNsjRaX
LlOUwR2g8kbBAv6TXjfVaHvR3b7ZRB1gNXa1rZnU6kk8TAb0poag9q4/8/P+Wc9qFe1PbKig/JKG
tl6/sJ5KEGhlIV/RcqQhYNYN/d+GPnbmHtxwBj/cXUlLT3e27J/btH8RqjAu83CaVWCBIwEaNvgj
jaOkOCZp8ymWywgmDVG1y2Jvqp6aUgU7KU34b+u4XFDJuGWw9+Ip3IhCfnWmxDnYuAvoFnbHCBTJ
NjGcGiZafOJTHB6BHXHGI1YcXLIoD3NeqPMYf68X4V+adVOEDzRrl3NOq3AbAsLY6hMlF8zm5Jbj
Pmq85qjm8r7zB39XIlBhXDLE+7J6bIsV5pGg2+zrZaQAlC311uxtPQvrh4NBTzfE68B2zmH8lEgm
5TPWFJilP8M4n7YLNW8OhT23x7esNg+TirNDYGc3GEBoUxfhl8R3t5UFDdiMi2eEG/U5IXcLeWiz
A+cEImDNnA1SMhbsTLz0HcjfAf37JWkMAFZN/jjFchM0zlNlFxe1MEZiGvWhHoCklUH0Rn/Hjatv
Uc/Jl4GT/pjDMrgUadsdRVBiXF0ZwUWsLjEJdJsW+yxSViwwXSu+GELxLO1xn/luz+dhKDfUsNFu
SKj7uhi2GMy/uLOfI2IhTpwnHnznuSNDiNavQQxXTX3LB+JhJAACDpmHDXZptjyZvUQ3w1yCqCYD
X27YDidUUkR54JvYqWbwPlg4W93SopFBSBXgWJDb/o7Yae+UorzYDt4Azd4RAH5B7rWLfWr8tj+7
WNGvlfNAc2DeVcK8LRPnq4uNFAFil8o3sSQf3MCwdnGXMXKfm3NoVd6t8GiolkOz7fpB7vKAxrrk
J5yl9z9YjpHgpsYuHOVKMZUHyQx4c09CqDxg/MOWntvNkYT71zmrierOo3sVt+A+YhPxkjd+lHAP
HSzwDX3qA5Oava69c0KnT1grT+1yAOC8nLKyRDgWRh+LqMh3ddp8tq2EkdkaXeIsIdp5ypdkbF/9
NmFmGROxbMyGZLAJaj8tRoUkR5yyWGJQm6DAmyzkcfgR6R6pW2jQ4TZv8hYK7a5zRpTIspv3rNU5
Hyl8/z3D2xiA57YIG7o8g3sYVcnTWIwnH9MmYT2GcS+69f6M7lxpX2yptoFBLpn4HsHD3XFmQWlq
szAXPB4uT8zCP11o88v9AI58X3h2t/WBIzIuxlTQVF9Tk8psepj5MjMRhPINzfpuEnbzScji1vWH
fY9kGBceqJHWMQ7rqezg9PXH2RblU4U73c4/EzBItSeQjaS2J/Zj294pAsug6l0SNZI2n8e3Cgvz
5Fsl3/Ph3jTb4mgMJFsP4zev954h35FF4YIXBqoME83NMaL21so6Vsc6bnGVDtO+7nn7ZZo5JFOJ
4dCgRXZNtNYNzPGbhortMzkpXvJA0vb0cYqDr02FRL9T5bDHEpejoAMe8aUI6fO4+N6REznu0V6Y
rvuB/yUDq8dUaLKwKgvrjrmRfVcm09Gtoy+EBAZHKafHZkKMhHjuZ4Efq17S7gZlzSELqciYsQ+7
pSY2qbC8Zdf5lThnjPd23U8kZGiYqzWSITr2gWed48HZVxV2BpW69UvdOe1m6gH+pSILTzOThY2X
R3gQiw5nn0EJPESYq+K4v/HDhkvIo2uX9knI8saam1vS8iBLZuAEVXdmrHSyGM1sOzOevi3mrTsF
y3NQl+dgHtx9Pxi7VnR8Tj2Fz1T6V58OCT2fH7CWt2WnKhLcR3qB+Ypirm/7AmNmZXSM7NKgvkCR
X/ahn4gXf9PCNvJVTDMMAKWNnQYpIYh8DMbSj/Ij5d8Mao45gsfGkG15C5Ko6ZH3t+VrQOwdKD7y
CLofvOmfame8z70koeVagktlrl6U1aGzM3M7hu5Kl3jqdJ0HQLgorN28VKRRhsurootMIEVyrDzn
0CAhx9167yv7o6p861RWpgVbmy5+Pocf46g6wULGODxnLBiCaOtXYwC9v3qb5R66r7hXcyB2Q2Xf
GrQYiRJoD3WPKL9PwoMdDd/mIqCWysHRSFBY4Nb6btomLioJoz/0POUd7n50vmV3Z9VRtbGn2NsV
AS0/UwKfiYwz4HSmhqmNSbJN0LAWOM/ttv7cLz+WilT7uBIfliYkt7vCU54NzZNN6sY8+18qGX0C
YG//L/bOqzlu5ezWvwguoNFIt5Mzg0gq3KAkkkJGI4f+9d8D+nyubdpnq879qbJZ9taWNIMZoN+w
1rNwcAy/Opb0YGSL5hCQyVF6e2+S/sGeQ8axBopjALgIs9dec+x67uDELlnTWcXGbpk1LlMwAlUZ
/lLoJ9xO3c6ZBZBRizQnRgw3TImHiE95V/p5uct0u4nqYIFTVEAm27Ot85e6rm6eLbdhxPTTtCK9
xZl4kSWUsqkU5dlCFxoH/rsiXbIVz5w3e+j67sZ1+t+seo61nvi+JqO7arVujtScv70+H4luAk2x
BBSSd3INVHQ2sgdkF+MjHBXKwsYlzFE/WiJ5ZIQerlwz6jax86rL71WPyT0JKYMQaPM9HC+RUz0S
60IVZz4XIXY/NjlHk7E6n0b6tTadlXLhC7mRr49lOjDjhAMaE0q267HzrRBoznHEZ2vpM+d+9RBm
N8s51lGWXhB5/4If+ti4sM2K3KaTc5IrQJF552TuvejkuB3HmudwbRMSR/2EMhUJfHScUsJWtIuO
YPQMGqc6m/Y1I2Ccs3DcQitN1+wm0C1CIMjYh815TToRCRMb2yQyLYmGLYRZgjwh9a0nk0Iy8tPn
OlcP5BmMx8a6B+bUYBcyn53G9vZgf29BIxn2K+dsVOINgh78dPZ9eH/70wTwLXQTwqFa5u8RLTc2
qA0bHmtbxe03T0V3MJJESOJCjQGLcAze9FTInal4FnamzgEeBD+kXYkrGxqsoYLNIRFleX5XTvWL
KCIMQY6BZQVa9Yr+ZpECvffGYbaXxQvEmX0/DKuy6qwFuUeafWA8xqHZ7KZ69vdG0BQ77eXVmpnz
U0bgJmiWU+P6ILrCCjvehPWnbBEwZ4vjrnTvlMGscMqpifu2ufk9bvypbxiHJ+JnhDF6a1virtQ8
vdhCnmvDec5dMsUa/zVkn+wh7F+TkGhvZQ6uIsteU8tzNiy6vjtLZJMZ49QjnGMdWQhuSupdLHcJ
u/NDj483sqN1XZnk80hX7ejNEHbL4cbDUUdUjpFFdELS3fLSphREImlMv4k8hmiDND0S1kvQMAOZ
21Mfj69Vl1cQAw4BDK99MDpkVZTRmmCSRKGZX4oS9GzQ5fJX0BeXoAheFewGu6dFVLmKNqo/9ot/
MzDY5AQ8/iBHnz32xJb6PRLG8WSQbUgoFYv69mhHHRV34WLAytWrEy58V3e+N7C+MAFwtlaLSTZ2
7Jr9i7t3J+2QyzQhAxUJJHhopE2fSKbW2J6SNGFvnaTr2MSFThYO/l8HDDCBB9COChQYRKIl24yo
ra6DszVMCD5BYzxgsX8mt9Jfp4HathkWgbJ6t93+XdCLyKIRW3MnvfnHMLXmqk09bvrxR977XxL2
TYOREQOByb/JF4G7CkLMEj88KngTHP2qnDwgOKHxLW/1AScLMU8esadN/YU/mLIJQNG29bNvZjtu
qwz8ChIrYrd8irxOZfGu6xDnqe57ko/lEdHOyZoNgTwtKGl1qaGji5t54CrCeWFNRLeeXg7jQ9Wv
yhxWfozmIU3d9WySlahq0mYkT3djoLlEOQSUMCJO0qTCdoJqIM7IT1l+9mDfdPVkRqxmIEJsYysF
7h9jZ81DfVv+W6BHStj2TBlr37LKdh04RIxKm2Ei1myuCASgIJl7fYzN+BsJCZyvhjrnfu0TwLmC
312sUBFmVAzcDpQF/arLsSpVhcftv1zIrBJf/ctQaS6G52JSZAnuiJAor6xKabrJYWP0SASh+CF1
hronw2A6qupEsma9COchkWZfqmRXxfm7wSygnlAE480PN7F07h1yblbl0PmsIrW7EjiRqO1fUkWQ
nxM+BzaWpCnwn0qKSJQcIQQTFT4YNQfZFBIwR1u05g6/q7X/hnsFxcNjMASY4pBvz4pyYyzdtZki
MC6XgKrEwLIscxmsuoMpBoUxa5w4HF9hFmJeEmjPpIfxs80EvTznBILDCXM+1y0c0QRlCh9fSwId
6bkzc7eajrwCXDzVLmCS3k5wnNneeiR+EsQIKQf4YTF6EmIheMNGnDyGyx3JJph80yo9Ezdp7+cw
ZnwiOJDSF6JpX/LByvZTUF+q0Xgdx5YztvuRYCVOKu+Am+naOFCR5ivPkKE3vjjIVEjpK57m6K5y
8aAXIKTDIeBfGw+iD2/NFDKwG3chpv8fWUb9utPZPP6mtIiN+hHNPZAgZ8IHUWubHDxzVWc+Yi3g
fOvg3LAYn20uIFX+82SVOHixWfkclJx6klUun10T2cRZ8hDVuClXCZ1AXmekgCgwJWP4m7pquBGK
+lh3YXTIszA7FajBagMYQ9Me2kBdhKSaz9UwITvSzxjfv7Cpuut8aW5iN36HWbV30ZaiJXEeCZF5
kbF8SMGQO/2LcuRdyxKwxwEzUVN4U34GFPqls7lbBqr+uBCPRbPJQg8HUhHi4Yy8c4CrvtHrokw5
GPLwe0h3Y/QJo6rp7EBsS+Lu3WpGuhYT3oBdHGEnHgKjuzOXe81W73VTflUevYRmD+4M3SsBJBaR
oPid6Mrvu76ttgPSgKYUz6H1xXAlKB1l/G67+eqDtOK7iEyJb8+0yYuFVthMrxneHk97S9YZBrjG
+DkZJj6d1pi4M+xfFGxg6xF09G30rXaTIyw4jyYarXs3JPcIe9zU/S2G7IYjhVmZFf2M7eA+pONc
3D9uKX8bRvFFLe/ZGLtn9wPszIPch/eB41zATXV5RKcSvkuOmrT0r0T8WFM87jAMvVlkoCBiVbfK
vE5RIhAqV8eMMnVdNn64a8rA2oErQQ9DzgnqknE3NQzOmO/TgeTTIg9F59HOCSPE1NenmUoSUxuk
deL5km5gqt8Zx8gIviT0CnZtckqnL0Zo6QOKxwIuLbKCOhzWLKf649RoxAsgXaCPmXdRWa1BoyHQ
kGrjdNitCBAkjTNaezkls49UbDUVOA/CviPXRFvf1bzEGFYZwsKqPEGwiw+JyJimm+05dIHhU2Iz
wtTja4FfdTX02RaRRclEkt7cLcj4xjJE9WrS091GWb9kOwtFDY23JXZmIl98h4rGGMiPn6r8Vmfk
T9iG/pVXk7HFms5mdQA1adFK7PyhQqAAFSDQ2dc2xUhltI9EL2MkLOKcgLMTDyIXDAyKomX6dKiV
+qG64hmPldrFs3qT1Lpr4yF346tVIQOZyybBnj5MFz9u3ro4CtaSuL29mqcYIWHmXUlj56kY6J9T
EUwIUghqkJovQu3P94WW+hyQ/wY7N71WEIVJvy42YuYM4QladP5dHGe0GD0KaA9l+x6rUrLN7Whc
h9qaD80hL6buluiOWZpFwnDvuTiYkeOOAPr6DCF7/pug2GITdCWRFzODSmiJGe8bkW0LXLlfdCkh
KZibQEvkmwpwYR9utMzhroABWhVDej8bQUgHMj2NMdI+ZSUOeyK9Ddl/bHnG+au65PdVI5TREr+/
dodqM6XBtCl850sgivicRDYklfRUdeV8pkrm8TX3MPi85ldSTG8VYxmMMM7Jq/L7vMTXMWiycqrQ
dPYeYLVtmHq/UF/hIPTDl9K3b8j7fk3Mfs415EGU7Xa7m0ZjFbRYv0O0LTzu7XTlN216xcW1dsXE
U1C15LwT+DWIqV/TOGLZ9Yv3dHaAEdhMpYRPRyDJb0EBlT+0hiWvy9JfMr7eZamFqItvbzfl1ePY
cHPDQDsmQz3eTCN+CUsjQdI2/ezSur40yN9WfoSlVk5OsSE2fmUbpnkXj/NxnpZhpezXprWyO9Fu
TRGjVQH6uLJTlDXzbN8lNciHUqTBko8wHXqvptyPA3hnsIpIu5ofZ0WeX6zWqVn1D0lpbs1GHDkm
kF6ahLlI51g2v5vIwDEbhG9jnUILV5plBj6rxDIunjkkZ8//ZrMT2bcZJb5n1Prat87zKGx1F1Tk
Fwqihnvq8GJvQspeF1GGqGUJgsEgXoGCabhD72o/705hTjw8i9MLo1nit8nl5Jat37x+fozm9BFk
xLXT7jfAR0hj+2+ZMTn7euQT9ehBoVHCxEre666QD5Xon2mXwxPW7kGzoEQ+tHKWRM2Kln7CXQq2
qFeYW1GOGbp/lCq6Z3Q07nkUEsvd+V/KgXBYR/tPYVDGa6HU+NCOyXuSlYeOHgmrJUf8mKmXMYkZ
eHFLWkH7s8ygCy3bwk0yTs42MYNviaueLCxld+EEygH98aq35+hbFNJxmJl80CN+KLq6gSUYTqow
Sb5WbAl20fw10tm5ixii6sr73ls2VuZ4g/bKoLabw+3YO/aVCqL3qQ2jEgFtUtYPKRZPeiBCry04
GsLHyjiM2FOYY+ZLYEDlj3IVh+3Jy7J42wiUORhQr9M4HxyHYCMfKNA6UTrb5l5IzHGBhipzdlVX
I8vNx9soNPdkfXNOBi7FVRrWQBtwza6E512qa8Za4rEF2Bx4jMDdpZuMs2mjI4JcsKP5kKXad2nw
OmM0bGqAo+ya8opHVm4GX78WaOay3o8PdqjOOOq/YSf3EYEwX4E4pYyMXAW7jQ+SrB5nnBXLJagj
wkpdFnkWocoZVXkM8xBJmUariwZ5hqwS/g4VGeAeOzurlzPzuuwW6uKV5ireo/WH5Rf8nCoALGDV
CbhSQAAirJte804EfboxkgQviggIFTekd3PAxhS2vGBPf8wyGrxstrk90+HOD/of0ZTiSwQ5Rk7g
17oYfqp4jC8Z2+5NkLLtFCrb2Vytoagb9h7EXRidOTAvJ/SatnlbtyGqUNfc2IiGBrubj5UDIX0A
CcqHNz15zo8s1rekkPmO9Vt/shzsjxwlIivrnRfMIOhNxz1EBWtpG4QMGvjx2Omq3OSV+tIbyUvV
j4dAznLFYDHfDBUPgYLxTNovc/tFD4m2R+6ykHW9S67B5rtiVP01HiS/u+23DULlbdIX0a0wq/Hc
ERwNA6uH9uRy0o/1NszUpViogTid2iMkFWsjkvERfat7zJ5wN+ttCiCDcNjijDlh2nVm3POgIu9p
RnTqzsFzlsv2AGhLbGoTmZUxq70QJpsbM3mlbNCbzk/UWnj2Q1aH7QZNo71KQFIfKpCNq9QrHjMD
tGPoAJWAlbCA/pCkIzF/i7C9A0oxHjuQ+VwXL7r3CFfbAulg2EgGfJOjd5funU4qkje19+gUnAZB
om+ShpCHdr8epOedpCdey5FCfZpQ3oZCRF9JeG363yG1+YMWZXBrDdC0iyJfI3qYM4Szvej5uj0g
9/tiD3Azu5Cx3BjZ7V1vWr+Kec63SWbctT3qSir+CynMjPnyLr7WVXYAabkx5Vi/NK5eY5UX+7G0
0HNn+0Z4l3yIGW8H71n8c4TAX5jcTZWsl7RngLZKHqKFw9tbo9zPgmgxnrQU/4QWIk52trEEm9Kp
1N9ICcbAN61d/zXV1W+CNimRu3ydN/b3wFHlm+0WJ4fok7lR1zT2CMCx+72nrXpPEg1uiCY/68La
gPCLCb/zaIpCSm/Q8lwpnxuAtAsUNGtDm+5mUJg0m8RY5eP4SAoeygiiMiNnIvu4RScBp/KXN0PO
I40T2GKqr5nRMoafg2yXzCRMwWrbpVCU+j4DdUPjwHqD1KM5Mo551Q9nK9P7fgmv66dvTdm2R5Pa
CIplgrI2Ni9Zgdu/KJjrAXKMNpX0u/M4GDEtKQQjbzZ+MDLGv1ToB3ckmnEY9S+qDQMIzk/CrxBk
wu4MO9z8eP/wx+YwQMUk9/g3OPxmq3iwl/rG7dBztE2yrcaUyFfG5dhbaLAHO7+bQg1eZej2tdyK
zD2wW3tNm05t0eemOK4NRmK0H1YI4SfwBUFf8giLgW2DSxpIVeaPSavv8YMPd/BBU1pjPs601r9Y
V16R96bv2jOP9HgcZoTmQafaUOC0j/McX6DAbSrH8X6lLSKAnrhR11TRzZE9Zx8YLlpGa5tm9s5k
VHTl1Fixa+vuXLfh47O4pbP62iT8nYJnRWv6G4YEDpaXXt0LUO8rLzEImViiuIewOrB1Z2ksmGqX
wF+Y87QEU5Tfg7S8c1SxxJbDROzSSz5Z2RcPY2Ay5ZePH4aRFhfHC+ksiFONK74LLRoOilikyE6G
ejlgQgCJpj81imY+KUTC5siHPOvBM8q9YedVZDcBz0J5rO37wCRHL2WviGqATURbm+ducr5FXXlG
WAsVN47uSgIlvxY5nzWcINakWP2izkFHsmw6LfZV8MvEc4YjY75rWBGeSIRnEBz4GU/mduJPVuW5
d13I//WT3c8eMv+ASHLsCX1wMlqGXr4j9rXj2utxUOQdjcYa9QkyZi+b7jMCNO2pg4ikpjvXz9U+
azH2Bfa4rSkDKeLep1Kzt2SOOfb9sLUDtgcuzGRgwo7aVpYOt/FMgdIwIZLWeEaXovdBWewBuaa3
yPAfwUkwtdZEn3AGMrjrJMMvNNqHahrwhC6bQwVCq8qQGbriGLRhffv4YXrpNgFsMjh2cpSVnBn6
x+a+gsxAJ9pIdGFp8zWmonLnodyb0D7WNV6DvvTDW2+2NhCoXlzixR5hM3K1IfcSnNaNK9/TeE7t
4GKTJ0VKQHMPBGkplk/KpXaaOjYgc3Twy1LsLPQEc6TP4BtfotpxLoKskj2bdvhNJDhjMwaukVfg
VPxoBlSMYUWM6VfFYnPOM3NbD+IyTTyYVFUfjZdUot2ojGLYMXceD0nL4S7skJsMO+U+tyY2bxVq
74nKOxoHKCBEJDzaeeevLW1foj7zAODqV38V9EK+VDZlLVE7ZlnhhXf74pJ2PiBwPh87C/aJW5BX
mnj3ET1CI/x6G9gFCc51bhycqfptZ8mbV5v+rgZzuK28Rm4d4hiYoEhuAa2qvebbpITzKy8ChDZA
+1Yl8jPT8C5tgxSljLyjn7kAmhKmS11wxX0YfUlZPKaATSiLeTLmz9DQxxviLwHFSTjRHZsQOrrS
P9L7c8rw4GcNC6g2KtccJAwLFQHNnpjWbZEeKsGH3tItwGlloZY0/JY+8ndicnedju57FmSM7+bW
2Lc18sASAwOn2K0Z8WfEfXuOtAAtx5HQm5jompgZStWhWmfcnWPB3pPKmwM4mnilkGdFMQOHL1lW
Ux6QtJ7sGvUYJaHeBUkiDyY0s40xlyRkPdkWqyFzyC4K3soqLJluMFcPcAzZZfGjyAXd9pIw0s2P
tPzhsUvZxlgBAocmFGtSwptHzycBJ22PTFvAOqQj10w4p1EFjOJZR9AjQ1PIzPlOx5il0/xBtSWd
0hSfYuR8+0DaTLjHdmALStProvfzEf+7lr/OU3PeWHn33c1842A61A99YtzVDhjd0OG5qwvGZqbv
bpWs4qfBBbbkV/pBTm2yte0QFaaCaNI7LaWbDs5Fn4SHZeQ9VSlOj06+BTO9fR6Uh2FU1r6UDf70
fD6lpfWSWSnOyMWhGiw/Pv6XXMyAnRtjd9HmAFYqZGFqTe3mQ4L88eNDjYE0YQCwbU4soWM0Ro2d
El8iUCmd6DhY+CQkolYx/RTqMHLZF5wFNJzllz5+/eNHO9XRrjP8Z146K98PO3AAb3YXWu39hxv2
4x9FjKNxro2HdJG24U9/jhc8qMw1SyqeGQs0kJjJ0d1qFWx4KC9kUH6gKUQAkjomfZhNx7ewYD7Q
MB8/XuDwzCd/UZ+VRvrkNeTXpoRe/fMfBQGG1/+vpcaJ081/0lJjP4TS8C/h7n9kiMBlS9rkZ4m6
9y9BIv/8Xf8rpvb/AbZBkB1t+9Jb9NT/klMH8h+m9AX/QTdt/VNp/b9yavsfKH6FScYRUSMB7pB/
yakFfyBB1CbxIyJAbR38PxIhPumMEZzZUtjScjz02R49Ojrkv+ipk7kZe8V3/Vg6mNWSuA32fjM/
1ZqBD45u5kausS1jnvZzAz9uKkb4UCg4sAyYMeOSOBO72ePUCVwAmChS9mV9nbreeWjC4pkblaJt
JD8LMRb7224hvJFpHla1TQkVHwuLXY6kcmTsfXJF8z2XdbEjbmIgAcmoN33DsrX56t+1RBbvvaYF
3lV0lLrfcjfRuzK1B4SHFmHNCJwmB/2DEXoXHYzkCWt69qrgCVDDw/R7osFKFSD85kXUxc86l/3B
lc1TU7cdZSLvVZnAkAbJ4EpaAhudAxSIEalVGv17B3Dl2KO5yjmgtx7WSg5GILoFyE6YqD+rgj+g
qWYcsnOxQ1ih4NTX09ny0TqqUxX4410zt/iJlQly3MaPPPBgcCf0MN9jq6k2gWdEa5m6JEeyICLR
iG0lhCp3PVp2tInojQLpNrvCYhZSMkFeUf7oQ4+S2488/Ki+/DFnjv2nsLr//IJIiQQddAksI+Kj
PmXVpbPfDGqoyDKzgyezs4b1x4/cb1nQuWDBorlHYJH3d2bPi5IQz0mG+j8X8y9313+RxWMi+Kv2
n+8qUBXbtCUBnr5nfU5SFESIoiDLYIgYDd1yVX4HNCSJWDL6+0gUz0ZQvicy/9MV+MRMWf5aD5Ef
uVnYDixALP9+i2hwZLqN3fwIXZGZCS5yvthLLxMvyIVONPvZSJNNiuZzVS2GeaMdyz2pJyfehntk
Pvvy99dhgdJ8vhCeDDwTigvPD9PEo/HXmzY1RTsWZZsfZcyFQD8s1y05p0i5u/2kCBYzeqTyLiPs
rZtm57HMNRpUZHIpiXuTDcsd1e37MJHm7rra2gcq33/8UW6ITNoWpCiG6Ze/f9GfQw8/LqODBcSX
li9d7z9i5LgD8OCmvOigIXmrnQ9d6iOZHwwkXqlrsfd1ko091t9dglrXdcR9mIQs3EhBUoz63mp3
LtH2dJQNhnpwaZQRGj/nob0FXU35DsKA4e46r9NfnSKALxdtdoIA03K0zr+gYt8YoXAhRPI2GSBN
QoeEDicWj1Su3Rb10tMf3vHyxfiLV2V5x2Sn8E7ZTASSMKl//5imDK5xkZmkFXXkKxnUfw1hafto
fI59LS524G+DEsGMKWR6QsdkriE6hZBe3IQxFN17ZdPADkPBfI9xk9k4NDQ2JE+ya8QUPA3s5miv
b+R7oNWpeAgEFbLWMg9/BpXFQKqvsxMcDnNXOv3PWk360BisBxRgjDr01kkkEVOFf7pfOJw+vW2H
tFXPk6YX8NP7dL/kVuuhsbWR0zfBkwr6kUuu75ow/0WUTb+vf5cARUnvNrYTdTW5Cg6iz63XRhTB
LZJiBBAdC8J1wWDw9oeP5L+9Nos0QxxEPhldn+1DTR3kdtcg9a/ng9lk3knn6ptiS7KpW/epMuho
teFsP44D4owculE0HREdj533JD8MW4OuYFX14keL61XqOdtCbH7gawkwdqj9teowuVq6+e1I01+V
4kkHM9HqZ9937uvIag6GGM2tQlS2YfJ93yIl2RhRgvCwKk5IWn4kMnSvf/+2P0c48k10UE1YBP+5
buAxkv73byIz3pFM7Co9ahfiDROVexJGA9CoHTFVGlJubW9k2e3Hjg4j5P/oGSGTVcePaSGLQ0mQ
xuoPL+nTuSKBaZqSatSklHEwBX96SSBc4JLEQXKMw4B71dR3ZuzKfVOUxxLv1jHu/OwQDeZZBL6z
6bzmlnhMF9rC+tMrWW7Dv9ymH6+ENFa+Dr5ngi799H1NWbsajcFt2iUhzNm3NsZLtvhadgmhsGvS
JxiQx9FJM3ykgdwoFVcHQEWkmo0QtO3Oe859waQCLc7OEc5WwTn9+6tlfw4RXq6WAwIscDn5eJos
V/MvZVrv5sj01cSjpHVuQWcFID0zZkbqxRB++wPRno7M4uyR3nSo4l/eoIlNG4V5c5LiRkH5BhIw
WfkV8N0g/TIRH28C7hlSv7gXRh5twoQNtgpkufV1ASRDGM99H9drNYuWkC6qPR84vuFVf7z6y1n1
6epbgc+Zbrkk6pmf78iBWMqkxpp1NCVkhRoaA5Tr+Zz4frTpWhJg7A6pnmCX0MENR3FGpktozwxw
W8Vg0QODWZJJlxp/uGecT9XG8rUQnLKua/v06ab/6Qs60DQrHZI1N6bB3uuYS7apSjnr5yfHRFwz
4bhdJ5l+9EPbWi5gzGIqgQWNoBAiFEVoxMHGTnfTTuhxHSKKVGV7Rylmi9jzdqeZ47vemN+ZrFJ2
3oDDDraPtfJR94PP75/sZUzT69T4qQqigO2hZYHdvU2ZJPdJW/0aNDn8NoEOyikeepDDu1kxsEJI
xhhOAN0O1NhcYr97CzFbnbO+v5UiY+A+8Dl22aF2qu4n+RfXSZy41Cjf4/wQ5Oz+gyjYG5lGeKnQ
JHyQq0JeyMPff629//IQQHlFe0QwNsf4Zxwd5Wo4gro2DpLy4zASOZLXpPBpzRvPe8e9t4vhIQzA
NfvhUCK79skKLwjRdS1EulYk9qy7yVHNJkgxoLCcmCzYmWiyeVDVsVHlu7JlvUMT8zXMg/bA/eyv
Cfp2NoIyExvnmBz9TjI8ysKAMVV1RwiE/F6FT5j+kO2LCzTRfNfo4FsaxS5rIgFouoSdNw+2OulW
UnaQMpED7KV2Wp4P03lkGsaG6vfYet3GGZ2FZYLbyTXRT41oLwT38s+4ZepCLASeB/oFmzygqA2i
Q5fR8CcGg50obFgj1t3B8kExV7CmNiP6VydiyVSSLMcr7lZ1A3jfUOlJ6onduxP8s/UnCfT/Qgz8
dF5yE/jALmwQhA616n/wAs2gBLVHxvIRqiUJbmV7l5FxyHCVGPCZfKvU6fDDMwOpfXa5UDCf3JwZ
u+erh9ixmJx7gn2Hytd2Rigc24tu+/dfoY+n878/P3yTc5x6Q/j8/NwUJCSo26HRMsNdauF6HL4U
YUR4jsnZjuBoNXKboXnBexPiPichKQdrq37MCWWyB9JopdCgS+2x/tc0YH94dcwLPj3dfNPzfEHr
QLZ6sHiz//rcnv3WaeWEUNVvhNwnrNTXZCf/yFMv24Wiitao+uazIbv5XBaJzcrsUOhUgJRZDr2Y
rfXfvyD7nx39pwtmo5QBHE8rxUv7VJXmTYXRi1iKw2TnYuPYbfZYTAv21T+WQ2l845d2iMLLC2md
8b6o3oNcVD9t9Z0BosmQ3G5ee+aKhhEXh5H4gbNU75Qz/Tn0RjzriBh3cWLfw8aftmNc+zuMbdzX
JC8hN0P4NzDp7kkvGuJuOxACcN94CS0Vd/WRj/KaTu2bqlR6BfZQHdqOmDTBTruNMNJ6XMldHEX+
WgeDvYd8+qtJ4/gyOahDMtWQiZdSBTuBC2PKu++pME4xGb2HgX1aK/1XE+4XgDPZVCdpT8GhLqNz
n/NHoQRudw6azFVqRo+Bq/0ja+8RwceiUQuL5FSl4bi2lZ728dD+5uNu1zXbrx3Gnje7AVSd5w1v
qmChtsjcSixJB9M2Ia/7zllFibXxYpk+Cf87Fzu+2uX4GJoy3Hkjikti7iEt0EBzyPkWon8sv2Ee
jUSC5DtSGeQxKJtNQmya2Piias4cqD/gweoHe0KK5DGScDTAnWKMHaKPmFygOUn2lsq/e5YxnRNo
7KtxSRCgbSpBL8vvBTNvaj0wHYG3qVDSXbGkTOcCleuq5vQlRsjlxCILaBXEYbxXTeh+04K9oNg3
8TAfu0L8xvktHvs8/enpeWQONBt7Hwczu47lDHH9PStyufnGQ/BWWEZwRVh8bMcuvOXLlh5+EfTN
aeST9AcYKWTIE8JaMUQPYWF7wYgtf6rXkqHofSUKjAmSBCuBuozuRuw7wV2tyx7CpwRFaJOmSgyF
9xJZrGXnqry144TUx7WR55qsYxEVfPc7QENpVKrTgqXfuKP/GkuEcbghswszoMVgmiM5ZZb+RNtM
ihErEX4n+B3LgNESwiJZx6Xqjm4zvo0Ab/aR4VqIQyq8yPh/Ny0KSIYXV+m0cD89pIcTvv1gHp+l
xuhBURVtXN1vhtrqVi2V+3bAMIm0wT3LgDjJZGwxLLbeXsjmaqZ5jCgFrolIsx0QaGNjWV2G2Ial
nAQaeHAT+SDsYYmSnKhTe3ZBWuG9Sic0anlYRIRh1Pe6X/4K17t4uTIfzNo6xwNtY8fC7KPobsoQ
d1lPipBFkq7vYnbMSmtPiyOOiugUoCPWNjIQI1WNQ43o9WLbePYETj/D6C7zr6FVsh1s0UpnQ5Dc
5zlbVN1yfNn+i2L99dBYRAb2GZEBoTKHa2DNFtH13JCxeBZGNL2IZeklWzRNgoIJEXMM4myIxE65
7T4Lo/CC9IN+zEfzaUO2y6YvQzm7V2qgKi1CRLOOxjAg7wisi65m8TqYmH60DJ3NlAUskpcXnbTB
HYkP/sJwzlctopu1S5e8y2xNWGYc1ZsgxnxUYZWx4+gm5lcXIcCMAuSaDdpYyVQV60ayzjPS0rmY
+PZpBq1on+jhSeKVi3GrXIYJwxKgE0JBTPRyLfsSPKqXwZquoTt2WwFy8MGY+o21vHFsauPeGvxm
K9N+evGrLkPup58zS1yoH8khLMrmzhe8uIxV0de40y9IDwL0aoF11X7NEsccgCUmzr4Ytf2yxGUA
dY+H82DT5XIaJjHpTtxWu6p1yotrEy3pJZn8WorI3dh2Wp5ngUBRGa35vSZteZXiLWoRRO5p3blO
PvMJi41VkrHIsyyxrFb8VzXaAzs6iX097VAJut5jA4fii2vgF2nmVJwtJ/0Bg4ONJrcrpeRt9pIt
hQatf62/yYZHTw10C6Mdo4nwvRiYGtA1vglVt7vasfuj3RrDHYZYLmERPAwZiSC+h7SUNvt/uDqv
5caVZdt+ESLgzSu9lfcvCKkNvClUoWC+/gywT9yz735YjKUWm1KTQFVW5pxjcsKpwe9Fo7WpJxdP
aX3wgvSlGsbu3gSEtnFxo3EexzNVDNcgvuejLI/WgLE2wtpNxEZ7xNWBONfQzh1tkg+LQqbylDwN
aZZeq7o8AwPYz6V49FLuwaZzGH5H3shaL/W6y6U8lQNKygxEYDd81437ptBxX4scmCFZemKHfOWU
FTkaaW+6u73qKHEnmlkYb4tx6LY4P9Kda325Y8daNXig6UoTtyhRY7o22+sskT/fkCTYu+BJQsmy
oxPOAi5x/CmrkBhgPA/nOc+7R3xMzSqUID+s2MIfrp+7ys93ZeKQ9Bp1YOmsHDVb4yNH7Kz7lHZ4
0If9milFeRpmuL2Z05FgHTXmIcE8gN9k2BpDSfnt43Mp/fIMyghPNk3XuIGI2Ndiug5N9woShBra
0R9l/60qmjecWEiFDIu7MUVZlXd8wBlMlaHyfAyJZbdjvcDMU+b4R+r8vum8S+37+WVIq45ybWCo
6jDKxxLDrsYmKKrGeU4ZKbvW2YjwhpqiO+ZGsx3qKrxIDe3ECQ6uWKR8c3mE6/8xR4F1SQOzId7j
ZAYLya+iBMQdSLBW1CiOkb06RDUYzfAlSjk9RBNoU0OSLZSx3Zqm72GmCYkGV2Ow1S1EOqfqu7Pp
L5pHssHi1LbgYrbOAdsS8LQisFBWh694QBF+pvU1clPg0DS5+rztsQpi9Cji6TwPpDEb5HWYBI9w
Cvd8zjH9uvGT8Z485QgXFq5+jYafCKRiNp5Kt0sJGmaGQoaS2JSEIrWBLk6d9JDFjjNWvnw+uqBs
9gEznBXTlHQXVg1qF3NojygZ3sJs+BqM97HyyV3KcNL001qEsfdcLAMP1vEjd0G4yiIqQ6+LX9th
3TGLroPgIJF+rO3EtS52tQ3D7DnraTNyy0k23Qx/MpJtxjoz3Ml27xfqGw7jaWQnHqfq3qD/veLk
R9sJjytc+90U4pUZQTtM0n9LhhlEqCRgBbHHYyCIha8Q8PvKMLCIAOaYxmTXq/bOCYjB7aiddp3l
rnPXe6akRpbnD5cex2aCdXo36Rlqal/+TNu47n9asuTXKFwwujmfSYCPaIzLQ+gWLx2tkRUhWh/9
gEdHsw0cBxQWK03cJiXxwkeZSOgyYso2G8q4Sb46kMl9kYGWMOdcsLzV0WosyOZmKkAyj21mKFG3
5ohpRZuECb4PaP7ZTwt8ayVbM1Csl2H+sDGPbouE5CLXaTSGYpKPxqBS20FMv9vBgWZQAnx027d8
6AidHyXCcyPfGSHlBJ6CHVwcMunMzwxchihwkZWdRAPqsb6j1QBR26xTe4TVOBpkShofrlqQItM3
Z3s0H4L4UMlxuxyPIfTzVVogPcKGTLSuI19TDnCUFUSHUrZrbTSbJG1/LB87nw/ckeg7TQMmveqa
ll3u73MHW5QUabXt8mhBlwJeYXA3kw2Uj8Y9eYcR4t81QsZVEFSA1VCDrBh6w6Ct8P/H2KO0QiGm
SsK1ZgsbMp3/FbvXvUNcJcCFiUzPkYNTn6IOXJpBUWt/ky18FZNRrhUyzc4of9lI6qPkMvkLBX3C
MW+ZNZVCX9yhP1Zs1525TuMfwMRPflA9t353QKD/qug3gNikySEiDukuoo4CjkUNzDtKWPgi2jKr
uOR2QTz+CwTopiKqaJ5RZys0RfQSrQ1RfBxNjOjoLyDiL9lU9WMVRoeUpWDjFxht86UbaGpb77s2
fW47IiKm2OuujAC5JcRobKa5+6I4YsvWXgEKPHr1M5Ot06r3gF8wQi0PWmYAY7H9rTPgQAh0+fL2
jdtTbl/+e7gx+AKapyt9+98h1ltYAN+35/k3qN3tiRHjw/99zu3rSZjZsgqdb1/9eyKOL1KuRvPy
78v/+FHLSw9FmED8TuP4YIHfxQid71tR8VH8/69sq9aet//5spNcWL+IS25/ePs9b//372/++2H/
8SpJZD/j0EEufOP1334NEzM/hXyOh2n5XW5//b9+v/94yf96zn+9cf/91vx7neVlk75+jSTNqCm5
YnxhPqvM6uhJqe+ZCh90jjpgCMbviGxLatV+P2LDRaSeziejC1Ddajr7aGeRwLGi3aLN8PPq4cEJ
KfDzavioUsK3iuxbFzV5lbRBZetBWVS7zi3IB1Xp26BGn0u9D7emIvo7I8poa436PUnr6BpANhDm
EGNlSWu2NvJsswphYF20cmU5+sGcC9DLsVEduzg9ybCtLw2zdz9oL35YVQ9OdBz9sEDlyxGMA0i6
hTpvrXzb/CvTKHnKzZ9uQBJnF2DH644cnjhyx114nGvqc2OcvyH+PRZjukVPtrZMsLQ+wmZBt2/j
hKymZNNdke4Px9KCFtINJgAy57GbljkERPt1OF4UOIY2K01y4OdgLSaCyFCx9nuoUvvU9RFylvim
p3ENPxTDrouULTQeUCILWiT1pnYIfB3agAG5c0g8w3hKth0ntnXSuPFaGNhlBT70rYwNpps9ynYX
j435nNHq3nRz8CvUPclxToTaHGaxPxx9Lp1VYP8uqdlsh3dD4UyDhirg45TJkiF0RTjhrAPbyPZj
3XdXGhPUPRpvZ2XcVaOI7o3wKKrhSl/j27T0vjH7TVIgn6ok56B0IBohUK+5E4eXNKp2Wce750TT
Z2tFD2gH1b7LLTq5lbHTg+pJV+gWlnwO4VcVjy32glWQRAG41+nBLVlQXRi+wHp22u/uhtorIUUN
zLGcd1vj5fI1hYgIiobflnY6AO5Lx4n6PsS2mIi7wIxBKkyOh0sMQ9rYhGIfV+54SghyG+cJxncQ
QQmg+5q1Y7x2JvOVlDoyoGcjO8wg4ODmM8nxiVkqymll0XsAvE+cZtdihpq645KH4KRMMieMzAHx
1quqZw+cjB7YmAme4FYv+oavkcpbYLQRWcOMT7JDa2W/gcrUu4pk3njK0/04LegR5Yd3KRoqAjg5
m+clNoogizGKtw/80+S1YppQM1e+M3KMplnwR5YIXIwYH6Cd9QRBeV5/6NN8i3S+btFVxgYaahLR
jlY24t3gwgpFkj8H42/XlOaRv5SC1QSVUy3em8b/0jifCCD5yednVIPlAW8wDXxHXqdw3eqs286I
cVELz9+eSyVZZ8N9WccvReL+ZorkdgHgimDBVRknotr5JasyPuggNAB9QNFsE4TlUew5aPijdstm
9zH2cOHCxbmOXhsqnRL3To4fis4R6IeiuMRWs007JgKmF7ARQ91dTaI7226DCHr+CU1aZ7W1dSpE
DB1+ix151e8gVRAG4ptk33RfpCwel/HA1A8ju7af7ZxMvhQyuXjeD67ymK6p8dDN6FrSCghHsBA/
ygmHoWmO8IkSfQ9Na1qXsLz4aFvrIIT3BRyMRcMF0WB5UMoCZP5re0CB7LTqA6rKWQUWEkln/m3m
i3hwesZNt8/+9nFiwU/2T7qPJABh6y8X4LAexpIaInffrADRHXU+CnYXQb8RTLvIsXGXQxmPHZsL
EClKWhI97tDg55iMKXGyaM/ZZbUtf6gxRpVkZxxQp9kvseMqhHjL8Dmxicmu4c2yYMBIhxReZG+R
6axam/gHzJj5PsutKz6IvZ5hJLkRXVRXH70pezGAZK2ZKSabQCB+Dw232nfQZwDpNyTAIVOaN3Vu
N2ujcoJtX+mXnLaFI/K/lRE+hphJAOu7I4wLd5s9yUqIXSkk98hUPlZFdZ0829wyLHAC67dyHHsr
lbpUiXiPJjx8+eJR64fqpSWKlTheDBHw1xBoxconI6VdcCDlLmhm6hkHS4lLM8FSW9/ixxSTbB5Q
rCVXw7zLTHzirWQ64QzfMbIJzLpwrad+YnQ9J2954f6xxRTv5NJ6mmcfcSYlBUCj4MlR6S4ge3PE
TeOJwLlI7oC0M34k/MLVEHwYXc2BBdvuVStY7Z73FliE4QlIQqZYY9sn9BCtbCKNB1NkRNBaqOmL
xQ1OuBdJeszO0rjr90YdvqULTVCY1adPoScUVEKbXGY0LLTLhtF/gRVysGLoAZI7tJjhF/kAtpus
cSHHDJxnK+akTT4ezBw8fIlgOOvj79TFt1M4JK72ZXPNeu+L7OJ8Fylg8lOwpyn6oS2VnQkR+OPD
FsQZlxI6zCExi6O1bHMywpYAwzDjyiSwE1KXXYsVgrz2UNnEo3PeCLMJVlwv650OTpiJ0YujJd5Q
5gvSSFdFVkyXYaFeWEMDNUqoJ9unpyHc8kX2O8M3nJXD6slRFaV7qbtjmdvWuUuXI56U9kk16qWN
ONeHgLnWfeuhsfe1uc9cKn62qpMpAVvl2cR5sCM9J6+DjWHq8uCp5G+Mjh2hSrCnFGFZHphszxIC
RqIW6ybdxNXSoRrcuIJTwsZpptN5zKtDk+hjS2ili5WahdPHZbKpC4R40DheUWkX69omKBtPyIPt
TiAXNE1hBxd3Y9LNY/keMIdDrCyIrnRQ96bYyMbm0PmR2noVSu0CobVeblKA9OWWn4gTBeJXlGT0
26qVGyaHIk8r3tgcw5KF2SGccFMADyLH1KMDQrOiYwwDC4YQWpH8IUmAJKcuCLe53WK7CIunHJ3/
vrfaaYPTaW6c+jd98VIAq0NmQf4LA9p3aGbvvYsnEo01xZElzsZiBK/B7s9kXQtE+h4mlHvcTxho
jODMTfTba7ApEiTinCaiLbAD2nfGUKW4i8E6E7f9kVjZLjwlWLgOnHZo1Mn2q5LjuLWbdskoze9E
4B87YlCIyoiGnQwA6/nC2YX5QbU6P204uGGCrkzoA7iqp7SKDpM5PY3xHvWcsZWkX/t5pznO4NvM
vrC2YWjaZu3E22P17Qqf4lOlIr3pnL4Fbe++iWjAbyvfRMo4myCEd1zT9s6Y73s3Bnxiq6uZUpK4
lboi4TubifOAyYl3YAgAjqX3ED88IoD9u9zTRB16IgZ6SL9Tyve490dWtgCfsIuvbWRrFJzHuEZw
K6hx3noS0Vpg1fpkJZdmVC/MCfJ1aEQVJu38abYeVEcIrmuheBIAcVfuFG9wZjarHpPrbHQX9IHu
Vo+akivCK+354i422/RKxNBTb2l6nw39SCbvlnGPy+C5WiJublYcWrc0pevMT7Z5Szfl3x/2mvF6
hzjIDhoGS6A7V5VhtGyxrfOa2Myo+sQwVlLmNhMZbGNqbupN7zbAX0HD5Ac/DbbNHJmn20OQEK/h
ppROucJMsjz48dxs0gBandebJCQuDxhZTsFsOgcAVRBfe/hmDbZNmFz2aSDiiAgSkrDUILPz4L+S
GMOcwCjnT9S5pOr0wcFa0nPasUOB5jSXeKEG3x6MBSd8+z+2K0IsaAitb38GK8gbRX4q7Lw7KZzv
p2z5PzwuDFGtIVH7BkyVKydxSmhLnUjp5F/4f187fRXgY4Mxi5fT6c9en2M9b5VD50cREj0zBaxv
xHBnwACzUmHybhdljBx+O+UtloblZ9ZOKvne//vxGd03CV4DjqI/nGhZ59UqqmdYWrPx7C4xRPKT
QTMK+uX7tyeNRH5sRxva2+zELNBKGsB/igWKU3trv+X8kQRmuy0tomfARRNI6dKN6PQEejH1MPdk
9boWpDjABOvXtamJcKgpK7gCMAaYy0MhK9ydd7Cpm1PlgjlYzSBnsjbOjhEpC3vaQYd/31zO73yQ
DArHnzl0oCvmcIFPhOUkN5hst2PY/Tgu58/bQ85WsRlpW63sJd5pyiDMVzCxUPve5X6FBrUlUpMq
DjhRAgx2XB4wGSKZYVyuDl2O51lNNhk0VNuDEdqfIFLVMcyKA1pumANF8i18YWydmutXqWrXT5jC
bg/0szdWH1AqDwQ2TcDs6GjA9Lp98/Z/5fJlF7ZMUlSEBapn6Jka4D+dpbcW6PFNli2jHAGVaung
2CnBH/1r4zsTrTRIR8X0yQqIFXWFAAoRjS7xPQc2cgFAjXAt/iYNfzzr4bEMz0VsvgHWYZoZa7q8
5tvMuXaFZPXBHp13y7bePE1ajoLeAQXuKc70bppHEEh2f6Qm/tMk1M1fidd/QBnzUPXx0kTw3AfG
8IgC803CaUOu8zr6VCAE7GAV5mdbQm0M8RO47jfiy8ex8zlstua4RrN0rML6bNDkX4cDLXPbxhQM
1UBzouT+daGl6IqSkVWpgf4xXTA/c6hb/uj/HiT9KIYOfXqsJ7W6/XkZCLE3cs7sy/f+66lZuVx8
t5e8fdvsVbDtRvf9v56nI7JU/r3e7Xmz9EJoYe61KSqmQnUFSWxyyjWjhr94d65uidpFRNkHXJ9s
09FtqtoFDEoFsAqqSJ10Z25C41zlcXjuiFPa+iWMFjgYa+aCj4YM72PYJ4gsYLwI4sGGhA+kAkiX
6fjJdZZJmGfskoIwAAcDqOfwLRky2tAZwLVRtcEzt5xl/u2xE963MJPqcdh6TXe1WDwuPq7lgciZ
sCCMOdL5E9AKIlAnipu6KfITXOPzKMk694BDr7uld5eUZNUZrfoRyDz3DZJPTFikxTY2/ivxwrE/
oKYTe8+Dr+Upc2ejUd6A35+3fm89W7kYsesnFN0xe3FIjTGxXe8d/87pYGimQj6McFWFNAGGx/ax
81LoWiFgxTwcDylHFkpFFNcpIvM9nUjO+sr6G8BHPxWwnWTBJCl38g/SIWjRuPM2YM+fhnfTCvUJ
vs63lZVqR5TnL1mG18CXj5iSHnyV/Ha92jyDzt4kCQinVL8Ohb03C+lhfMOPaVL8TnKvvFAfOc6+
Vh0px3PDoM6qpt+NDN+E7SQ7sQwCZBPccXe8ZlGK3sBK1Kpywl2oUmy1wwerPf/E5ug6NmeJNH0B
CP0QeIicmPfPJUSnquA+U0O70w0J9Wkw93skX3+M35yzBuIS/RfLTwAVZuDq8U684DhRJ8+d5jWM
6xSUZvC3bQYwHDPGPYlsrXNOzDGryEAX3IGyKOZnl8NK5dlEWFXvju/+CmpIpwuke81cbdouWmjF
NHYM+H2cOFu0VFBue4ZIPdbdfdZVD7R6qXI5nDvpdjDsQy/7Sz3Ozc4zwEIZrl67ZvZAQMVX4KQP
Q6IfcsQApPr1UCwJjgN/i3M7ErSui41nmFvc4pw0t6Lwz1OL495heFWgJLHJ0KKBNL4kFkNgUql/
G85MWpAwzrXA5RX217EaP13cq6vUGR5g3T92Pr0K5T2Zg35PS/1Rpynm5/GQ07P38hZ/3lR9hQH6
M8gwK8fgtnCH5tLU9TefPhlQbvIIQOwXtdYMvDw92lNxYaE3mSv99mVz6f3hz2i5f3pG8izQ32OJ
oE16AAGz/mGuqw6vpFxCUu1LUE0/lQz/YvukIPYwzXQmd6f14MjfaGB+tOV/2S+wp3LaOyyUs2h+
TabPu5/+GcOC5hlgvzUkibu0cj6LeWkF2MwspH6bInvkTJQjFggTblFFhwIcGgL3T67LbJubxKhS
cN9NifmmQj/d5OiE6cObO7G8DnoRwMIWxtZpLM5O2D1bIa4HyTSR1km19mKgfWh1FhlgQK0Hjc+s
bWa3+AVKe744gcOQnl+8kIBOgBG85EK1+3quGfWLc9qrT1WaNaP/9ywsCjzYREVbZGoSQwOlDJxX
0bUrZXj36eiIvVXbtEEFPQo05FY9RJvBGu8cjTsUgUE+9cVed+Lijww2OFzfp4nNrg4qGtuQK147
mrx+4l3URO8qWNYs24N5H6dHM3VB9oUJrTX312Aiw7FzsZlCK93YSU/ta/YvocyfBjmsAG1aY7tQ
XEnsqw1avzh5WK24AAGF0f6rxMHoiI2EiIVO+JgP8rF3jO84Cp94h8leGNnb9cOUsPRU7daYYNOC
Izd6dQ/W/NQk3oEwNA4M9raphjcaTE5g/kX8XPcRE4KgeGqa6Vmr+b0d4IZFVnkC4nIB8divDD4e
7aF/tGhgWdkvhCFF6Tw6BRaVQEU/SNflOtOAZNPB2cnMRFHj6XVbZ3JfOw0qV4mU5DtBS7eKdPw1
D6beEoJYldyVqfHgAcUhvhVBDfPK3vmhNXGePXxKbtz+Aqf47tLXyVvpc8r40/bI0Do/ZnYVeAD2
5Vua+a9MLWii9XSQwS7+Ic2WPdMKH+Eh7HvxGZsxXuHAvDMr45pbuKPJshvJzgyZFCKIA5vnzRQN
9ZvRsds2UftriezS1H4LjljsdBhbO0ljfz1FHE9d+cEwyV0PedgesCpg89IaXZttUj2M09G29e9Y
cX4p+vmh8yGzxWllbpDN0Cyv/5q0Rdlc9SNsHW5K1ARTLrDDpi+z/GVk2I76ouNqUepskYa4YnJP
/6h6rjoL45hA1NakBBPg/l7n0F2mJMiuWdS9JzU4aBAI4Ivppq6YJf9YDAUOuJ9A91aAnVPWEtdg
EIEwodoYON02s8H7mUNOQw1KC3S2nUsz02c1A8DcOjXvokVGb7bxKQm9u3D03WcxQQ4pUOo1yCss
1HhEUuTMKfwt/0p0P0t7CYrXr5ii5ixmyVs84BXp42E/94k4OBzEiNbL4Pg55A3GLfL1xud8STiN
xfhZ/i2s4VBGyJ5ITGF9te12E6BlXM0d0qq6r9Qpg/i3G8NWAPiPXuKwbJ9VXtBCcaXeU25m26gH
AuapIjvX3vQomOddIlcFFz8T9g5vCUHv5OVdrCpqN4llXyO7/El0MF9ifBTHkZnYEAXi0i8PYZOp
7Wjx8eLd80/24juZxvLcjLTIzXauoQFyQCyKpbO0xAB0ZR/tFhvmVFbWgf7ZvZ+jnrs9hD3QJ7va
VMKL9oUXTKdMOmiCaOsn/gA8q2cTtVzwRUMh6Y+xldzdHqwJ5Z4RoTR354eQwT1Yh2FxJSL6BCYX
XRaC1a70xyWmFcyXRvVri8a9jGyG+Ml7yBfNCOuul+Yztap+DjBKm/Nz6JGKWpqeffb7xiYxhOmX
JsXzRVljtcMVQZWY5/Y+zLnkEuUZj07zmvQN3IDlCz+xpp21zPAJHF1p14PwZHN7bVwbRXch5XyX
zin7qk8105qgFiLF2+PbtXtJdf1HuirbO3bnX8oZZ5XVZQefCd3aF3JemyninyB27qJgRDbXE9Hg
F9giSjrBazcY3C0cYbW3IfCvVA4ZdNB496fIYLheKV5NMxieG6b8k0nPRUV3Y7gfnJZANdvc2LmC
LiyYdOcgglxtNcjwNCkrg89r7qFhWZdkYosDX4+Y0TbIHChGA2dez5EhBRMx9eYh1s7RiLAYpZQT
ZW7l537UbFiw0yPxpGYnpRFoQd+jZ46JjiHGbMD59/pNmFK7+z3KO+QxasNt5rKkxgdjzGcuUjEh
GN0qwc6USf6yYyY7n7ds3/o04o2WvqKUKtwMGvUF4gFMlO6JtFqDdpykVgxOZMM+QLk6WjT+qKAM
mAX2W2hy9rgZevvWzdZmIiEUcfIDooM/jw1064b51nKTidCW7pqMIrim+VjuZ9Xdt7N7mSXI9THo
Pgtt/I7cwUVLCmwyWeQtDVhXWfFGoNfh6BoX57LGfEwRWK3CkRVm7n/cabqbdQ1gUoOiisDtkNlJ
VhM1nNOwbdaYWrLA2Hpdkm3DakoWtsPfIiaEVtHNQ+I03gV5fF7+mz123zwAJygi8Z4iEmOsmXYD
AKHYfmmnbLoPB4PTJ+u/A+tqnNJP2AhPjTRWo5XECFkKFF5k4bK5EhTA7AyYE0u12wC5QAC1BucA
C1b1CyEs+SlzuCqRM9EamJr5mme/ytqLSE6qaaD6En5zR4CrWyPDzGIsxYbvXYtaLCQwLNlJRBOs
K040XgEIOjnEFbjHrKAmMzL/HZdM/qCS4UPElB9p3x/qhAPbPOSXKAcFqyuXoM9+sUzDJowomXwL
VEpSOAnVjEoPzsjJOq9I7YSOtbPFEJ8cv+SuNEv1BM76kLu/4yJKqcFRXI+MVs9xnj70njaOMTNp
lVhka2Q1PqXUOst8DDdNmCDAKnW1regRLte4ue0dWsNzVIjzpKydqNkwpjE8pn3bHU3MV7nnMuzR
82NplQ+pqPwDSUCwiQICZGuvNYDsB/fsh6/m2H5yC8H7M9B6hnMXHYMlz7qhk2fbzZvNFGrv9+qn
znOyy73sCVXx4jYZL1MO27DPQk7B1BeyHt46AmFmf0B1wsxj9GnO+kSupJBw137OhGSev4TuetqK
3kWa2AfclhMV0SbokoD0YKXMT1xfGb289sED+jqSb0JAQ4v7vHaP/YyUJnmsW+3iH/fOIWAVD9Ey
UwnvvUQR4Xg6xGGiMXTX7o81W8auLkJ66EwkttnYbuJI/dys8bd3rKoVud7ZfYoxKZbYQufX1juY
4AFXbRicJW/tpu4auWlcSsTSgsJZUFmhMMf9mQXMwzuaFKFLRk3kPWoCVdY3C8XN7GcOyjv7XODr
2BuX3FRvPngo+u9a9+n2rE51KDQjPK1gChB719QgOpUooFIR8aET2egphAh2uA8GP9pjw6AqyENi
VmSziQQsFLfOr4HJ3ESQvd0WZCtFiOOuTSQd/i54ASV2N2ummRg/yVS9cNZnZjanB2Yv58IqKDZx
0zTFTzok5sHyaQbL2doWXvZTu4hYkbRArl+89pZ2d8PAALeukDDF3AEQVDl3zqrep9uF/LKuFpQA
BnBMmsj0DNfDs/DltAM2b2Sj22aCoBcz4AxrzHNJ8FnSjFtzwnyBQqPXgPlBIIr4WDq84+iiiEgv
rJXEAdv7aGaz8sUVIz+6wGpMz+Tgtvqhd6i44IRrRlmoJeOOGOUo7le3Zwakzf5bUgtPVOvEjT9z
Hb8kamKlY4aEfI3Tbk9gzhAZfx0NjboSUHH0zISmwEDdYQ1BZwU32KB3BS1G4NCRefFgtfTi7KF2
VlbIzyhEvklTpBCDDfU/15fMc74Di/UI4vxdk1JRm0C2Ept1PmV+jJyRe8G7NwaXD8n2ngQXycRv
FUrjBTRotG7z6VP1nMUIDmG3yviwXQhu6ZRTGBmozKTcLO8Mw0jYgyHFnRwhuY0oPGhw7gPEhU5V
hpveSn9u+8ksluCq+jjlD9r2fgFoQ1Eb8Vdu7TsyOTkQpj8jteRY64905rOzGgO0UFNjh0aEAtRl
obbfu5ZT7/12rM55BEaow0AgezXuqpRDbmhTzoflYLz6qRpPg+UehGnezdKX10706towcwehXB6D
oh6PSw3sl4N4AE/NwWFyP/tkcB80ZaQ52h2Gv3JrOLZ+KNQy4Zk3zNrqDWnl+aHu/U9CfMvz7cHQ
/VeaGgnJ0q23JU/gYiS9STD7hLza4hByBuL3ng4klCMbsa/TaGaHeMYJzjr6xLBd72fbfGo95e9Y
S7yz08dnxCjUQ/BvWo74BxGKr6i07LWQ1mMKBnajJmM7+GySy0VlLliHtHc/DJIiNrla3j/aaydv
wpnmElbn0gTlX3kZI2ItVESmPafZUQUrBE7mUYWHQJTRniY/iYHo+4AVmptyMLsjzEAQ94vs1uq1
s7Zs6Ag9nx6FARmMlAnDclKzOzvZSgYwqmH0x42YQGfPPnKNErQIcDNQPz56BUEgY4KlbN50uHsk
2eiLBYhraTDuGioZJA4UTaVfPLvKq5Hh/MFhF258Qp7ZDUf8XmiH+N3aad10gCoH/021YccxiHIp
Qd1TS/HWURmvxcgadFuIaK+Af4qcCAQ023FcGh43+89cL6fRPuDsn8EPF9z9AXMJZvcUt2IlRpBy
KCOOVcDUn86aBvN6X5kgS4Z4EgcTSsQSCbPRtouiAw4gP43VuJf63TIwXMeUZQRu0v/meEjE0lqV
3QnXC2pbzaZ6e598/8MY0Ka51hLNiGPo9gtD0CfjiGrLHJLXmUJwQ+nKXg8DxYJ0lDFE36VcAghT
rD8Q9MYN9+TGaFzcWD1iiXCIKVpHGpm46ugocK9m8J1AtOb0DFiwbIulpkDuo5TuqXoYOqQEP4XB
kRRCovna9NQF6c9i/ley/KlqriaEtIi9LQOy82I7D/VzYqm3icsKjxIklf+9BM2OoXeO5xs48ItF
iiUrVgHLe10D/RZ3BGqzP4bHzEo/cNHLTT1gRIMKQVnCkxoV7KfK4+gbd1CoC/OPiYGdblm4MTuW
/Piumgn3lv5wpXU9rQNwMCRqqJWXIDJBHyAXnD3vAFYXq3riHH9nJBgEA4Bit5Vcy51GFIFmn5Vc
Thz4Cp7udpR8GERoVdr5TySn662ljo2EYHpO8cgkGlpw+bQxXP8SLH1KlvZ5F7cL5aKoHtqgv2Ys
Miuj+iGkUWAj5l/TmtV2Blkt3PlQxTLdeLTPyQLic/y3JvbDybCKYRcN+Q95MwAfHcwyRBZltnbO
ZY6AwhsiUky528PpnjNJeieYQq0q+rbvWqcCt0iT7MoAWG+F59AcwqWd0f/JaOgcBOHtD2Fj/hnH
5yRq7C8aFSie63m+ZK6fHzxn7tYJZvWNQYOqMWGbNqI5Zp7dX51RHyvN4S8iNfYKixiG/4zOuiE2
KCLKAjcvhJQa+Sbafi7nFuTBSgQEqCRDuSGxDqq6Uf94tQXAo+R+XK6Qzup/qWh6te36ClPgbmjA
gcTdkmbFvmt27pHeN4ec3mKsR595WK4ezxQsUlSJ5rISjFHBNsui4hApxy3FHecm4dcMOiwo8Tn7
bvG+rIfcJ6gOAoJpsp80iF+aQjzWs/uhpvR3WfqHdKhZ1XKwbHQ1iEighQ85+FlQXjsDHUInWzr7
JeWuu9xEYuQHyYbG3uwtVsiqvU9aoOYofsi9oOzAd0tO7UTzzWRFjkqQ6mVwuG3YMWfb/2HvvJYb
R9J8/yobc48JeBOxcy7oSYkS5Uu8QZRUJXgkXMI9/fklamZ7uzrOzAuci66WKBKESfOZv9HNG0hz
WDZhNLpJaXjI9Ka/MRv/o9L9Y2YHsAPNI5LR0LO66jNsfcYsg0uXzvPo0yfH1wo+cxkU0wqndAQN
IbPMJZsvBniEsTRS2PzSDxcy9Sqag4Oau2bazruC0xk1/3nsWO4aPc1WmtahfkisKFU4MVo4w9aw
lX1xH1ZMBr2ELd1S6nYi+06Aw1stZ970sLRTd0IqW3uSva3Rjof+RhRRzcGdqbjB08xGgK5wu+oC
FrkYrtXooWbP8F+EqJbpEiFPCUHirIGdprbI840gIUiJl5FTsSwh3LuFsPHqqpeZD+OqbyyEL9lV
BPzaTYHwhzCC9TTZd8gUchdsr2EBQ2E5sedyr17XJ6BWhK7+Ju+BCgEZasKaJ2nTMZ1wOQsljvR8
l3pvywKHPNJKREjtLulO5enm2rSYSTI5w4hSVXo2nbjEVMK3OjBUlENKjW6Jy2JbSQaFD6cpdxse
XsEeJov8wyysU5P50MeUTlaalIfco6KIAD0AO5fLnoN02k7FjeOjTxWr3L7QEJYVzqdTkamEBftz
TAnai6tgn2s4PxL5vPaI2GsNyR2jH98zKAMLNddHm50BpCqFmPeFWPTVLal4kRMieBh0eIgf0dyB
kKEN1lNtOskKeJvLLt6ocgUmHQie12rbZHAIOOnzHoqGtp1r2Gco9zPmroInhwxr8NJCrDES7QHF
1wgoe0DX1EakE9zdOmxsfW8gVr/B3ePJHuRrp7KsvPFuuh5/nCRim/Z12uXxcEnhdm/yOfkYTCZ9
Y7t7qeRe3YywtobFAQGpOURA/MFYzkBK5oCSsRqPw6KPJHqbs/1a1m64dBQaDBDsozj06PMTN/LI
Rst68usqvfMm+2defCBjNn6jDapPqFM6JUD8HEwvTOYjOpfTqTaaDPazHWwcrJ3WwBqy+5TaA1KJ
FUUY11O2ZAE9cOE/0c5Zl0NsbjjEDqIw8CDYdwYz6Gin+XYIxpdMTvEmaDJAOFNLi1/vkjXFQzS4
UQ/VByM8azMrlulNz74FJorJD1sD0ym/DuZD37YXg3O8ST2AbJPTHO1kqHfNdN9S8ZrBLflp+BqU
RoM4d7MDh+Pu+wjW4Fyhp4FmhIFiOFTToNl1lmSPjQiAIDcIdO/LeTfW3QXZI0gtU5Y/GhbIG8Hy
DZEGc0rblOm5JYPHurLY4CldXkayxccZAKcET/JL0uf/O73/B3VCE/FA1Br+3+qE5+/NlH8vf/xv
ccJ/fuif4oSegwKh5+lsL7auW+hv/I84oRf8HYQ+QHMH4SDfMFFt+Zc2YfB3mkcGcmioI7ps4IiT
tUJ28T/+Znl/V1pXBjqHnu3pnm797f/895+0Jtrffv8vqu0XkZRd+4+/GX/RnoBgh7iZjy5GEJju
7wpBpS4RSYozJNFnOWxkT7lS2u1pwmArm8guxUhLCriQs14AY/1ItSrPPBynampAk/sD5j9GgR0Y
SbR+/9etvPySS/jTyf0mwcbN0T3UE6hqc5nomf2motDlQdwxA6eD1sqTCTAEAWADRTwsQaeOlptd
NMS3uOIVPcUyOkuVS/j2709CPYU/q0twd5Qon207rm2gH/9ndYnOafW+duLxMHV1stf7CRB5BcB9
qrgpxC0VxI0isu7AZPz8SEmGtw4M25X2pmecYh7i9REYT4I9l0o2JkHw34k782veXW2tCtdUYgg5
Y0xc/9OJO389dQOxHyX8A7mUB/y7oJFEXLKfvI440qOwJd96rPe2pmUd8jAq1ulIQ8cvkhv2PX0T
IX220Wvk/uf3ROcqOy2/DCOL+3Kv5wz3Vz1tVqYLdpfvO2BxSJg8FC+9oT+PZtycEjQd1n34zk2y
QI51N17J16Bz8QDQcUB1n11tRGIy0gnAC2lCeFSi3wmakav5YICAgWcJgVy30mmF4xdAcGwAdn71
SJfCRInHyHbubG/COB22k6d16wCrXDAuoIDRoSyzM2YA21AvWMFDuGtGT+mBoAtL47DfRE6JpXH1
FEXaBbuDCgQc78kLkgKzbLcQPHwI2+Yha7h4MFjUofPqiqMqjASn3nh9AdCbMlw3wyBzAgCE6AxQ
UFR3Ur27oTXvppcqKDzeI5N9qoHxyCDzr1sblI+RRTeVZ20NTQ+IJ1x/a+XfMOVIDjHuxdjA2URJ
ZvQVRCI9DgUYTuk78V45lVLz+CZ8Ir5aDfDQBO2X48ay0gIC2yCtrgM461WRQSGsPnPdxhcs9TOY
H1Gwip17Po4EgE3Dt6bcvAF4sB5n0HYuuDj0t16B3uAq5WmHMKDGbgvr1kuRmWzn6lJDlVtphNkr
Hy4iDkMY32B2tm6vEEis2L+3bQSl6nbag0zBHm3wCRJpymcdDIS2ArXtaT5DKeS4FB8nnNd+zVKF
OdOIdWFLXWqmA0H+c23TnPK94a110yvoirsKUJ4WZNeGQNsCwbAOC2p9KkGuY6AxHiGtYkuBYjhQ
h2RONtHN0LsIH0JwGK30bXSy6/KXwuAx9QMuVo79NNU880AWazljRdlms7nNYCD3cd/Q39PQJB7a
F1tvhw0F7FctygC+hPmuL/tDZpcCZBTeADX3zquY1vUcf3lVdDum+QtKkitXc2izS1CaSI3RxGmS
HRZs29kkMPK6e2pf8ELAbqwxNKD0EgOUNRiI5NmrwXChW9nEKXmp48hVjoRSNNx7ytvLFUSJF61E
ORG5kR5HASM1bRwmJpZhmXruM00YoN0HuxlurXSADVvka82oAYnx6ETmrmn27o2KZanRUKUZoPSH
lCe02DuWVG83IfKnJeEIgXR1acmqtkjvbAInPPcJR5h8G5PErN5KoQZG70XQT21ILFFBftaIfOMM
M0XUCU033SzXY9zjkRH4q3bk/dFWTnO9Nz2n2oW1T3tEm+77OX9NHcM5mYP1YRpQIOppog1TiJem
cdesHD8jSdm2IqIGVTG8lpPTrivNgZ0wgy7URbVN0XAhrWb0JkjhgiAtXrpigGOAEg/e83hYgYFC
fjDgkfogD5ZlXOgkBi015B0aMTBdAfogp0LPh07MisfsxRGK7GqjqQOSMS007yPtFcXBT+mgWJPb
/m1TE/s2xtrr8p0TyFepSgt+CopqeTaVZHyIIL9O0EQ2mr8XVgqKzayUngV8ukSlWhFfECPIjxWq
cdYN+6Mp2CKgeJlbn7kjp4rqGYCfTXrfe0O3Tju2Xztjai9PRHYszMMQb6lB/3TG+LEZWSMmMLcY
+xBh52mxTg6+ATc+V2ynMpzBfdNyHXOOHg/Zvijwbyx5RsJMv5b43etcxnHHTalEQZuw2YziZR7i
HzYV+nnIriCuKrCQfBFRCjN6PDkSjkzNYN/nevLa+jWsKbaXZZiwN5hQF6PH2cTzvJyZGj39ICP4
ng4xFY3o2zJE5oHVLNejrxZnxgLcKYW0aOcbZM5e8hgPnKFXldRYm2w3GNmXqbMBVS2bh0zHcWWY
GVPcyO8dh3IiHq/bNqI9gBUA+nYuiBtsA0WApldPRcIcBZ4/G6gMw0Yrpk1nmJ+RRaNkTuJircY+
KjksBHYuuAau09dH/thBaBjstxaVf3aF8LgMTIyCGWlR9gW/WAe7V24n9Gh2Ym4/UDusQOM2m7qX
T8sosgKWFTuav1txdt80/taDNgm6n8eJpL91bDNSRnsubidqgBQAAJ0pB3gQCehCNYxtSAkFHUtx
NfMgX6PVu2t61Pt5dKgKOEhQqHnegEbG+XylT+WJxqbPOfC3qgBCHdWfZewFCCvlVGyTNjxBH/IL
luI5p7YQcE+1Th2ox0W0TF5d9c2TwDZOZveFVV4rttVVT/NTVXF6nafiFBqEBoosirfawotjN6zU
xhH0NUbaM7XSiH0npQliwGcwbPz9kjT9YYe8p6/ql5Z7iysyBjwyq7a1w6+dCRGBrc+N0SqCpku9
v9XXVM1wWGT1RsU428gg/pnG7a4F/UqpAgc2p7B2iNG89Fw9reDiusQB2si4H3W2SZ4JxDeT9b4E
+6ZwTx4lK2t86zA4oIpoMeHb7Cur5Htle5fCoX0outsJxn2Kud9qTrOvcnzG7As0Wh1e4aKwJnqV
Cp1vezEilWGzJgfuvohomcuKhcyci2OpT+uYqGWj7hkQge9QFw/LhWjVNqsplOYau9CsE0jXmBeL
9Yh0Epba3N154J4mpokyd92rCjn76RKCGAncctxTy4B1rGoZFp0PVaJyg62X3sNf3btoXNP18PGh
qBVy7BXRrpEJDT3yzkI5IKnAASIxSyA7OhhsBvXBBgy4ABaahoGksByCkmHoZOcGuGCt/SAp6Zmd
TBW0jbI9qpw3FRqZpA3jW5RTKqnUsmrEPCT8ZpWdUnUNIla72uKD5h0oSbD+8cx6xr1opY5vdAHi
XRhhukZuCx4D8ZXlUJxPx1M8wrFcpqwJgSZKHax/MoWeiziY7U0/Ih9epmuzkHakInhrUywE8fIz
sDNM4OR4gItGCyBUoe5an0H/m0Y+biNbexVD/uX5bK1OwPgRiQbeKvgi39g5VYDNBFvwVJrfuubg
TXOx0r3ooY1bEC56M+1nFcePdrsruhxNWzSPrYmLLEV0iOV0bE1WZc3BKDHTxa6b4BkV3M8sZgHt
JzyA0iy6F66Oq3zBgCnb4rOV8hHXG4K0hGluedzX1HmjCOf31nxnyvdWrbdpaqDbKby1PcppL4fX
TNIQqvuvMGfqzDaecdYIDcRnTYrN7r4j0APYGX/56vuLHvgTiH9XHxC1cIuLbPJrmpaXSvvIx6Re
m2FwL9JlHxWgHGL94FFms90Mb2a6haVgH9IaFFxSnOlToZvbQoJ3SNDvskd9FyFgtGotvHVaQYiY
CdV0Y/XpMfJstU0hgCnN9XccRrZMSjrTzPQlnhNjcVnCoMR8z6m8rJfFODX85yUGWRbxtGVzNVL9
IbRg8srMIO7JmqsZhcgj5l9StlhoFuxwBlPEKv3nqkguY9le04qsxtz33ohSzosFgyeaCTOCiN25
UDIWYZt9LrGv5yLXFWrs4RYA/J4YHHEhcWA9wGgxyb/0inGvAu68zd4D0hvQZoSQrh6eEpl8JUZ2
hTHJeukWD2g8AT9s18I+GVNzgZeyE3Ji//PJtGGzVUibdPZKhaizWv7nDC3emgYX+xHRht+AOzTe
6ZaQWjT9IW7xdCvYSO3JfcqD7KFMudd9kl/puAEyadYWxjl2a6zpMTzLhNZvabFGdig9T8512R1n
dIZI4OQdbIFTTQhOQpHg6eZcbDu/Ji1RjfDmHwQo0PcYzXkRPpsRl6yufcShLgCuTbOAJ1pQvYta
JpVIv5baO2RuyrAZyhtckKG2gADpECofBAFYVVJ/HVXwHyXOd7P8KRMWCUSSbsrcvGT7Sst+LmOf
6hvWJKHywVbvyJFwIVZe95IoppTtE354Z69U+0s2E7Qk31S84NjBc+6TdNM5wo7aBUSr7o0/zGek
K0cIVv2H6K4ZUIr18pjn+IHaH9g8nMJ3kAkukeEfNDtHGYm1p5blFfF3HfY2BGSr8vZtEohd1X7q
IeT9xGCxTr9UirShpsKC9jTMrHbLOFb7cG3bB33itAr6SHCJL/3g3w7Gw6SPyAOnhEiTKX8Sal5t
15W7FoHDwsm/OquHudVTc25UnjvENAWVIwEp3ynRxkfw5/Zx6G5pWiVnbFxvtIoHYSOYV7uzdtC0
+t1KnJdO97/HQXCHCt0FoCFRg6GgKW7+o6RHuk8Zubt7XOYGYpLnZHZhwMZDv7eBxzHtdZWlJMLE
emyAWrsx0R4dZ1wcTQ/2OfpUbhAgV6CCSlUDMFrSdQF6Za0apEvSSbfLxUSUMI+AEBPd18wJv3li
upXAN+C1EFqYbvjiskGusGMA9ZuxSc4hbbFCJPsarR5RmxM+m8atrNAP1ENa/7T+EHyJLHzsgq8e
rtcqo4uVZg6+oR8omXX7sGfWyCjcjT0yQbD4b9mskRskEmsRqzIxZd8iis9kx6dwBeUFNXtj+k7X
kiYE49zz+mPdpx4IMXgAftE9MRnFCUnhCsRRBRxvzNFLEAIhBR1Sj+JreGKTYpjDdeT9KbPg7Q2X
Mo+FDgrMR6ZKc+/cpIKF9z//VASeJ70c4dtik4mPVCQSiN7Qlmglr+3CAwSelKiV1f2Lpb56OYnQ
JFg5NOqzy4syRAhZgNTa4mJXnfI+ua/RUt7pysWmJxA7eU6HJC56TnCxJxSeFrmV5R/dQKEPRtbh
j5d+vcVfdGsgq5Wn5U+gnfmgbiZkwAr+XQNa/eMzy09/vPmPPywyMAunbnlt+XX56Y/XUED51ykt
L/7xnj/e+Ntrvx0VfR4qVVRq/nl5NJ05Yo97KVpGitS3HGg5vdajLdd1wBOWPyz/hDRS4xS7SKPQ
mvZmOXjWBaiwL59b/smCHyJIxiNQg+lkYM0YW66WoXBZ2AAvGwvAYQMV8GT1Q9jeYMdenpbfI899
kJVf41NUlCfc68z9kCN12JVQ7+Or7Lxux70cTiFOJ2ukp8Y1RDP3JD0bYoHrd4CXFWFweXH5p67z
eGNFqUYnztJOVMHweg7xx2zbUcFHU/+0/MRy6p2SCjlUWCQHx2gvHWDVHdJhJko5lXmKKcicwql/
MAGewGwnw2yb+jMj9K1CEo5jRMutHSXZl1cgVlCg5pajdjDo6Z55ywWisgMNF05n6JYHEfSHMLYQ
hCxRVk3sqoT7a7/kmhv8kNM2nWiwNUDUo9RvkVqGP2FWxdZxCzplaXLuBan8MXAAvPs6Ek81UllT
iNm3GWoVChMru4vvnBbNprikl8aNPDFXLSZ9QgABAYV64nOa9Q+4eXoroy3vND9v12UTwDzGFzF5
ifQI1m6nQVWSKQuaX2xaFNCQy9R2k6ZEP4dbzIcwfgMK34bZpbLQ9kEcFhVmJe5O5IsmD5ZmEptf
VKyie1BBD5aMLjP8D/Ac8jBL8wkqO/4feRKx0fkIBFn+T3OyP/3So/9Va8ijDcWPoIUXilbnZ13s
oUmPkKHB9WlOtQe4fnFSeddWBlFwMd5G8US64rLwQhfcVNL2j7QJzhhcwMgXJKX0vzeD/JEbU//Y
tq21tWiBk90BUY45ZZcB4dPbFqGRH0dnoAufwrYFNXc/Fgg7MIDo10feoWgS4ECVkR0K5Nc7FxqA
43vQcYRXbswmfhwLF0ddmdk3utP4K5DyCTrbEiGUFtb/QJOty0xigembGfds0L2FaRERaOK3aNIE
iMIOkU3Nt5ju+kIzDl6KTN9QA0dV3WSg/nxf9F7XWMVCCrgJAuyfBW3IY488UQsxSqd6i2pafzXs
JqQCgz538GQmlKEH4mNz6A3qtsNt1Vk+DF1fXxllfagsAJ2FS5JZhd0PzoB8xQgB8lvVjYMpfNmj
nFvjB0dqFeOsO+1tPT5lAcaUUdx0nEa6LZLsiDJO95wGprjLZqx4u00JDwLCrPhOPQ5Ghu1ve71z
jkHtbay+C0EWVZ+khgca1VebrRFJTP8ZNghg3DBT2o3UENOGr6qBTKdujMwyIrG679/11K4ZQBAe
GpQ56jrZmXp/cNx54w3C3jkt8h3SMa6+k0erJrLv9SHcla3WMe6BYnTW8Ip+0oUywosboqlgsVi4
cX0RbnAuDO85DCmJNH5IvJrct9owPaNC+kHiSknFBQuviTegzPEaCNOlakdqWTic5eAnUfDo0awO
6o98SA/GoIi6kyWBfbp3EItgeA2Y0HbIV20i5O56Cz5L/RHP6bnHSE/LXQZDeefe2XEqd6ikWneG
ojxE1d5vw1tA3qwzCd4Do/bQFvAwZUVBto0Ytpglu8ZdOSLB0LmUqyJ3wBFUx/qRuPzQ1N4bFuf5
vQnZVlXnSnduwR3UP4sADLZKOmYTHnBJFaFAJDvEXXOVzmOzmUP30lhVc6iltZvM+LmrinOQjnDd
UHel1GfcD31/ntJBYlwy7q0ka9YUvpmoebhyUv+ISuB2DqFbywHWjgRl0tLpnqktHGOn3YeZrt+W
eRqfzQEDTlCXQO+zywBVkrXTkFuBg97Ng9UjrwiwDbad2+NuGF70DkMrGeX5tpvcV8d2XkaF4iF7
ES2eKMhEdObwOk3BhUhuE/TIEyeOA9wEQ/Gk/R7OiC2kz7BJ8EXynxNISP1M7U+Ebx7NPYS9zLeu
p95bO4fOtU5BD4keh0YLW6+VQ0CSiSjbIGP6VOGWjokjIO1Dl4gdPF06HOSIBb2+OAF6UfXPtu9u
ZtO7INLTrjM2Md8ZH7CE/rTsfpuE4m7CY8CX0wpGTl4Dka2NfJMZwP78fD/UxCq2/EzjkdpELVAL
KIJbWTsfiOXTDaPCSGmdTom2QaeXLhkAUfNcieq5c40ruP17qcL3tjviufAR0CHE6PtZg7C4u+19
Lb7tYIxpbbgZIA80fXHbVWiate8QMLajp12Sqrn3beuM39kzDtykdEKc0aWxe/MjNgmDzbo5lLrx
OkTmg4c3YQR8w7GiibKWUwMGJCxv4+RubOubLMUBuJIHu4fypNTMG3FIZvMbZMGLkUe3KH/cmy71
A4xplS6seQIGCCihePD0/LaJiNUAdOB1EaVZvZqNErxSTJnKVqjC3Hu0yLlo+ssLSNNVEo/btGle
Nd26KahHAMF+VY9GHQrrlkPNyoaIAYv3OfW/Ac9bk7EDIWj699B3P2GJPLcbOwDiOI44qvA4JLit
iTk0zPPWN16cMP5wWvcQ4AwS5g4drxiPmtw7RkgPVVpxCgwUlTOo5649nKnBg9kxoFEZHKg7auN1
nHoBshjUClalWRxt7DH6Tj3lcXqcopycUUfhgYqnHdqKMhLt4zl41Ao6FCxL3T7Pa1LVm1kr583A
jZ9yVrbEe2j94ns5R4jtXHyKOrg7HJ20vmrYkVNM0r63rGRdKvBG8wtkZgwD4MyUny3N2TfnbkRC
R4NA1aR6Bacsexyd6Sc1sTdClU1dVZ9NcuPDVl8jtEyCjkr/JIxsaxc3Y1EckO2iLtrezHMd7lwD
nZ4g8x+Qarl6gxOTYQ8H2djWtoShtM4N72KjOrOWpJIURYvb0EN0Bk+cG5fyGmiPE4x+cN3Y0fre
tszviKujDUqo88ZJwms91j8rhNTdTkFuDKSjdWNbF5pzM076Ia0QAhNlp7pM1abzx482qz/cll2/
tBmEOrh89tQtyoOFMSJhSD8tnpRi++3YDl9xXxX7EogykrYhdqcVaZQTvQ8aY22YMVhBAAQwPyRy
DTNTRPUBVMsOKrAXA+pxcb/10hdrIj+qC3OPFhfpRQz8WxtJqYomf7UHy7txDSrHqfZIhfsB9SRr
neZs9O5IjdZEXNGehpORGo8TQZKqvICBsVHVCEkHY28t0EQ7pBoKhmNm71n9Pg0jfMWRI9kjvPMu
S+j01JfGVTPKq6CBGo880uQixPyOsioKLSV7eoXptz0Ue0djx7ZR2BbirTcZI0NavMmAwmlmuc4O
uTg0TCm3sbmezQkLwHCQ71Mc76QiA3uiBq0D8AEvQO0Fnhb3JK9ftH46uwlkf73beKY3AqtrmlU3
SCx9nP2ADkExmXh4UDfxdNgtg0BRMCaHBkD7hVtTvto49LpWKG48QzC8DIX/YlOTszLldbUqiPVc
j6rUVJALZ0XykI71fgjtg21W7728N7q14xsf9Uznlf8mcBHE62s5KNr0sHOd/kmn+44TEYKKMIHp
8VIVq5FoKBwoIXiy6EO2VR9DlBHvhF9/w/EMPhWtyZwyekrfyS8Q2GL95itQdF2royWCTLwy9n38
vekBGv/zo6iNsBoBFlFvCehdjcXydcIJDuoQKOqtsjBcT57cThyOSF79ChVgYyUv83xRx43QpjD5
v3pzyHfI2Eec1shYCTmr0SpfZ1D/Sfbsi00DK6Oidoau9M5gQ6qwjan42dJS8KT8rP7Gf1XQrKAw
7K1KrpbXCVKNWm6blIKF/jEcGqGtLCte/o+c1oGsAjgODvUMRsSmAz6v3lIZ3k79rKYjQhObFFXQ
pm8PFkazLcp/96xDa4OKXd/pX+rLy27KaFFS5k2GhwqJIssCjcgnIB4irbTui4ASTsnE2VcAy9Q7
1PdVcXWKYamqc3XaOt/ORXi1kuCgvrxq5LZSF0Dj2srGI73kEdqFOpw6L/W1mrqcEm64unaOUTv7
iGxLfTr29fuGTrZRUDHhz80QrtXtUZenbuG/LjXgrMyRaI66WT2TTFhEcDTWxGhvWb93CPSsCl5r
6YBNHhRZflbvEfT7dfdDJ21Boeik89Y2+/X2JNL3OrZfIYfLghAYbIcKAkE73jqxt1MvIbm/Ri0D
xgXX2SWbWZKh6JBhjfxTHUpHX7PALNil6D41zccgyos6pHpPIHC6uFfvUOdUip/x3b9OKuJFdcLY
3x3VV/EV5wFJ8JLkOW2N5evU4dxBHjiMhRIyKcoj4D4k0ole0q1bitui+aYLmliYiV8QSgZzEM2n
DjYsAoPpCmVSWNgmnY7ISr48gm2LWZUOmoHLnVvt4wiRkCSfLksDHxWhL7bbZ21kuBYOrsdx8Ryl
JnpeSCJLOubmADfSTXXGkrKOKBmKftyd0zAc98ARvioslsaRbvYMfQPyWoiYqlMjJ24AD0lRWvue
UtBjszEfyBY+FESchrt3v8Ag7JqB2uNWpsq3UjVF7PrZFtAlzcJrscSYBIl8iz3cfIjNIj5aERTQ
vnwOZx+0TmeQNw2IP7X5qRX9g/qvCGpzWymYmIKCtYCGFlRzvzO8lg4WmwjaIfGX8nbfJd6nhg7M
unGmtw5YOZ0aStR6QuUbNYqtYwE3sBrvxZrTd6vEQcKtm7VyRhrQ1e6r6+R0T1lEPDQ7FNmxsqV3
N7Fn2D1pnH70xtI5TmrDQthVrShUKRURae1H+vNS7vZtqumaSFDg2zRFcaupfiWSGNztgoZJg7i1
mViHSbOTQ9AI5KIhQroWReGpmC4d1ho4eItzlBPYuqplpncgKNoy+7QhyWxFRPZoDpw/pljoviLu
hjkMkne61hEx0dw/Do1x0AsaSGaiY04dbhHGeCsro0TkLwOVWwH8tezdbNBo6Xwp1rbUnyr4Nhua
adcQrxiEQEp/pZoU6CwlB0DByEWp5iSx86H0qB2UMYVuE1wfEpfWfg4Be6Puu04DiirTMO0tV5Q7
c+xv9Cq3j1Wj3zSKZDgNmCMNqpnpmLDuVQk/PxaC01yQVwKo2EoHu5ozrxPEQODqUcs2VBt6MMC9
5eIpCglSl4Hue7BeZOluGyNwtvYYyl1BJjN5fbIvW5p+ZVG1RFj0naUa8pXmYSQyOOnOQcljcqzj
pPFUJXT2AWYr/RDU/5wJjwmiJdoqzj3mU4HQXudw/ERl2NgmQbpbvrrGdAmQspbABlcy3jasNpTA
wH/htceeSk5mibsfpIIqr1RcViYrMDcFByvLczonwwau802BcCS1L/c1H/1mXQ0UTmXu7PqAuGVO
4MaKaZ9MfNJLnbWjE1GBCHu2FDJjYI1Goq4bNWNBMuxLp34uSkrN8eDhqDfB+bVNaIXoa0mebfKG
TrO/qqluuCPOraURl/th/CTiVDJtk7kH03DTtdjEjeY33aA5EQ85PF26K9MIaVkO5cWKxSf97ngF
8ibYwo05ybC+yDa+hbb55efnICA0wnrHXk8aVWc1F0LJ2NaK8QWsi1xXLmuAkbkrvNoJy/TuNjCO
RkSdcIxBb0EzQsyNPvOvdqpqKC4oqUJwPgR563ZOru5gnQ3ifS8HItINhEdwGFIgZMeCsk0cxAh+
qu6x7Q60uuAhpXlykki2qnbR0jRocvpyhB9XeAk0fxVyQf2m2+LizM5jAYKQZg+NGyawrMy7Tlqv
aE2d8ehFmklcs17c9m69ZTvY6alLz2eQOIF5dASELOG/7bLwMuqSAq6PVssMLq60iMrUlwx0osvQ
eMsrcW1zjBtQCiUVBcWj+u4DzTLorFSHmMCFyzDLkWsOC/2n6p8twJy5Zx3mS2/g7ugrasUwlUL6
tORodpxt/AQjLebq0rMfcawC0urf1Gl2NQ2EwivGAjpSaLWhj9fS1Abn7e3yAaVVFH3iTuoIerPh
d3Mgb9uODFQf3+KofYcVTIbZg+RJYqeBYQlGBhDKszFTI8J2fN2MCH1JJeacYu4FeQdgJWKePwCI
wVFNjRJBHOwII1gcROAQ+prhMMgcKRVYh7do5u4qx7xFpPRxpvVN6ZAB4vYk63A66MQjA8s62myh
J7VbHxuRqg3qE002aKFyhAIP0kOkSGYHLiq8wrmmrvlZyfZDx2h5a83EAKUO077nEQQ2+UW0Njzv
V5sRt0Kl+tUAqusHBL6Jf6OswUgCkYTVMmJkQ/ZgS3/n0ZMqaM41UfuKQcg+dbhzjUdP2+u+ytR/
/gWeGtrvZfWlDQ+JOJa2vMlyhYtVLb88waPLNE66gnVC9AT8jNRYl0C5j6seQA3q/eswKq+qY+eq
JvtI82Y7TcmXagq6fvXamsNTBv+lU/lGjw/BmkJwgtW6+8C4eSwbbaVrNoGr6p1JUCKVCL412FYM
IwuQSOl91kHMIgybfNPn6f7f44Kt3xyTAQIbroEPKNBqz7fAnf8Z0NyYTDQwsN1hYfsgeKGaonR+
fT8tN+ygT5AbecAtZUQbVlkKmXDBLqSSm1SiG7dAA3VFZx3Z2BVWqU4YDaIRF00hGb2IsAjB6OPy
mxOOarjnV+5JfYojd2/GnXueLDIcvTqluSR/62lHBqqBV6O7SAL6OEfct39/4c5f4eS/LtvycEX0
vOA3D1pgXKJAMbg7kKYdkEu8G2fjHHiARzW2ZkQhzln1JRBJ2JiG46xq34AjbyjMhUiZEGRyoAII
VwT4u0nBfGKQAGiGp18EId9h/RKAzcGHXyvOqb+TDndv2UUpsEFE024QXbSOZlw89U3IRACCHGrJ
lwqbYjVOMwVsGi2exy+svQI4lCWloLCeLkRZ70PDiq1WuMI1SYni/ujrdXJA2bv6WSfYP2N//R9u
mvUXh1ZGCxdqWi68fJq7v9003/Mzr9csREkSCwAcHMGZHqWnQqKllzs2T51JW2wBUy7wCLouR2FT
jlNbCwnLrScCFE8d7QURnLsIaZ8FHLPAmuaZxcNzJ0Eal99kSMFuepchFOvxA2XS919oNtt66U36
uDMpkgI3RAOC+Fnz0PUjm2qMB+kuiilKqxn478eM99cxYzksGrAwfJCMf6EgRPiWmUEStWg+tObu
/7J3HsuRM2mWfZdZN8ogHGoxm9CKwaBOcgNjJkk4tJZP38eRtejqHuu22fem6k9FghEBxyfuPRcq
ohZAVHMlj4kMNznCDLyGSkyvmzEzQQ/MuRLpacroGmVKBK7U5MEU3NslXLTK3XL4HWaHoy7rj02J
xHIpGMZqehhRGkDspJEQ2cfk8crkvv9MQB7f0GDcggaC80c7B9nAjsjHmKQKVzvGGYxP8Cct9RBa
cbMdXJKBQg8lVTyi8EjHA/TiQzxPiw4pHojLspvy6HgV2kL1bBPS8Pd2JI6FEmJ5YV+ujZQ1kMX4
KKIF3/s16s/kQw/QHoXTS4I0YXYbBz8AT1fWVZDJ7aRCT847bsb+Bh03AzBxrFBi/Q/hmqbu/tcD
zLVMTCsWxgzLcf9zGqndaVaZToBmyInjhKRY3bdePG5MgWYnH67O7FiAel0epVV3cpwKRkwvf3gm
lx3CZrMNXyalqSuVzgpywVn62Z1nh85aK/hHWpS/4ZVnuMD+6u+h1BhH4XSrpq/irWaYn/owf5EH
+YH2bAcL+Nn00x8v4eDItCfmLDxQawBWSlWW1MDxID/exaL7mLOy3E6kR2MXeq+UjlMEzIa0XkaA
G9ItTtAXRXZS7uHh3nfHbTu3Z60CmJn0hFLWuX3OjcE+28hdk8TKDjVrEsmXvvTZeAr8vuZ3cuMY
DNjesuq+YVYHbyYFukKBoBA+OmpytLObcmDcmGJ/5mjDvFF8KA2+WzkMOznwlDJskbNZLQp02/pS
gtgaUMyi6XHq9Cf1wx1pVOh/BVXgoqRa/tykkLNq7UHvw58ci68WW+QANF9LQRlm5c3R2GDWeQco
Rd0ZSrhVu/bzHNQX1ReHZfTLjeujXwQvnJQfqjWli4ZmrGZDMm1/Db79K4AqmNgdkt4e8/fs13vG
kJeKSGPGNtQIc9HjsS3elTCIih+gGshNNIw/oh8fYNKeTV1CU43R0EcWVfjsf015+Aotgkg2lKqt
/CzC7rdmqq8F8mjtC5zsWCLsLBtpN7HWJnxSZsnGTiepQkvoRKMqv9SO+5xoKHiVqktVnA3QGSUG
Af/KiN5L5dEL7VWg/9W3darvyHtuOj3r6CPr6hChIfUYIriSUYcS0AnJ2ikh7VTkXK5JdiOudhPt
vSifOwM9f9XAVFGtMJXslog0HdyG9eAFxa/Fbu/OfHO9rV6jyvy13OCyLnG65+ODjHsUAGWIAaYy
b2U8QiGs6fEbBg8hG73Iq9+8cLjZlsZhQ9+zsokfsunJPeLljn5G+Wf4tEWGqz+OVfFYRsVtUr4J
QsVxxoMjb3j46wHRU5EIngnxTDYBcZC1hc19abtbjcFJbzAKmCnvDSV/LDT+YTweZUTqWPjJpF/T
lo+tlGfDqHl6sDNKLe9cOij849aKzjUvspghmoR5/gsMyLbyMLIlA4trNuMvXVIY5w55mq0V62FI
oltsDkdwKsOhMKEFem4GlGzugx2GNEYWHajFvOd5Qr7vXszyZtNbHrXESTdlgBvc84bLMM2/7WQy
n5KZWXLSXzSJF2zGxEJUvScrjqOaLD63ZeIUoffUJTk4bqnc45g7ozYSu1w25nowrR64oU9oAsaK
rkv3TgtAaHTATxZgt5iStnSqgsVdWyLsQaRJFHtjbxdhkAJcTkQK8E5sR0W1Q1V2spKSlAmNCNo5
IuZ01C0oUvOdydScXF0NIUsONEPBqmd/vpO5SLZYYG5aZ0BiEvAxsznZz4CaEXT9Ksnl5OFdhbvB
bn5Gk9+1NWYMhWlYpwWx77qEIS7/xdrQSILspJn6w2w45g752qHULXMjHevZ8Yv55LevQxU5zJeQ
ogxTZROjpP6zZRnUwZgrZDKiV4Tharr1GcnDeKiCWTtHbuye6vln+UWjfmf5Lxx1LEFxJvPqTfGW
5zhpgpZ3NyNePwjh+ueAbPe9l1tvUeUnlzEEU23B4fGNzGY1NYHBaIq7jv7nUAzzNXTd+JDGqYFz
BEtuRFL6OdVybV1AmiTrCPCL7E2ItY29X65yuQrLbfgxrOanCNCwBEVeI36IWKl4E8wL2tB1MVjk
hnr93gwnSVoDRLm2Si7AAP21HfHt9AIIoq63h1KhlA2Wh1vLQMfboBA8e9lr1SGvM+3wmLi1cy5V
EUIODXq6sRn3mM0eBEzxw2BDgjIYqSTUnSxaxlc/1ndzNMEuMb+sIU62cWfWZ1G19XmUxp8Kcfou
G4vuLEsQVChkQqJgp20y9sbRFTnLHKaE58EULkFgrA05i5+C0HsFxBZhstORswSYjmBTdzk9pGXF
52F6sNvpmjfcLtI3bibpLB4TE/SDcOQPkC7y2Th50WnmAro5JHUIuOUekVO/b4Caht3U7vXMoUuu
QFOebM1tmGRYq35mibKOJ+NGtkV7QmAfH+MiQHuMc4EZoQFPnbYwwWRy8jipefDEZJ+qrxEi5T0M
2DLWpgsfII0kKQ9qT6o8KjRjhNVQmuWNcVoUwEmDE6UoWpRZWr6uCZ/D3iohbyKOhMTOBDjpf0IH
vQ5SsctyauWq7ENe/ZVK50VkcMJUdZH1U7FhT7ZfHPRh2/zqQ9SOHus+lNzphzdxTM0jjCflZ7Ah
hiMrIUok2C7S6HSEdCYxVE12sRvq5Dfw2PMiz4b57KxdCmnWdaSMmJjWBke7oo/aLVe5CKbViGgO
stsoN4gaT4Y0rgYkCW7SZj2Dd4T++rzUSfXE42MIs72MkVulgV+vtY7ujDGNwcB7DQH6QT0+Fw05
5hdU/TVnPz+Fol09zgHT36xJPohI4FGG7JwyvX6eq+xD6WGV+tyxUKBjbGKVOKr45o8IEyRh8TBv
mJoPIREgCGNJP+UrlaSxoL26NMScM+nAipOwhysrgDjpKWauuOo6vk+L9DmpEJ1pXUVrxe8sJpk5
LPXVx6LtJ8Kkjdxo56ZIUbNk2Bvd8Dy3Eaxugpxg+8m7Oh2Knd6Q60HdvQiExxobQa3oGz06+62r
PPcIKX8ssqJWmOfwk1n0t9U4E+RJVKzR4nyNC+VB9c3DqFXXWvefQ3tmV2ne6G7xhjjDs41yN0uj
n7lKuVdZQXXaczIycXAcvAP19NF7KFRavdqaU3WrXHEgdxmjiX1YGmhXqY27xr1HLXE/ZI216xtU
XK1bH9Nlmqb8gL4GUKi+LRiWLJywRDhMV4tTAz91Tq2nVA00S+WugXnvr/TKPw+yo2ixLraJbopO
v29wvvD/0cCscnLzYMUidB3rxDdXAVM0czxZgZWwkMFFFQbfvRyoi9UnYpYWs0jKyFVsAvVRS9Vl
2DIG9Cdun765fkuGZv0La9oxZL+CrzgZwNWR3RFz0c0x65CriJHqKQ+pixwMA1Y3z1h0s49G03ZN
qr0t3yC0yetUamUrH4lRtptnZdoRnA+cttWbqj2X+UEgqEQqO9yo+ryp6qeE1TUmGWpfoEHbmNzZ
jdSKC9DNEiaT+5hO1rXS2rvI5UYHcJQsCDU9jBDVsr+F3UGBqZM3FMVX23SYj3NpigAz2BDWw/FN
JzN9a7q8HC1BtavQjkx0CPxFYnHyNVQLUJxKzw9QGmAM0cCt43x7vV9seyfyL62yokbKihToFpcm
2NMtLaLGl/Bdeef14ZcW3hV4zplWv+hW8FNqMwGu6CcL7Dub0S2oyYf5NuRcK1Fu5B9Jt12Lvrgn
DHLD6YPVZYR1qIW/jZzXUFWpPLC3zuSCfa4+DsXkv+tZ9mOYmAXUfdsa8sHxMrAd5XdChq2hBiAZ
k198vfoxmeqvnsmppa5xpP4FtQTfzJ9bLhEMUZzTfWTgXU9zXR4zgsPWrSN0Go3DoHHr+IGwN5o2
bGRvYW7sKrG3JWpda4x/lomIh9Ih1IIGqFgmN4Kl+/LbmpxASRlPXuJ9eqN/ZQa1VfWS7Lut3nvg
kNSoarEOFeFHbgsckl0CI2gm34LW6+9ZFvJGD0X84Y/JpxfK71w6FdPoEid1l28CNwCiauwmSSeP
SJzjsME3AdpstAaKamtfFh0NjvLcNRqSxr5yd8q0ovpx1ZLYE+01NRnfJAEehX5mKqD4Lf762PqE
aYphUDk8lv6olDy1AX1hnlG5Ir3/vBinFgeGoT5UJLK+kCMLuoyqWg3glrm1qapmlWCUtgPuG4AK
6EpDLL8UfpnSU4khT9YWN2rCIPLQjcDWR8IdlgXA4s/R8TmuAtRfhtsjpVVdhzC9ddTsBoi8DkQk
Vdn3hibwPj84/rWb231WmIQCoj05Ro2BGMvx2OJEKQkopGTm0UsnHN4M+xyL8GgI015bDRnTsePQ
jyH8x6SrXfvZeWzLPFjbylWmtdAFG+vPpE7ZhB50aGvw3jXCc/o1/GROyU2UH8jGLCWSVj1y3C38
YrPlXVwcsTqwlE2W+1vstGNqNGsjp9Eng8lZL5cgYk7cIajeyR3Dnw6CSSMVrhlznq6cSHFGs1hB
teSF4oxrKA4S8MWQXm/GBKpQ4LroZj8/WqXugjrHSIRZ47QYRIfwIOyO1qjdYPXU8vtlwbk0uWaP
b89yL52WsGdn+l5nxbtFVmlYzNdm4EZdXLeBy77SrsZuZ/2GHfvsa824aQUGtWiEbRrrkOET56vA
BrFrM/dS5goO6DLILyfdOhbBbwFJcmUAR0rD4LBgOqZOm+5M8ZqGNomnAyzfZeIDOQrPX+PlF2bT
J3itIUr05Keehp8i0dB/ugk3XRGv0/QWR6iEPKqmQlkMF8/y4jyRc3XkRHv2RfW+rNymiWed107v
cIAusT4/9NkMQ9Kj4mj8RKkU8k3lx+/L2GoZOYey++0G8/2Ibnso3Oe2GgmeySGPO89kz9zVhb33
VP/aMapANYZnS3EdgpBM8ky5vNS62akwy3LxSz+p6fAaBo3kAlkkjHyiAsE5jKeG593y5IvL+tZ0
bI/ZZu6UA3G5uxJr2omqOXu5iXQpeREhP0oRV0e/Q0MXtACSqOaqluN5ueUytZFZlhpqUdT1v13I
+0zA9WqfTq+poHdXfC8rvkW2/pV33JeaJne9w8npZ9AO1OTYc9G66oRpLRfmJeFvDfbqssL8u5I2
6mGFJMpRniiCl4iTsp+WTe/yHiK1YFcfM3SuWebXYH07V4H83WcWTTxZVI1U6JxMHcRE9tvacRyz
GJy//NF07bsX/a82GB4Yh7FwSEIApQeCvikQGGAsnwbS6srtcl8sMwSNBQsrH74g88k9FLVHVTMj
2kw2y+ZiWWC19mfgtU+Ll8jH2rzSEDXac9wQrhRODBLnVzlqSBoCucuph5k9cq2CoaGCZYHjVDqK
hBFUlUK0AGaMe4D7g0EiGAM1VB3nS6g+kCVxspSNbD4teAr0oEfSDm++p7y9HLxGyuELERwLlYbi
AbU3hdB4sNQTz0PyiZU7val6zCrGTQa6RvkFYUOo2ZeqtAxKz+VVjqV4G6g7vZGBz2LxMl7c2QEU
l+jsJcn5RlkIuJHWN+jOkwh/1K4vkuhT5upa9vF++Vq22urOJZvUuK6eafx/co1BE3Tnk8c7v16M
xYqbq059xnb7tIn2ywyIWNbbMm8eQwPBKTsJtXVBf0Y0H9UeG9xyF+M9rIZ23qkVJlIzdl4eb0tW
37A3/2pobglkfMH6wOKCWQaKevMuSeWv5R6qDGPYuWONYcUttmFBhmKLw0QxapQlzhkLPv5eeFuM
tJ4y4Cs3r6t9pQwpcDH5e7wllBnqzvT69IPBkT7TBy8nRcdC25jGLSEBHyN8el6M12XFMWdACUrn
aZIv3bdN1OuKZE8EX+4VX85HTktNIArvfMOSt8rTH8vNP6JsuEX+hN0yNJb9t3BhoqE9XvyTmkd1
a5Y8ObMmv0wKJpABkd2VBL/hBygEfYP6sIIbR3iiplOqbGFHRkRu0wKV5zxR9VykUAhkHt1a5UBc
ZCM20aSpiBkZVyy1kU/h1tSIBi3WDq6gbR4RVcOkk5ucG4u1z8kexYMZsi/TtWnYCczOQykOVlj8
LIIBJPbsTPN2M1hhu/moa81AUZ7dCD6jQAmdD7wwB/WScdL90v1pp9qZSHlrRZPdpMuTXy2/1akX
l+S7xnSpCXizFZmtX2oGOXTUkIuDm+fHawhLB5IDn2svwRqs4/VRdXrJ6LfDJzoH9nFwFAdd/Qiy
Hxl75/OqKqSDLvxp2WAsTOfRg42smCMJNmuekah/2/BAbuNHUurdOrHND3+iXUq5r6KCeTrZ5Y+k
dZeryuTlXoBBtCGliV81bDQHMTCeFgEenxZCRZdVj1PqVHS8NH8qudgv8cd29qrXMBLzsViKFZxQ
tzwnY9eTP+oVVd9NWjUdmXJ0NCYrETWTzkDDsz0rV7adXHImyLMNN3EZ8+s0porbnZE3Gd2pymlO
KNGobXdpHOEqzvnssFZ51Q3GMAEe0cwYSOmZ36oOAy7cZjw2nJTAnw34HfN5OTMa5UuPYwRNCf5J
8IrWOajHHWPxLZdLo8cy/a8tnspm7FxaZ49ZrgFhqXYYkxaEQK+pNhIsFXS7cN0U+YIxEesd5XDI
6vZbZ+GhgTFZmz0HSfaDdJThbuAeO8NnnkIHJpTh1m77DVqyGA9IQlBF2f8B7rtXH/flTEziiG/X
xbtlH+LouP5Tl5USJdhSZurSQ8pv//EKLBBddomFlGvPy4MTO831UGkOvHMNwiGPQy+yd/RR1wVV
YChTvJyY8hY2ZqmMGnK5f6TlYuBgzAujNLO29RxeVO0lXPahZThfxyEJ4BPWqPjcl6lqSJr0XpZh
wjLH0BriBbrefFrgGHU6obZNGtSe+IH6hGPU8yU9tOWeZFo8WJJPzszDxjFJ9mmeZ8GjO0lwZmVe
h13jZxIAkBIN62ll208q8oE8n/kwKv5mnvNg1/3e2BXJoVOYl8wt7si2hEHiTJ/e8L241IMqQV7i
85p3zGo8mlS7jC4Sp67n9TwKZnxd/mBWACyjHwLXoLvPpHz2HPBFwBhScg5ZQcXjGp6onZ2k0bFH
I2ad7bvuMn3s1aNuKF9bjmQ1WckI+eHTeKjojFwQ7ko8/LM00O3cPFlW99oPo1ibvD9JkkakT3Ar
B6xLNLa2AxjrcRgl7Tni24EGw3WS76QsjhMpTBesMyvhKqmvGtSjLnufouzTlBwRbOd6gid0zjok
W6aLOEPDpBNVW1Ei5BpS5xwF+oSkTjxkSvGRDv21qs2ZfU10FR4arHpGB5cp8VQZUrzb3JUMZ7c9
j5ZwcgjjmJm+VUxJN7ofbBbJRet4dJ52eHEoUtaVz3kczN8uhS3aHFwvObFkELqoRvU5+5VVuDHs
GgpQ7fL1xtjeLGR1isjtIh6SDlq6KaQ9bQIOJfL3fo22tagYGqP/jNtm3UVcslt/kIkMsBNJ7lo9
ydVObCHvRA4LkMoG164J7UcjXWEZoPBWV1QlbwtcJUqqO63on9Rzs0KDzuC+O0OowkauWviY7ZBr
cJs3Yfqn6N6WI3Q5z/L4g+xTsA0lWkrxlvrkukfMB5wehPxY13cuu9cdbf4HMZlbIysfZPXde91n
WbFX92Les9SkZItQ1a1HFwOmlVwaleSm1ngLKoRivIR8vGb++qG6uzz0D140AAu2nixSzld6uK/m
i9lLhQdomNegX96J0j9rWrDPjOT3AuXINE64TI2m8RCsaiX6CAPv2W+pwAKLCszjOFfTLxcowKLp
GGZ5GrzoF4pDhnvjahlzlqx61vgJ937vRocFDLUovYZqRTpnxTyPu0Mt/xIHEa0XJt9InqiMAvLe
RJV8L2Ah2+GJ4hcke0nrrYvFd9ykLwpgpB6begGZmYC7L69o7hBRfi3rOtR++6kp32aPOgjqTgnb
RXEbmHIqzVDforZs2OxKdfPVbfGMRfO4LIANl40dAxoklv4NFuB9gNxviymDozZE894GT6p9GkfK
ezCO6FOV3ax3FcGK6jBTEr9OZHcOOdbrOde+l+GwSY4SWJue8VS3ZkOCkNXmfTcalPB5TXI1zQEK
ItIQdfZzmIq6XY/4TQV3oxNSJYTdO+usge7NIv6xk6hn1avPhxsRFwvIrC0vjAkvSquEe+Gw1H5L
71Zo1ygjA9Zjp5k6cPnxfeL/qhE+Isy2ADQh0Y32o0j2bey8kYSC7SQMfkslqSX+Z+s3JitS6hCr
Jt6MnvYU9eVba3jVhvXO2nfaK1ozhPAKJaa6tFEhkfD7EVMQvauZb5+loAM0hp9qvF40z41Ac720
N60ijS1r1K4jzFnkBPvaX6k94ihUOAnV2ajpKHGDP3kDj8EaXWyJtGwpf+wq+6ySggikIXHv3RNe
cieLGamARX8m7OoErVOx4d1PdUPEGdI0E1+NqqIXAVzSUGm5c/Re3cc1DUWmflCpKoC2u9cOTp2B
8B1BB3tG87Dwu5KZx3Xk7dDNe3SAJuw+1q1bB2l4U1iSezkgaIRQy78QyBJgr2E6z2o6PhfuV67V
n4popXpGFh8veFoOVUq2FldURPZlZujBEJmaUeU31/4T2NJfuAjxYXKSc9xxrtyyWX9e2Iepunxf
u4w66YlVgoe4UTQ6SCLZPrCQ6TZnhpify5TFGDk5JCFOjV6/FMz5MZ5GyAAja6NewmlOSi65f/TU
PVkUgcUCBREMrZaV5q+QddVaYJFQqsZzuXNnRddTPdgye2JGcbKoXlKR/SFGCJ0oP5NXzndZ6Z3c
knXd7PzJhgqbDBJdPfuZFPPIFV9mNJJ1Gn9YtpPsJOtNjnuWASTMqXdDY8jEzgbw+NjxnorqEQsf
D3TWeOqPTUq0EZfGqlKVlXqZl4pYjdOX/npUmSgLrUj97Qk6HGpxSualA2zBK+A8Ts6TOijUExzP
UdJC3uvGGJEETG9COZVvk8k2wSfkpWd7uoYPfMnvdsPBq9UOBTecGl6JWZXanhrfw7q8dwgOWFSe
c4fiuq68x+VJ0qPyAXekU8qz349LKhE+ou8OwMJszk6CWFT1Q/QdOUXduzprlme/HcxXC+HRFp2o
mHYKxdYhx1mZYfRDVBAVqh6djRK2YZSXv9riabLs54UgpYpex5o/0tw/48BT+EErWs1h+NZe9Ua+
l5r1VT6IHVx9e1OXvKGqqlgeNhqZdmSR7JBEgpinVFULBfPaAEtYib4/xvlwxCZ1j0T/tQGzvMJd
/5wPjzJjk4wl4rkyTYtFIlx6CpulvoVur62zYBU19ktRV8PfaZyhYhVtG2ejGVp/VZD/SzT+n4jG
hqEkfP8N0Tj6I6PwM/8XovHff/RPorFn/gMOru8awndsz9QtNHPDd9P+3/+j+fo/hO4h6Mdq4Oi2
cFAT/hNpLLx/GJ6P8NxBs6VbtsFV/BNpLIx/OL6tQ/oVBqpMz7X/v5DG6pv8R2Kv6VmGZQmLYs+j
ntAXAeyfz8coDxUB+d8q5kvE9zbGWQuMp7auijuyHuxTYdn00f7v0RjrE6oduXHTVt8WplJOVpM8
+7NxXX7VwQ8/Zan/MKGVf8D1/Ksq5uG8/MpmrEx4ssx2yHP/CKTfyJseCMIhKC+v6TKNEp9zHkQn
c3DAXcrsHCYO4Vd40ynBOhwYNnmDVpVXj+PYv0O4dVg2AHJgzXxv1qSDB/HM/THqzcl0vfFYDNk9
r/WtaYEA5a4T7RwnYMvj67Vc1V1GDk08HmxpNvfCbB3gF/vMDMMHw+76zTTl3PzwA6izB/mJ6uCQ
jf2ws2Svb6bRyJ/oKCT7I4/Fk5oytzKAVO9a4mHWu4iiy7n1gak9ZbH9acFCfhh7UZ8jW+Oiqz9O
EQ5PbiaIjUTIu4mBhSh4zwfMqHKNzVj5qeweUDNUUWGi7DDJHEhTYFBTrPdPWViCvPL8C55euUpl
kmHophXj7WODZlnu1ZvgLhikk0KtiOXFE/29qs5rDHZHo9X6K+ryXYnD43syOibsQ+M/eTNqBJLJ
9j1l36pJYv2+MANns4wyo5682TBq+ovTOk8OE8a9iQsF64OR3+cFKlzEQJexnQ5FE4FtasZTrvrq
zkbSW/DXr2gKei2sbxEzPPLDIgC8bLBMNLJrfrqj7oXODb93cJZ2+OANenKXuajmAwamLIH3k2O2
VzBtI8FFENW0wbYfiA0ivjWO72SrfaTTHG/b1q/OgCUpz6rXMGsLckbpMqVegmz1B/YlTOWmPvHO
I3MYzAGueST6rjl4pgFbwkzWCJSNW+OPAymkMbIQiDGrybpH5DOc/sMB8f/idFv/+YYT3GceRwI4
DttGKvyvinKv6YY0qOf6vIQdIclz2K/2F8SDxYpm8a7RCV23reipBXhxRHXwLqAGbCTbGBaj1KH/
/fWYlEr/5YqEDj5d2DYcAp+T4F+vSIvICtO6Ijz7oRyOaZJhKyLTjoyT4bFLMmJMevCATQXNz+uc
j8zQtYegtM81Ev/Kt+o3Zv8OcYXGtk0z74YFYkawG4QfgxguDltxHvnDu8v7xr4qDp/9P6VvTxvB
3Pu8sMrQ31DpYqUhgcULMBvaK/oCbd0reV1RyDuHYOiqYLTXdvzD0IGNFSoPJgvJgfUSsSfCpftp
7W6+dydwGl12KKfJhVGFvDwv741UOIiRrGirGxC54zocr4KcKLilv7V+ZggbaO7eAXNTizl+Djsw
loZ0z26Ar87T+5ZBk2EdheHcJZoR3jkG7aOpWlWIFu1dVudP5qTR8IfTo1djzuNxnpixuEBDPTmm
Jm5zHexlYEjswgMQDr/ftHFpPutrVi/5WlDO4B0aHsfSjA8SOiN6ZOxmQo5HQ3NZJw8/GSS/PZbE
F6N2uLkjFnbY2fpN48srHnpuY1cvzmEYX5hf+Vsre8+yNtxGQ46lLPXbTZsZn77XoMrJZ2efdN2b
i39qQ3GUHOOhgizpp0fWiiHk2JaUuVZidmpmXMjZGZujxoSyQDObWP1Djjm5MfMjl1QcGDbWWy8B
YhQ3GOqrYbyMoH62LMsj2L1Vd4hdY2Ua/Re7MyyTcaHBOZ/XhhGKrZm505pJFqr+uDj3iEo9t2nO
MvE2TW+zP7dponApvhMKoO/xHtCph46zF7KD/tzOMEc1tvRlxxeN1T1S29ph1pHoNMH0hliYxn2K
sRMLLVq1k1+cK0EAzdiYGGJR5KR+6W/bhrWXkEKczXl65me6Jz7xSTigdmIR9XesbLHNgsZM2Qdf
l42VahJc39MPrSQII/YFFJrF4We+9tUEVpO7Aw1D4O7cmna4buO1WfgtBBv9UHiWf7ED9wHrarKL
BxJkvRQQekX89QUZxD02QG3Vei+VzWcg9SfScKzg0/bpMkOfjPLSIKZqiBymsE9apwVIr9zqTqha
O/OTR9QT0iF9I/cLf++PPZFzloJOdGjqRlERO0ID2Rrjo8dc1SU0gEUYm88pxOwrxvxILFS3Gkv7
ySKd/Z5OujRm69hY5h9i+8BwzTgZkwg2q3BfaYOylUaIXY0NdFvFRXGZ6k2JjI/WfLzBfW7WEwDZ
Mq61TWDq/jaAk0vLYa17BxoMj2LgpjFbDxfM6aqZegvzdrkrWgNbXpMR191H+V5QBU/sUxCkMHjO
cgQCKJ421VjbTyiRAdRoDcLD9IGapNnmhi42TBVCvEajv/Ua4n376TfQh/ogrPAW1z7Q3IrmDW/a
40g8KCi99MPXlNFXnTyYuT9gDaE0kZq5tu36tc/9l4aJLuDpOduPOdv9Qb0ORW2f9VgbmWNjG0hn
zIfg8bpfNRlGa9u4tTrAGM2g5w47SB6jBaqVhn+LpevQDXp0KST6FEmK256txx80AdBm/2SzWVAz
kDtNfS9s42eIMj6LDbv/Rn6B4cKnrm7GPAhu0qkPgFAizHFq9RnJ9XLGlQmLgxrdDCIH61KOfUu2
aXRIx4ruwaCvF0ON8muID8y6nJINGkE8H2VWVITEwomflXEWzfM+mWJt7SuTaazuXFNMpwlGy7Yc
0MsQm7Wzs0c7sFwwENhc59G+tkPuMi7nL2dWxIhbFlfXJS0OMNOhbtz60NfdFTlb+YC3hyDJub6U
EyPVCpXolgeHw36i/WYg3lyzrsMb3UHbRycV1IZ38/XQv3nehMk0ZFMsBiY6vdVdpm5TcW0MP8kq
cirng80VQA/0V4/OpJ1FOTXnNKSELSJ5bH0i99wM0y8jd5btDpnbqUWqa5ntrHR2L1WBFjIyEdqR
P5iHuXmHPEhA+ZfaZpCahGEXHzNv1s95Mti7qXN/hoH7T6JK2ggv0s99bn0zqYwPWB2YABsMnB2k
/zt74G9QlQQ0hlDiwIwj9ujCr8RP8oeKXGU0scU7HMf4VFvdAyaL9pxzmFzrlEDriNU2QcmtcaF7
OKYIwI6tDh28af0tK+JyR+zstcivaODjYwMx18pwn6dmoFjLmGKFEDtcM5/a3LHEdyxIWbMb3tzQ
v5sinYIsdZoLm5QB9G7Lw+g+lyNIFGTkmwn71L7qBIwMxfPLs6nYFkZ5HQhYvfNQrbKMGz67llVS
1XITLpZ8tBMTCN724nCm7ZgBk5DFK7bWgd7vmqBtAKdIHhCCtriycPtqGjej0Cr76NY1a+y4QjJE
e37R4uFhMaMvvxoSrQFpXDJ2m9EetTxin1JTHmxsDYfKVr5poJO94mbyGcOH1nOWG1C3kPQGDwSH
2rq+tzwveMM+gmECNPSuHfV7XQeaNYMYIFDU+0xBWW77SSkQJ9qSvmn5uUPxMtUfJdm35BtywEbq
qO1CNArOjG7E51Y6Gt30y8pmeTG9oGc2bOB8MU2e6Q1GUHhuB1lLBbl+bFvvG4dvcU5MzXhuevQx
5E9fUkpa6pb6y4gR23mucS0t45nLiQ95En2P7AJvvWMT9CR5B0cn22PFeAGK5+wj0arRV9DuB/LG
N71626OBBcM8jK/JQJQpR5FOCCRTav/aVtqxmKp7YSU/kW6VBymnvc5nVWh6/cDy/MpMlIfBbPwJ
lU+XDDAStc2txk3GTbjhQsftpF7cKSar3c21Rx5dwpmgkdX6TefYPYi5SdH1shWoybAjhjR7x+9c
n5l9Psyyyh/LGoGpN3ZiWyhnR1oCYbL98THSzWZrxBwWVsreKdEckwl3vTP90HppXBNEKV4Jv2hv
GaN/sMW4yGWhPErqf7pc/yrimL+uSRqwOpzOssUR25O12vksLfgKa8LPjh2B5GukTQHnMD/JYSRp
cI8pg8W3YxeXvw1kHbnzIzvRiDzBdcI86lhGcKqw0XSbiGpwo+cBIl9wBNtAZuNBzgQOx54ZHvqg
vU9rZF7l0MLAKdWQsGRtnE1OeyBx4jsIHB9zN6EvPQo83MZSHCMXYfOINtiPOrIC1acyC8Pp1sMV
RktxTw5bSRA1Y75mJB/CtMffkg4Jhwf+PqQ15r9Tdia7dSvZtv2X2yfAYJBBsnE72nUlbVUu1CFs
yw7Wdf31b3Af4L08csLGQwKC7My0KG4yYsVac465HXwq79Keym3pVp8tTneLHAkldeOUCMoLsepz
ZX/jyri8lnawpqZHfZuQ3NJPFlkIU7id5XB0l6WfcV++0V2JvcFKDoU/KI6h5Tok4oh9SxanIpfw
9/IStmxYLE/6vPeN7HsAC+o+5hlF83NPUuZkEochieU8NL16kkYUbzwjPWnD/0GYjXmEDPHTjorv
HHHtE8Qwd09fC5yF523iEgveWMdYkJJBbX1a5m/DjOoKK9RKM3xjk+NV5u/Vrm6RkqugE/TUF6yJ
0/kbbR1k34tz31nfxUSVo23CGSda1l2JFwoNLsi8yJdrNwqAlISkk6BQYMf1mJEW6IqYUlsp1Ejv
MbDpb9oDLeKm6YOz87YMMu+HXDxJGhEGjX0mbrnekrlwSJ2i+OQU0bgKcgAsc+3Kh3F8Ixl9Ix8L
pnf7CS3vjuyoe5TkDvEAe6SD9d0ksmqL2BbazBDI4w/61uY9DDBUnX6liBBkbbe6+RAxAoUwChky
8xDtttZz68E676plZDi4Z8nN2nDAt9Dva8Q3cV4TQBKLXWPbv/hUYFuXiVhnS+dd1wd7RuCC81/e
WU1THJwwe+yq+FMQFYo5eovZSC1vwRJeZAsWAD+rvgdYAM5Ox6S5sd2TSOLpvt33zPEv6cAcH40N
uXskqIDJsC4FeMcTF/YtAAn86ATkoSOQ5JBoOebFpOYG+Eptre1rW6B2ipo63DgVr7fMIvsTVe4z
DOHeJc94zNt7aoDk7IHt5H/4MAkJJhKj0dWkkSNclEikakuQqDGpI3nJ+T8F+1eXp8FBrpz548mp
bOciEgfS5lLN5VbgrsJYX9LANbeO4uRg1DQPWmr3TWZKZEZT45/NhMl+7InT7QtcwxpHwkMQChNa
kjVvOtCcnluYe2Cvaod/6j2xeJOGnh9hUVvhPjKehrwrTkNNWDJWtuKC5Z3GF91lagWaN37twnat
xcEopv5UF7YHrj8hbXxU4Ska4+h0+64S2TqAa3707RasUQGBJfSKCj4tD5YU4iEiH/aJ/mT+4HQZ
JzQWAuB5QKIQXudrd+y+yYAIbt6VBMxDWKMi5/BYWsnW1Vb5UCVDcA5g2Vh3vRipRTEHnij1k1Pu
sdnVHkBDYc7BEeWGjz8LUzIlevwD0ZfNFDXPnmiAir2YOrGxWkNj7llFVeZu7Tz4GnQttMFwebNy
2HJ2B4sVGUG06d1qJMbWMl6GJP9MpdvtUP8GCJOqQ8EjuUqxPG6qMpoeRDbXsJZIMe2xUJwSeg+a
6dkTEDNyIuSShYE0CtWxOHlAeh6GpelljPK+H+m2w1zRu6jT0YvGzH/MW67FiMzwhVV6JslCv0Oa
idxns3Ld57AC62qIXB2WAENICa21YxuPH8nyXkVY005mkXJSqVkbp5hUBkHM5CyJ4nYcOv+qL3ZG
lFnXzguee07sW+n4GKjCzgBLUhgHZBeH2y+NLGZbaOTgU21dJLzAy+1ZaYWA45c9DtTC17JM57tb
E7JkNHqaaWWs7cB6D1QPFEd4KVaw/mEONhP0cuyKNEvmpIElN9Z3EV4r6mU3XtMMpAxuGPlVr7Nb
z+eabsClNtRT4FKlVYiW7MIwGV/49rm6tO3PeA7xAAwsSwxQWpp7FhtvncW7mtILKF/kngonqFeT
f+gcX18YIyJ+ypIzWcTjKvHQroxgFBn9taDINL+SiDDo+gWfVOM1LzkFxR4Rc7tv6vleuU27wtM5
XLK5C0iiqaJ7o5kbIp/kcJFmXK5N4nPW+Txk9l0UYdXpgyes5N45sW1SQ1jQ2W0XL98sfuaZXxJc
m2K1ijgmpWi0dwFyjzz2ca6NLdGx1hTeQUF2QRTzxS6sdjcPw7PTW+6pXzTieIe7/a0AwdZ5nHUN
JrkZxVEKlBHzLA4FxjMgRyYJSszxd1QpMosFftPhZ+nnT6NbnQYQzYhZim+EOZNwT298Y7FDgRrz
EIbpfUPTg+mQ9A6EYmR7Mx7BIs99tLUl8Kogvu+apPnkQ9erS/PSAZp9zbOLpcIeBEOs77NciItj
RFsTyeSeLYNQcMhdCFcb74qWM6be9R4715/XvjsnZ39GE+JF8lTV5UMdOsVprJovsmR66vkD+D5k
PsGo7QNasaPtFC9BhvhrOUgWTca5scu+tB4NnVsUipEVe89uc7Aj/PrNghovVPGNeNWfRejVW7/5
bDDXm5VyD1JGl0CbkCs9yp0sHYlSjdW8mwv0blPa4SIrjgAF/A0fMmRqUpxLaJ7nwugfQRdGF0fn
X8LIGKg8fcCZHPEyUuqWUnrMe4d7jH2ZrkatgjXSz/mYnxpnoKcQc1a3K4t+U8BDmy3qO5t2dseo
ZstC0yBts3i97Faf7Ag1LTjYasc5ztp6JGutUVttOirl15jM2VgocgcKaeJjQknflHlDhwas/e3z
p3Sb1oGBS0jZ5WeDNNedZ80chdI+3gpVUzfLT+Bf24cpS+97uqBnHwYWIgHrPKeMFxip2psybeRl
yr0tpiwAjX5uc6igkVkncDMb0ZRndDarhL3yIZw2Q4JSgfuIzL02x2uT86IbdUk2tWrXjMx/DZaq
Lg0rU9N50CTodBK2auh1aA7OMSNzFzBovKeXhM55YCGsIcxREuDgq0nLNRyS5qABKdBGNCrLSL4Q
wEBMHgE569hA/qY70JjaA/JkESa/+PaqOqNTl8T1Ppq4uIkIHIRjxybIuQuaLiaVTnTExgkPY+jl
Fy8x53usqk+Yz2r6efqTEyIgSVF/3EmD7l5boKa0m+A9iXtwfjSLSpOAXRy/pEQ61QiwkzYX1OEU
kVfssu8q2kswHLNfbi4qaMp6CX4etgoLzz/NFABQXxh7PJVj0m/mPu33GSC7mBiR1aTy+Jh9UiHd
cKR/w52sKa1sVbzLOjpOk9UjreZ0kRtolJ2qRY4Ylnt/NjkNuLlJGEMQU2KJ6wStZq0yjP9UM7t0
BFLlKto2yqa/Q/+922QVwAiMcPnGUG/JgF24KVh3BjIlHpFQbXXpHKm87C1+2B7zTjYQ7EgrKCYp
aoNdGLXbt7Dthze/dV4KVo4ZgthjHFwQFuSPhPqs8T3iBsO/xzFTlF89ayC1zM8H+KoiWvc90tjI
emlL4R+03UansWvAGw8wbXlOv4y0syK6oLfOveS5du2quidI+qlRHLT9mXzVlmOuX1jA6KPA/4Rl
575OZs4OQckCWg/GqStQUdw6Ep1kDcevbOIqnBGNpKAqBuZfDNfjqFF714wXSu9Ix3suZ3KF/Gjf
2xLzdk/hx/JFj0uFz5jg0CFXQEl1gIRWyS58biakU8OAX8wRJSal5YsTuRdSUNrdrWgJrfERD5ix
9cmcP1k8Oohy5p6uUZsRz9PEXLdXneIy2iw9gQJJk0oODn80fCs7E2iSIQg0PqkCqH5bh3CY/MG8
Lyp/C9G22reteEwE7qFG/vKMVkKc69+krj26GTanp8qdN0MLniZttHuiTXoNBjs/jnjSz40FMmQq
9XGO1Ztp6GpXFGVM92AMHpsh+sz+/50oD/8Z1QG2hbZy1zYVJRFOeFDp2qQvhAfhEoqhBcT50j7y
rV3J3BR3DRdau738HM7tjwSoLJF4uHmtWGkSZLJxNybdgD8sB6/a4V5rRcM+rrKNXZNQEI9F9jKb
2bGyvOzQGosTc+yY/waMWNFJOq+UQPse0cRm6Ht0U6kZXOKupj9jRVCuQOx3vje/NIvtLPYZG/hu
jxvb9a5tnL3VcFFDz7ReKvu98Uy1drVrXue4OvtDlG4rK8q2CXSilT3QBZNz+6qcPNjKuqTZIQZ5
Elbxano8zr6cmWh2yFL0OH9JUdpspPNFkuvIljqUjGszJIIDKNdsokDx+2yXMQw8mvD4Y/qa0jLX
qmgZRzKlPc++fdWKW42FdPw8VMEvUiU4DtJ1O3s98DSW0i95aT3pmN5NkpdY6AY2Fj4iYxeVUXNF
n0mJ4px5O8QljgzyI4MWuU5OVTtH6E5SbBoaNeTTqP0ly9HUW7TWOBbGCdtnHH4x2knv3L7Sa5Gm
MFMbEi761AW5vqySfkuFqXKUVWNQlV9LMqhOfkAuze2/Zc9kLmquaGPmZ2UUKJQYPq7KmfOEvbjZ
5fTQZRzS4q7YVc50DTqYSdoIrUtPommspuHKewgflnkHYzFzZXtO9xqE3/D4tYiIAvsQeDRNOBPV
a0ZY5cV2JvrUPrU8nFpEYkETf3aK9ynUMbO2giY4plPWiCo8aeJh2fuz8TSi+yqMynvk+EYTlhHg
XE/dRmWzfclVC98tiKHkxqSfkq7mrscabT8qakY2EwvXHFOQVHXzMGSZPJviF3bWf8baSUyF7yfd
S9BG9bM3fDaVdVVdxGiTZQSng/ejT1u63xFm5bCW7fOoMP3SzLka0/w+dHn7pImPaEmgd+wKePJ8
w3HEv0YWqnVdyW+5Zb4orXykRH6yXY82nNfJN1A2a3LX21E+2E1EyF9o7qJYP8RO92xbiIA4fGz6
Dn+Kz2OulPEe6MZeh4ZIGAlzlKgczuRGc2k523Ivm60w9qZJgMnY8PqEpjhxvsFzZsDfLDDjeXnW
7CCc10H/6CZxiwQAHNLUZ+/CFJrZw2oZpSgxwzzOvXEtMvOtNSjNGb57qzGeeOmjnvGBkWb0xDti
j7ZFRMCvUUYATJiRb23YeKXj36mhOptZElzCUPmX23fw0s4JYqZDq0YYfDKV/R59x5dBo1PHAwgc
flGIVqFmtM+X23e3LwZJJcfeMvb5WOt7nWchQvPwvZIyQRiZVuE9WawHQKoTApXl77rl74YGrWpL
Tv0d09YYB5gSGwxyONsXJe397YtpIUvr0OP883fBPIlt3TIhce0xvje1F99T+s8HrbNrMubx/f/7
+9t3ZNooaoIaDbG7NSODdgq5NfGReKQzJmVOaKQpsJGzxFbutNSQyaqFhUFuH0lv/PvuSvddupc0
hNcVIR30WBLz6Pv2G/kyvD0CJJRppvveSBY0B4mq1lzVG+FT/GLUnDeGV4gN3MzhOaE1eQaxAXPS
f1Jq1uivo3hvsSIELf0+evHXjDu7MlgEGy+9j3I6ZDJQbwMnLwh60Wthlr/yIfokh3DPyf9IP7ll
KDFxeK5o5bST3NUyov1e2ycxMlrJJIjsoj26RcZ4enjP869K9d8Ew79O12I/EFQriF5N3c+pcBir
kTRZa3X2J5rFnO2o2lQHWCnXTw1z1MRB5a99WO8znbM75OyNS4pZodBpGH5/F5IKXCTmt3z0Mdm8
deK7y7yIk5R9LIYR+ESFb1P0Otv4cYKqD4eL3SsIcF0KMDR2MnQmFnGmZPvaxfhg17ibbfV1Filp
7V5GckCGpMJzH4n6YsRb1vfOTK4E8HZixWqT3podZIyjgQQEQRlSrNKJDp3uMaAljmuVfJ4w7e4N
jNlj+Fk6pYtuhfogpmg0Wps+XpueMaLVi4bha448mXDRhmUXzP9MUGxEFq/X8G+a6XIqbPaJgdcu
L76nvQMKwJHFup+xPBmBWsXuhutw1lIkUNan6+h/h9aYwWkm7nQqMIP5QonV4Ce0bbZMraiHM3Sn
VgeqiHkehxz5Pg8gogZ7IRM5z37prqM5esfbrNzlvajNEAIr4QV26f6Yo8qGKJGku9AbntIyuQeE
9MjsmLChFq+OmYzVVtXByZIub4HmcGZ70wr5zbSpKufFY0zkuy0tnpBcFDd0fvrJe9K5TE0b3JNR
I3PgE2UEwUPtCYOf1jLId7iV29U0NMUGiP6R//Xz0FcNZI3qZMXQGZq8qTl32c+hBSYAJ7W5KdGt
s0cvqYD1Z6tIdqMzRBCRqp+OawLdtLZWgnGZLJEDKzzN+HBr5TmfAPCVTTZXT1YNUzqbna0HSXgn
DffRdwcmCtot6f8uJhyog5wz38Uor11N9xF051rmYbsxnRbhVfTTxdTkNVG3ZlgJUXOMyVlt9LoN
4HMGbr2znPyhocEj1aiY0mfetk3MN4aSX7mvUfkgR4MHXPFQFa1HOd8yoO+MDVNr9piCNkrZ4PrQ
xHkWBp9PgCSCfBz0umAED2Hb7DlzwmrSDkOYkqY96DPgMaCajCLdDlN8bZawZKxAApeU76/poLHh
WMVArGhTPyuLsrnpt8Qjtps+IrzHtJt1jgR6PWcIk1K2w0HXDOjRgJcjW4V2q7OuI1K+sSsnFs0m
M11llRJrNHWbCHnTJvZA4hnJY+HFNmGo6byaDVJWI8Y6U2fYLIQ41lVOf8sX8p5xKD52MWPBV/Cc
B9/83qbwRgDFQI6pAb0FJuzb8n2KC7nKSpr2M9h5FLCvBQyRNKOXUotag8SMnztREVyxxb/4I9Mp
05XpG8qmbwkr2p0Ll+kuRFCTNrXaDoH5Vk20fOhg4IaTn7oBCrb7knWi3c75ltx4UIBueykyRrWB
ohFnT6Q24VwmMplO0eC0h0j1GN0o4k2PaGiY2zWSl9XQhh63p3mGEY1TJUdJCXvv6ER8qMpUW7tJ
DhzsPsdx8l2EQ3HnsBjn9bTxoyHcwfF7mcYTVs2vFivRumUctfVG+8mkXR96NJdtj5NvlHwBoxJu
dAkattCfOt464peQiBMoAFV+fiPb56fbNyXYhVNALpEu66+ZAo00y55Rw3wuaknrNLRoRtTgp7MW
XLPRX0UDOSI2guhi8llkQdyuU0w8HD6KM/3Sd9QBb7roh4NqvV/97P8kI5DUjdRAiOyZd3+Wpy1K
13/rU23XlfxH+C7Ebd/z/i1Oq4pMIqQucdORfRFN3udSle0KzSjcywGlsyXRtmM0xD3RBZskHWEE
GZeEg/66w5WwsRNk5WCGwp2mOvrLxbn/5eIcB12vQuTr2v4HOqwdzKEbMks4xo0nD3WDtkP5EfbY
0N7Qoqefn/oXX8LDoKMF1Q66CICpFejSeW0I6rJhDjiiZOKMjN7cWdPTXy7wA5HT8rh70GsVfSuL
pdD8IO3rw0J1ja+Do80xj9yBmmqCwMRkjoxdxYXjZhjGO6gziPxSQMZwkqCbFvd/vozfNMZchWua
gs9RSM+3P3yGwsb5rZEeHlHTMKSYE4KycEVmzluhKDrT5cMsQ8QkBXFOf/7Ryz9dpAQ85of3//0f
hxvg4fvhk/GkKRBLf1BbVtp3S9TB6iiXkXTDuDCOIm/jDKj45+U31tgGUMgQ5P3nH2wtn/2Hnywc
1k+eXFPZjmf++8EVZL0WGBUcRlBR9YDs69gOBhQwkhRaHe2mAXCSaMaXfPZ+kSNbQxi5Trdqb0lC
XVi32ZhixfN7+m/5iJN97k5pXPcXxym+ZYoiHq3D3+Sp0vn9sqXpmZ5rSZtH5qM8dcpo+fhUxkfZ
1fRXjPk4LAqCgqHDOpF2f5VixaSg3iPQs2dZgRyf0zMCXHKvqx6jQ8PZGSK+Tpi5G6RW1F0z7ROr
fizbsj11ZrnpavR7rjR2zI0Rkc/v2eB1u6GJGTgwmrjLEFycSytEK+eqFa3oGPUEdnhG05gGLfHy
50/q96fTw//GU2K6rsWQ8cMHVeR2ZXKnCZWkbwyZBXaRKatN1XdfGkklGNU0gIUbf65VYm7//LN/
X9342a4AFqyYff5GZ00Da0D93qijMHHGz2OzRaRJcgkpnO7SNv3zT/t9uYLL6wvPcZTvs2x9eA9V
K60KtaQ6RpbxcyjKVzAupITQ3U9E9mssg59//nnWsrx8eAcc35am9JAWY1n4cGuTKqvofBTOkmDj
QlGKV5TEO9GQHFHgVvtnRBDh5V5p46ks6xyZl2S3LTyagMt4tKpdm1iN8ukmGs1KMvRyyalqCAiU
dHDcsGDNrXYedANA3aCT+5ff4PcF1FPOsohyEpN89+GW5VEfTBh3bRJQyaakZ5Hv4qa+is7Tx9H1
x70QxhfJIEz5XC6Cqg5kyUiPbZEjDh4KkTLfNQEwwNSefMYZ6gKi6ZMVlfplzl8Dp5r/giz/L4+z
b/mMdrnt7Pcf7zmJGhEGVsc60mqgwU+uMrMdrF4oAA8iKLDyL0YHWuE6M09/vls3GvqHz5sn2VWS
BrRrk5ry7zXPpXnLz86s440LV+XzdCc8lDt9nZyEZJpPjMl0Ea2HZz1umXUtmlrAFeMdGr/+L0+7
WJ6u366GDUDYpqOUIz9cDcnGuQx9JY5gElivFvXQvGh+rjx/4W4uXzmV88JRHxquUfzlzf4IXmbn
8XHpOAjqXAY2vy8rzLo8Mw/NY2maX+kJAiYI5fTF8XaZTJ/miBG0dLBxZZgCMa/GUHhSzZAkVG9u
ZO2D1BDfa+Hu565wHnp5pHO/ikRdrusZNYNWMbkiDC4fRltc5wW5RXztUfudOCV91R8dZyYrpDd3
rZOruzZk5Faiqb3XkcaGNzd3GEacLQnh7H6T8jdRkfrr2M6eetnuu8rPTwwllqXBmaD8BKxgAJ1Q
zYpJh4A8LKRfDWW6Xwv2MpG/xaZ+smav2cY+g0JC6fe6XXk8KOvI1cS0xpbaDSPORV0aZyH76W0c
5N6IUSUZWfJEiNSA2RUvdj/MzMV8hp0NJ6q4M/Hbe70Heyl9bnVy7ZpQcDrLxV8el/+yYfsmRijL
Z9vjAHFbzP7DCZVHnB4nknuPerC905w4oNWy73HYeI8kVZ0gfZ/qZEIzEAsOMo1DVEScv5BJ4BzM
uWa4TAtWV+iKrS7dEQlKnwAtI8OSBTZUOa8OXuY7HArWXy7c+f2N902XVZby2Cej4PYk/seFEzSF
bIUa8HiTiTpoTGZj+tVp7XzPsvrNM6YjuCD3kszE+ZJdyUw6764kOMPlKdlOkdBk1F+sWZF5DtJo
RfdZoh6sxxXDTnlINLFXKv6kmVZteqZ8OzuosRyVzBoaxlrC/yKJcCL60Mjsk0yZ5Ctk6ke4rNdb
ZdVy7j+D8chJMSz90dqkVkQPmdnyyc7k4wideZ3WP+oA0TNx6RGTQpbMfUUHrx4mf2u8ebLElJJh
tL3xnWaqe8kdfsiCMburcYPtixadl2MNX/+ypP1u1yHK1sEdx4LKS2x92MLMqgnn3mMLS729T7Pn
vnHbaoOcDX+Rn8o73WYTjThGgklhF8e0AkgxhogiEr/Uuzr5y+oufttSleTu2wILkfIAy324nipq
GFzW03zk4x0OLnGinutuxsKs7yObTkL7mLTE17olusfRLLfhjFI9dxm8RWHRnLtIhH+pdH9f9bkk
D+sgRnCf3fJjAeXNFppsmodHK4wkMlN1R4+egSHzhiQUtGfgIDPlNCdyuewJoG+7yszeOknhyr8k
MIjf6v3lWtAaC1MuxavzYc3PcOeUDZCNo6MFvkDcCYemrXYRY0DIHnxogWUhfWXuuW6VIdZux7UZ
Q/mgkzS/m6rsylw/4P/T2euK0y6HySg+EfLx9pfn6vfdSVFQLIcSzE0cED4ezVIZRqMq3eFo1ADK
8U6ah0ybZ9SxOOwZO+5pwA4sMU3wEAT+3vB3VcGr7UdZeDaiJzlDjxlc5zXUdX0gWaEDYeRlZ1j/
l3A7IvR9KqsxW7Hc3bd+C4jYUhlpzRaGo4H8lo5luEiacj3ZSb2ZC/9rkIPMmZF/FpMMtobZZuis
ytxfhzmCcCe2aS4uwuqwCrJt7zkoC1Wzkyj17cZ1Dk4lyZmcyNVurQr4E2ahkxPS2kaZtrU7z911
DUmovXBz7PosKx1V6nYu8mjdEbfwwDud05UcjvRGA+SNOKcL28lPo2QsfPtStlO7hRFs724HkIKB
HupX2Z5n3JK4Q3L1MENhXfebrHOtVzFRzseJfs2s8ithu0zuo3Rj2K044OD8VZvoQXo5w0bK64sO
nXalus5/uC2iMU3Dk+n1z1PVfSXPDm+EsRlQWp0jYTw1FvBtDYg4c2190eVnBv4xngMQN6qe9reT
dBTUv8YcBXvs99wNdoIVkawwhdOIPS4L9o3tjH+pOX5/+B3BSR+/se9I0EXLaeM/NoIoxyGDmqs5
RgkY8aRe3WrocoCRL+XWqBggDNP//9vvCF5727UZUrjyY73ZatNq+xE2KcHu7Ra2zSXtev8EZSsF
KKGIJ/Tkrm2Jbl5UWRlmnn/0Ck6nvPOfXyrrwwHHpkx3PYudEDOYY/72TuVYP0RVOzajaeOlciE2
8hKxBTs0bJH97rBv2AcVBhfwfBOUsfhudnkSncL1P8WJsQ3rgVGZN1xImv5OIULj2CIrHqHjSOru
vfYZ5c/ho2T8B28+IrGvqLdOQpbdOFp/W+kJKvh3AWvzuyiplOR3sSA3OMve9B+fp50yqbQRbR/D
sSKCzAjFcc4c85g1MX3t25+xLIIHX74kebpEkEaHAUjkMW5xQt/dvvUCJE9A6bJ0O0nj0zgm8/H2
JaKKR+JOmHdaO+vbX8H8p3lI6wLCQzsfLTAkVQUrXSKEYwhSSdhQGCgeuulQVzPDlJhs7MiJjewu
LMf/+62JMgWSGVMPaJ/HOPSmjaOaX5k/GceomEf2d+IO66whtwigOpT5oEe2lMoMLGiyj8GuHPvY
Do4pcu3AK/m1R4+QhOXbCbMQA4ljvny5fec3EQdKMzf5ijuZYlWaj7nTYpap4+c2sHFLB5XecxZN
96Oyd5ZnIrMZw+eqY9NiFUMxV71kbYbQGFQFI6sZnOBrmGln51bY2ZgloBc3VHRn1SEJlKj//7Ff
oRfEcqe7lTPiB+omxjKkBFZXI/om2voYyKy6n23QcG0djVu55FWbTaH3GfH2qxEticVw4ykWvXjJ
w27doGXZjEHCqCBlwComuz75eIKgpPDHKfO8s5vJNb3nYFsSJX0rz6ahvNqxBlGnEw/yXhvuW4xi
t6tkBn7Jmb0fughguOmCzGoTCxh9wtPA8YXJPBKhtUqN9mzIojvHiJ84XJRI7i2bzLeWXlOb99cg
qMyXWJv+DuYhkhs/eMbzvwIpzm9kVJJ9qSmNdeje1H72Rec6fahiBLNFggJLDUodbnYdti3jDqJ1
AvejR0zRkno4TdjlcWsR1UmTcsxDxKvSyHfhWHNeaDhO+44utk3zA+/svpWDeCH/UYIg12Set7Tk
p8KBvJaLRe3knJ0E5ZnGR7FrEbnucG6Ju6jl/ORXZCYlgXpBMAZcEnXNrsjwQyZdgd0yMpj/6E/0
iB6wWtGGAmLrpaE4WJm91xz20agDcQNVe5wi8uKjuySvxJc8cz7ZefbFA1a1Drtwie7N1MHq6q3R
E/8ktcDKp4uDIrtzSZol26K3PiOcpXbOU3sz1ICGm3Az8EPjrh6vXOZdq7DH/9OhNBNkh179VFSo
1DGSPd2MqdMiyx0r/8VC38UQhl6mQ+l3zsfuoRBzt8qNON94A/KqPo0+o4StgNrxGN3cxQEK2yuc
a4wvkYp+1OE3U89q55MpsCNOb3F7pSR8x2GBrZXjOi4DntfZepxRxrwMaMTvkigNESfxx7TqLhh5
BKutqdCN0F1wuwFRSyjHK4ETDEH6uNlmkRfvm8o8+46R72WP7zlOMS+OGP42NpAaXNiBfEIvwI+f
62fwpu7adMxNbMB+shfOWczOu/LIXPSLgz2p8hkyg16VddUxPLGJh5qZsObpoj/Ceks0DbEkWE4R
EKR7Wxc+oiFgv409acS2JhLIOjzTLAkPdswq1Ji8EECYjG0tk2ZNWJm57hlgXZQFcpfgk5M/eGz4
LhNqaFoo9HAWnIbdlPwsE6SiaPvKsxlFizIFw0mKsPLs54+cVNozrd50QwPSX1VuLLdeQUhEahT6
4PVkQyVKVy/UtavCy+1HKiYsK35zydtO3PvSiPFEPGHcAflUd6wxTTOn6771aajY43Di9w+PKrdW
kemN19jJpysKqpAnYL7rB7fawvP2roZuxEPJy1RxnF1pxJjHCB/80sAdjn1lnGMwlYFmSNaZXwoC
EDX6gRcSvQJ2ymlat6V+QEDsPSfJDzYGJqyN9I5txqmHk2SlLWybiHntXYvJog96hFBXfxTNC215
sTWriXzuME+PY6pPBDBNCUn1XdV+S6e83kWkEK90mXTEVffBqSi8p8YcHW7pt7DTBx+fzDHxEcFN
iN+3EWNtEJGEkTp1n71myWvXyNWI2+oUoSbf931JigWfjeGwxdW+A+k8L9E1ujZlJRk+45ORaDBx
6D9EQeBha7rbsTbrXZDEj3ZOq68tefGLMrfXhoknrUNhfoiy3DzoKXtly2ehQqPK3TZp9PlNhyEJ
fduKmpgEwBBOWcoweKc7UK0apt8yTY1LVES215xKpNPRXUeCZFXyNpvOvR/LXwm51JMMmcdaTGkC
Z3Q2EaqpXDPvRjhbnKaMcrkK1iq330i5s6AWO9a29Rzq5jR5QHXPxxCX5rqB9MAEeMD5Zex0ilEA
t9h8z0iSRps5+2uBm3gbYlve4IqBczVXeCV8kZxq82J1przn2IJWDT7Nw1ATBxEga0WbZMmNR89+
NxKyU7iWd0ZA120KpwihWmbmjvsK9z6FwFoRue3ICs/58k8zFI5WYqG1IN0hasUdnwdWoQ3xtihy
i/q5sjRJWLobEU9cbUc6zxVLZeY2+XWeCsJd+3ZYzUs6WN0nWHyCDlZmYIoNdzLekOuKl3JqFstI
dG6jAVXePMbfTP+TSu7tqHO/KngbjVOl+LWAqsXj0D+jUlvdtL9FEjFmCZ1vmav+D3vn1eO4tm3n
v2L4nRvMAbD9IJHKJalCV4cXojoxZy4ukr/eH1lnn+7TOL7XF/CjsTcEpZZUEsOac47xDVSFKbFT
ntLDMVfMh6I0J3Kz2jslJZCt5uAO3nzUVN9kKUVhNH5HzoH7sOgeHQckllpp1sEUzjXPoqtOj/um
d9PnyaxDP4/yi96p3kFviTqaDaS2MMPTrYiktmeJFohktg8d5glg9mpCL46qIyYLk2wXEtq6IaZq
to9F1mh+1ZjP61hG9EZ2tCFo8bnLL8YSfNUP9qUvm7O5iK3HCN1Onl2q1GyPeiYYJ4cRRuuhh//v
kRdk8C5QEonALqt9EsXaxRrsMxTx702fetcQWZBBg2ffz+29GcG1AkuH6B/O4pRooR/P5xLw7BV9
GZJis1aOTJ6BvKitFxBGryZAGmgFQRCY0qfKc+MHC/sEeHj30rS2784GwKxQvq3O8h68p0tsARTM
7tK4gG4tD4KM1/fbdRhCpJOyEQNsMCjM0KD7NBgTekQVjeiAeT6aVlUes5TALrfQHmu6I6n4plq7
BjGC2YbeMUFTsonDmmwyFcO9WWK9t2us73KxMOIQxSfcGgzq4q9Ii8dD3Rt3FK2lP6VtjQhAhCeK
PHTyWKO3WuO2lxB75j7RrbckNIwHa+4Wo1J61NX8UzhKc8c8FPpygXnBweuTqGV/Brz57OX1NjNT
5RQunC8Sppc4TflMLJJ6FmYEo9Wctv1kljSLu4OG7RdYafVEb++lmHT1nM/oVSTxEnmSW4y3hyGY
HCO+IifZyRl7M4AS56KJHuOJHIgMxskTYMrIT7QFCwpmi2y55JXDeHuSNI9uMydjA3nr0XBjDiB9
RmqB5d1ondgJAsqEiSACS8Z+TTd8oftXP9qPK+Akypzxvq5DEU3vcs+IL6z3DQ7jSLpJ42sDhT0f
CN4MUt+J0BQKNs7Z9E2zF0dEHp0fGe7wqHjyqOJrfgDF3qGEt6AMAbPbl7FzS1Wz3SsFqdzhjPAO
ZgFClS756gzZfByJj0b5UDy1WsYJjVBBNTLrPXRmj8N9ivjEkpjBk/DojU39VM6AEjTFXs6cEamu
vNc4ZB8Ho3tuivHV1mT4RLcIPVSd6bcBkzXtIQAzU0rCSpq5xaHLqFrwNmHNG+YzINH5tgDlNm0h
lS+Tkd9wIglbcX6Gccpf26pv1MMkqOs92SlMR5uZLmifacc2K1nfmGwb+WKqwgHW1ZiOAGrKi4E/
9GA37lfoADrOsXPTMyWbw6k4ZRVEWNPyDIwb0J3eRcAdcALEo4xTMRdt7GaSJzg+HxpLD2KvLh9R
Y1fHJHYJmI7Fo2sUzptkB/NmbEEi70qCpEz1qQZu23I0OSaRi/14FCkGdXJZF4NfPZIsnJqf7EZh
PVh2SJLrrtb8Hsnaqaub5BgX0z1q5mpnmnP4yY5R24xExYEXvUeDyT6XdsbVmTkrt0i/pyTW76Fh
3jxrxAMijfwy4aX2ktx7cQ08jsj7HkRjnms5tY9WV3ePw4AicoCIul3qh3W7lWjCt7KF4dIJlL/C
Mcankdj4ayoM75WzjxdYE3p4jD67qSaqb0AfS7acaH1PTsdZoc6jwn41PWmelULFYKnq5Z5f5uPY
lkQtlhxtw1Td1lCTj1Cwo8cFKVO3iOOnbDQBNBnjc9EDLZDZcLBzjN20Dd3n3P0czhYAFM17luBX
3rki7NbtEvzNaX0ZFwgd2xNbG+bFKmSMWAJu6UzA2EsMDI0zNFfleCxUshzc1gRRMwwjOIAhqATr
gbwxAFzk2bz3cgndAF7ohVPNBB9CR4BUlz9pZXgBUxV927WF2Cr6OB1VDVdECPZ0lyLSezAqY4eY
JzsXDJuOvdNf9DFuTuSd+a7V3nk5xL/phIQ5y+p97yHVGNVe2bcTwWNVqD6TuZueJxrSa3tr7uJv
5cAM18P5uilEmF6wWHNoBuDJCP5FltO1VXB1mazgprJLcTxaGEW7uD0QBvvR0/ZKrnbbfmEZdan1
miR4cJou74JwcTVh1e9udTN0e7C8+Kw098yBZNjjr3Z3Os0vPxHdG+hRAyTZMDNNQLkDFnY5hpUE
wkCiJV2IysAmTCZ39SvDsvFzDgU5nXZFntssbcfADiXy9qguqbfK7ir7PjtpfXgq+rw6uw2E375R
9nk04ugwmYJVBvOwFZHUo58NkG3FQLcJhqIFdYWJsyutrn00UhaSYdp+nWKPUIYQXZabDHCWSZvI
dOYudjLmPoCU/jxEvXEqEouGWWWJE8vh5GIVRNnN0cPYxEQQDIRCtoxKkICDObEZslox32GJimpL
3wK72SiPwmntQxKO1wjB5WHU9Z9OO1kPhepeVlxnZ+JJaaZUHmJkmb6qGF9MFMeBTUVB0TTM24Hv
7+C0r9Ll0KAbnNaFlE8rCIq1kcqOTzYlZLYVM4HUXLuGRCwOTdw+KJZ4aVAtbru+LYLahZycNYkI
hkjLH2ghh7IaL9IaTy41xKkGASZQ1gUofjOoWnZ7Jsbrpkm3e6I+Z/NcDLJFcgXMfnIzz7zhyz1X
Ak4y7ZjoTv/eH1KvCZwoUv3eQVY5KXFzaZtabPO2uWm1mD6KHZryDdm/7a1DiG7iWnOGubs6wjqT
v8gvDx4CTGv1RbY8cbUeEhBF1LcobxlWIV+LUF8SZMi8x+1fG2G8DNiQsRmRVmERfJqGYMJgEG05
8n8tlBgPWq43D5L3PHrSelUq7wtrlU1juvkeWy3LXJoaeyJTMNDk6UNDOuJaZbbl9N4ozWvbOJaO
tus0Rq+zxblLXbqW3pBfGz1mwSvy59D4oQHjwh7eTCyrrIPaVPpHN3yDovg1GvHMmI4Mg1gnTTHX
KPtH3XADbJaaH3Z9tMPZdohwx2Sz0QXmADsm9uIHnIPfTcFCzqExsLG1hjTWHkcQgmncavpLZtAS
0zRhf5+3dvlFmQ3itiCzz4WrvXg5OUeR/dkYrOGmJ/mxVZ38nDbFU9RSeJmGCfclHB/lZAJad5SM
dHDbhWxfu8ek18+diKagk4b1NmiJFSiTdbSz0rhRi17Y5Cu7G4/oAXR/DdteV3AVR1ctYXqRoDrm
T/IQtAFhdIYSTUkf7WfV+Rlr9KNwZWL0FsgC5MS+2qFYjR3q10py2PE641PHtr6Jo6k/GvMw4qxS
ysBTp4DDRLJLennWJ0agg9Zc30GQi4AM+NPop4SRYXCgKzGmZu4D7Td24cS2OQh0xmWFnSWjWVmk
z5692Cs7hIOoffduYyo++rd6C6mfSMAktDHMpA+4xsh/COcS9A4WoXkefzg2cL5ZTT06gqQV4hVc
Dujd95rAuAMsEaznw/xV2cPlwfHjXaUu5MmWutyORjz4K74LqgDspBHZfqT39UnqNGtX0SSD4uxk
07zcZBZAFysiEMRp6cJS1rll3e1NybLbyymnOAXZA3reEmP5ph+yQEeWdxr67E30dvLAUr7ZtDak
XJd10zGu+kfZe8bR6BxOKRMZGDRN6eQt96ntdNGADfuGVQ67SA6fpdn2O9nnZHVkNr1Px4Gj7UoK
vXGxqPQSoU3cqYf1jC96SBJVNexaqq3GwBfGNokNFajdmBfyk93px8TE9eyoV0y0qjXWx3JkZDYB
HAK6sgVuOt6ReDobp2VSqrbBKHTjGHKQFa7dnWdVfZzdTLuSKm/4olVwbEvJvkMh6i7FTt6HX1sJ
NcElq3DTNUA2XKuDNe7J9ESEIaE1rr3Pl2GiijePMgoavl41e+YnS6wDmQ0zxIxDOGOs0sLmC49h
ftFF0CeJdulkc9XlaB+VCQM4vfS7d6puW4gtNt2imu4UTpdjmqmd32lkYMGlf65zvXvK29Q8FmZP
K1Ep7u3Vlpb5aGXRpXWrb6qbu0E9mM3eRZxAo8IVOzq+2kvDqepYMvWo2uoOSnwLbA43X8gJAYP5
EUnz9JTk4C2yyV30G8lD+pQ3rkUAaq75HD7u5D+AC5BNtNVTDtFzPNkXVqLDdKOH7BvEUmxSaKeP
aFYZ0jU2acm27Ngbs+lm4HLDOFyDNa8b41FZ4olNvXMPhMUa21rgaKRWthhFLFtuAxUGq6/YAz8F
0GWVEYPwzlzw8DAaahkD4dedXaYJzmuKTrvaS+zPcvruxrizlDqkxNTH/Kq2xVvolV+ERdNkyl+6
Qtc/6MOM2xT9I1iP+qxbw3dq/tjHNFUws5jjG2cr37R1sqsBlewMXNsb2towFSLzqbWsYObA+Vxx
MJpi92SxaNrFo/m1bqbkFb3BJ5fMFDC/7Q+LfmeUfXBL17gIocYPJgdkDU3ZRReMD1zaLQeA4z9k
UsVYG3ImV8ZgvobhZyqil4KO0VNFFJSfxNmtJwCMSUYy7eY4xmAqk+zAgv4iS9rpCjjq57ZW2X36
ycLj3RDKEUoL5B09qdiOukc8Xq86S6AHoybsMFH3RB+W4jTFmWAa1Lxmluj8Jmubz+5iRQhlPd6a
plIfpVZ+wk9X36eq+1kKaGS6TPN9JhXn40zGBW3gWblWE96PTM7mTqf0OnTCS1lAKd01Gu8CClK1
d/LQN5wUUTAtti0EEo5V9gIqsABgk8DZzacwmWkALqnMWGTw8yCTPaLkpNHl5eom1stnmY4fw4p4
thiE7oXkmLOxtEbsiSzOAc+vX1TtdEVHN111DmW+Mo50dcX0IROReR8mXnhj8tGaRrLaJS1wgacP
zzGWzYM9qOwcy82pDsWz6pF4n6u3vIr3lVNpH6JYBo6uFp9bpiv7HEzFrq20/oPTFEuaqj/YuN03
QYhXme0RQg2oSKJC6umzBHryGnvYwF3PJQud3PmeTIIZGZlXWEenhz5FFe/a/bmKiXjweG8cINlm
GUmn+B3A1wk72D/x348f92EzbPC/8x/n6wDc4R5u1dm66nf3Jf9of6cbrJOgKDfSwOAPyYWxkd+z
gkj8ZGti0SG/aSehA0wH8MbtRbq3RD6jYycVJW19VLN70w+Ca3D9fMVZtnkjvHMbbsZgDPSddWqO
yT25D6/uJ+Mn2BtWvSDpcSUvUFUKMI4BT00fCIvRB6FXO/fryLjqoB7z83SXd/2l+0xEMcPIDE8U
8Pp2S+M67EisD5R+J+SeXj7uVZQgOEjUazwRVWPV8Uss6l0HEA23FINKUbv1ARDisA9TYWLFb71t
akzK0ZXlFdtddXVF/FlWxciOagfMrY2vGQuBDctZBTRo5hyisrrk2SDfqhoYgBiV6mFJubwLqb4u
mcydJLKVK+l+HqqINWaSf6STvLVaJAiZFTd4y03zozHYdMxSlptpeTYwfJR8iOePbWBv8NhMuzuJ
IDgyT/cMcFX4fHce8VU2tbR9q5ua03rRmHVzasB9vt904pQ+Yo3rJ9XT9uRAbTuFTUfI7nJzvZZ1
bBqCBCyNcdqJyRfp65eCzu2u0cfq5NV2xbyca3/cbJmOHGZr8FPXKE9V4UDyiKOGS4152W7M3af1
kTkk+TGxWjrEWlGewtS4OAwId+uDYTWUp2aIqtPyCaTUld/ur0uHJhwenFJqxWm9iFIi0cOEi1/3
rdfA2iyHfc7ZOa5lbXnPruR8Hc5hM2/Xj24lNXUlM91tpNXYcER9Cruo2k993nZntdbFnthX/iQy
hNbX7LqkfL/2x31pA8BJa/N2y5z0w1w28a51dIxMXZz0Pic0iFBKU56ofMpTh60zL9N5j45R59Cj
xziEGFTrufr7xXpf5LQ5Lb3qrCzf+nrBPJbeaeJlXI72CO6GOOCtoXLUH6wEyhbhKqdseSPJeP9d
O/j/yf7/Kdmfsv83cYn/1r/9tx8lHebp+lb8+J///SEpyx9d1b/9K9p//Vd/o/29vxC1o5K1TOTW
KLiQ2/yN9nf+onzC9+HaKpgnbCC/0P7eX4YLpwfctr7osx1EPH+j/Y2/iMQB+oR026V/919D+/M2
/yofUT0NxT3Ue4aKcFP0VYH2m3zEICyy6M0SRKmqVDH5WbVDd/tcmfAzgqnDxXrGS2X8wNM6Q4hx
ndw1Ni22f+elSfUi+ulohrS+syVWygczpBv5Kuu2735Gk5lXb7NjDMr3AWJ3Sy4Jh5zZmMGZjGRd
ZZvGdSkXN5z+4KdWtZ13z63lTDrz3K57TfSSciHt6lhAW+SkvhyVtWrnQcUJv1mxGKMtMXGRfq7j
Ib9limvUfkgCsrMbKqUvNqYKIPAiYAvQGS1ZIRNBEk+o+ATe6r2du5a+1/HyMupIyffwVZGXX1TX
xQJGNEmGWz/HuU3yDvaFDQgHk1UOGgjthz6NzJo7cMgjMs6oqDdxM/YL6QYTEw0a0dkXwETZEN9E
iewMVVife13Hu6UTsdwx0dVgytLcSrQ3J26z6AgGiAh0tctVCM8yy9Ijed6SUWNsPpkSg0lqzA31
bOVo/cIjrBk/k3v2FbY5AQiK6eXxQx8NBaCC3AkZbaummYOqmGO4WciGvPAzdn+4AmrYzZzMLaMA
aJpo04kBj5H6JNlYi/vZmby7wLAmPxjSbYxnnujV3+14jD9Ensy/qagcu32XNcBb0ratARVYzOII
RzL6L2TjYa8zQBFeC4+Do66HxkupYdNONJbcgJ8x29H5hHgIr3DUT5mpm4+lnRtYAOhFNNtaqwhW
7prQ+SAcbPy7cqj78dET8B055pEv7us6GP5T2/KnMoQ2kBr5WqfTDzXn3q7v2GOsJEjsidN923T1
Mi7VBVSZDp7dDuXF3E2bRBlINs1pUv+0HGl0G8UjEazejPTj4JlUuDM2TtI6rP2HJEqUM/AnLMiF
blOym3U9u9Cy7YEUcIy80kEG45juPnUlvY86B9MchGpXACegnaQfQNQU+s6m3FKvdU3ANl5yPaUV
bMnmIUf3HD0oYzQ6r6UFMeYA/cd1TyFHFMNk8GeLOQsSteZXkRvaLJLyTLBymhhq2lhrTyQlKZ9q
s5ieB8cwnjToLQHGTE59wJ3vqjNFF/YAJiW9ZdHgUmlZjX2efM9NPXtR2k7uZQmBCVl08rUZQN2N
im6daf/VdEfNkIK6KPd6PfaBgwabhCu7qjezWrZBnPfG2Wy15iFB046qhsaLks0Y2BJlfMlbW9/L
xK3OhdM4JPSp2d4LJanDmmOz6jCLY0vW17PdRKFPRTltQaClh0gY+lENI+tVnZow3sReYuHJM36Y
hZzekIe2V1MZzMdKyPBRDjNLXU0rH+tyiPg+upi2/9A9ulUkvg65Vh+FmhjPMUUvShzhxA9uPvJE
QC/7bpTap4K4K7JDUiakE7sKOLFsZ3gJiBw3LQi6JqPx0CVRhraWtRjQu+gSVWHibhBKUs9yhLzh
tSi/lKOZBo3worttt8hY2zQMHMvp8V9gJZynsYVVp3fMfRm0eCgAsDz07YPBprgfoNUtkabWfTBD
5U1PAJ03oqpf4Tf0d1ekVNylMsEvS6H1oeI62qmac2wgr9iyEvOO0VyHzhabxTXDT+DHaar+LNS0
fG5F0V210SWs2cYCYyPbKPSj2c3KR6StwEIGZ0mKniZMymqcgYs1chzuA61XqOiRrzMEYvbmIZcd
mJ+kFYIvuiH0/wwCD6AosJtjhh6fZrsROzvE+GdTimFwgNV9CCPyKnXmDvuscNEFdBZo9ILGwYZ5
O6YOGgrfhKanbCGYmFtCLZ6Z9NvXdrQ6AElxFYT8PgeMUNYRnNx41GsyvhlaK8SVG8apSbTxkOXk
47qFPj4oqZ5ztpqgp/XgmMPCc/wytJxvrSRcEx9RclGNpYXf1ogadKPeS5dkDSPxCF6is3d1257J
4VTHH8Iunx5igSZR19V0h1RgJLdNSQMPr/HJcoueaHP2MZu63keHRw5vbEKNKib3FSVDCgcutc44
amhwZBhskM+Mj2GBAJ/vwOGQXBIfmsmq2nvqMscHykxfA+GYR27MfmrpKVX6XO/oASbkqprxTom0
8tjoFUYCO+yvzlTj2concSLjJYQND/2l57gZjJFDk74atMNMRhrgv2hA0omjiROCC13BxJYezeG+
qWs6giZhKj0Eye/0muBbpB1DLAe6ROlWxR55ULKtsxR5SwFO0XXleFQySHPpLJhgpRggDUfwi0/T
cIyZgB7KQoBEMgzKB9VBq44E7KOD0O1D1rr6TQkd4XPCdPbSS/Nd0eMgDRUs2+zeHET7KaRFxtkC
rdW0a0zD/RmbanTWEpWgu1lpn6DE0de2wISmEvYNikiUA8WM4HR2o4WVzDQJHt1JzFhl00HIG9zg
OlBEMVw1jhz7GYxpQHpWuJ3HIdqnZDqSNexAelBJMLAUqK60GZKRVgiJf+QfpSfM8d1D7eUJHhZD
LFDI3B+90PCNilQZT2Bb2yDBm89RZbNsn2OYfsgAQegNC1PMno8ipaluz6QdOGAVfWb8dA419ozC
LKcd6DiivEuPbThp212fpkB3Sgm4KVXFPpbFcgKRCHs43zFYICJ7rDW20iKN/HwkPi5LyUbcQBpI
g3RQOYe2KgFfkxBPigKU3ypmwqq1yj72E65zxRr52ZsZ7WfLYaYzPOVA494KkFGMQVLaYj9n9kAw
45R1b1Vbw/JSB3NfVqMBZGIUEodjU8ePg53Xx9x1Y1wcbtd+BOU/7ww511czT2W+A62pO34aUc7t
uqzrwocxQVbvq0mUi12s2a51IDhKzheXL4mBYTPb/ctozjV1VCja3jdpzD1wUs+rraEtbWrbnGgJ
AqcQBM2bntaQXopX0ArrTRsJZVIvgkSsr9E8mDrjmHVp//+6Ctr/qJbioPsfywt/q+qpRRDT/69/
vdm9345+VEtN8S83grW+eBQ/2unpB1Uh/5QX+scz/28f/EeV8p/WN46LTew/SC6ryv6t/KO6Wf/N
P6obEjL+QnVuO6aqaUjqTcTp/6huNM3+S7UQ+6sGvwR1Be/0d3CZ9xejE45rmJNYxdiLxfjv6sb8
y8AHTxqWrlr4MU3tvxJcpmMG+qO8ITTN1gz+NwAwYPNcnFK/lTf1XCHzDaf4Zk/dY6jRt1eXDI6S
AzoRpepxLitnl+bGGT99GuRD8sWl5jkZo60hSiZ5BOyYUBk3aDNNL1H+dNEy5yylPutu/8SIK906
Ayy9aUBlp4FvcHqPZMnGee2s6rGQ1s2LiXLPqpOrvmRT/3UGB1c56RxoCbGCWWt8jrPxW4mcALoj
kHVmHo8xSpASpEumZC6dDGZplj0fiCcayUswwTyiqDCyO1j5V8UqPtKmImLkZyQrnBvtvnXB02rC
LHEqMPZv2Ge3UZjvI/7ZEpcN/SOJPuX5IBg9T99HEwUK3x7NNjM6YGPbqGaXQySbUEe+jbOaPRKW
FQiPLls3tymMXuesQD4/iJlUx1xMwEIkjbvES74zfjqXQ06RZmE+GHwNMdueiJR9NTJyTpaWJWAT
BsbVyJIyRMCK0VwlHGcfA6bb4GjzLZe/3BwFMnOCgSLL3tlKnoAwKVxfSOZHKAn9VEe9mu/KfLRu
TVn4ep1Zfm9G7jYxIDfjzAAIp95h3UGVV4AGzVnMALx+7tgGEBvhe9XN/BNrZVZaev7GJAj4VBJH
u8Tj7BejccF66O6MtPvMqUrfwEmtglKoJ92r5KWm1wNdM0g1EO9FDk0/sVuxj/gGcjSbMhidL1o+
PNkzSRo6qsctrsYJGaMOvmie4fi4062RMbFvbv4TU4myGQsXudMErsczDxOnrmDO2lenXgpFhxll
nOtvUWUhxrMGsCFQ93KEsr6aV+Eht5rlhx2vitEQsw7Mb0zowBklsraS8dk+cQo45Sp8ZO+rFqUC
SoLzpZzh71bUopthYpJHa7RBYCmN+o2GQOorPdJlFbplo7XkUYAA3I0GkiP7hGlD4ulNJbqShhBi
/aenxjXKHvFJTfI5aEfkwa5lYDhk8WKgaUKoHp37Rbj4LaMyP6XkA5CkjmiTJsh0UVWHEjHWHwE8
s3hth/Ipjl9DrJNns+m0bY/rls9D0lRaaBvRaeMGdms6Jk8jcb92zMLb/GY1yMB64avtzVEAM9Le
czc9VWPB/u1oPk0WesRkk8atmR0nt/roGcuYnxRWFnIhAuAy8xXTeSva8HvPAWyrzpqybSd9t4Tn
dtOIbnKyfjjl+IAIh9dO4SMxGSH4AskgixHUcUOnlYC7WLBrWH8Hr64POKpwHsCqL4lA1gyCydNP
jUUKIXbL+d5Kqk6ggaj9CSIyCzdoE4++bkxa1sxqyqdvyK+GY2R0or2KsGXjuuqXhA5j5aAuco0d
R2AoUtZ3vnEyvHsdb7e89311RPfCb9s7A2tHkI5EEY5ss210gPLGmVOt9HOWyDd6KLuqQ1ZriYSJ
kd2R9KMiGmJIk4G/ruQx1eNPSJuu1O1AG10CzIeKTS7JkBGbOWxstwQSXZnQstMqmKhod9hsxj3T
CNhcVPGe4hEoln+KqJnwm40Gc+rwhg2akj4QzGOPUMaM3DQZLgz9TjeVN9RnT1kev1llcisLw7op
DgstiQ7Bb6LpMRUszz8kSZDnGiviFPnnqAJ0A9rawAfbqXbi7vWYuLdJhDT2EV/Uo68IDIV5e4tT
CJ693RNTLwDukegwLTaTWbY4j6z2lDM1PkmLNqwXqedfd63PIAVe1ZvT+795f2z5h7/d1hHZYE6o
2UZdZaBAr+RpvYaA7U5e63cjC/dpbGj7tf27ttz/6AZnLSRVcnF+9sMsaV073bgnVOBGDYepOqsg
HY5w14Uro1s3d0dbJxRkCCXOgdi80GJrfTtm0e/qjnKNwZSps8qCluY3PC0a8G6vk4S4Xl0vOuJV
tjNfA9oROt9/tLp/3UepBxwC3jMiktl51DiNSicCk7ccCdO5fTKS6lSTVbiL9PkFowIM4cq9ztZ8
iLskP0ymuKEg0k7rRW1FICii+Ci6gly/RZzZWGe2q+wUW2Q+wvftw+IRcw+ZLAQrk1T8gOTXOxqI
eEnUrqPi0Ga4bbTll7O0hsl09DwilVWB9HJf1yy/ZjvJo+w/gA6PTm7puxmwmahIDoxko904um99
wpdKOXOmlPxZ4TQCpGin+9TpbtYcVsinlvZ6pFcn1bmWZT0fTaxH1QFSXH1y9G/eYIcHZ6p2kR3N
ftPH1ibSvPa0XnjLuIUynA+8XtV6Do9tBNm0MSbnoEAva3qwhM4IhBiXvUMgC+BVO1L4hcQyfVjH
CHS6spP56Fjjs6kWw6moTrFNJZnYmPVDTQWmYw9Hds4vKhxKiisEmpLAIjXXDkVJflUhOxI8TDxg
iBmItFy3AIMe6bY3B6T3y/RgfadfF3/cp0coIjuUIptC9oUaJMs3gs9w3M41Dab1W2qTug6KpPmx
fje/LmYHu8Wvm+/XqH12jqU+EYAqTuvF3E+dPyXtwMZUKdPWbMhDS1uN70TaY70vPKL6ll8jsVhT
rRcGva7A0fRPZTbm6+YwK+y+kWlA01D1nzrgbdiqsLNKYmhcJKVf4zz+pow4DrfN8v2OyybvLvOk
XzeLbCiLw/rI6IztHKwPwbCzKfeGFgubM2VwLtdnrI+1Crz1oYvTLUxpJNB/v/BQMqG1dYzP63ON
Zfdbr72/zPtbLJ/g10u9v816WxTiA31FttN/PmW9tr7M+/N+vdWv56z3VSGhjpPiRiCLnS9/PPh/
vLk+8Mdrvn/U3z7W+x3rd/bbn/Hb1fVVQlfMrEDGbLzkrYJ1b/kbfr30b0//t3/Jv3/83z71j1de
bzoFyGIHuYqZszBvjC4+06SLz9WkjdGuUXFUtDNi9eWBcNJqMMzL1SJKMjrty9X1tlV8YCdhl4+t
Zwe+7C6ax/6EKgaw77+/2tUs8RSGCrQmkWlpKG99Y+wBqjvAS08KljVm6MurrLfXCw0DPSheLAt0
NdpDnbu9X3cjoaXNuZTLH0FljJga3LTKaRT53eARIGQXO3uZaE4oTvKNyYnIjyBGOkUDjIgNulqG
pu6yya03Ryx6UH3+eXu9U1m2/PXaH/+kIt8Crw7LomVAu160y5R2vaZnKZK3lHUA3fLitL5IRet8
wizI6w1hvHhAlrcv1nvXq7/dC0v6E8hZM7CXsfXEzCsgk+YzvGEOxjEEcpEq+bEfatT5KYyxYMz0
D8kQv+Ehow5adq/1ol+upSyGN1bopfTF868lkg/MUhz75vGc0WzfdJ44kPlTnTSmDv3gbWu37v24
ioJw+S6M/ju6/OK4viCFKR9/eVVUBD3wvKOdSNio3r0pwISvfwfu2+eQOc2uXA8I633r18Cx1zny
7359Pn05YwIkqABN/P0tgl5lfZ4tI/PCLSw/tAoIJeugXfE+DXArgnr2lH88xVx+4NbIP9WjZgVq
m4PFn5ZjoIqQcz+5DqgC42lsaTpa2uj3iU0nPR8P4zSXJ2Yf5PAlWlQxGNI1opj4sbysv+JeNHbr
R1g/V4iu+NjrN2L7elZvxuP7E//50643SyG+oYpINmNVLVjZNJu367uIZdCNHIatpIv509bb2bzk
emik7FbZYk/qpBpohU1ijdWX8kHAqznkwJlP7jIJl9iATmwLP+u4KN5/3/WX6NaXXn6OXz9M4ho/
8mFiPe61vsUIk70ETEiqVuwE7kAyV8y5tOYrW3+ZdbOO1MHY4oKLQ8xd61+zPrZeTMtP/uvm+uj7
Br1sv//u5vrk9Sn/8Uthix5Zezysu9y6ra0fZr1ZVDln+F+312vvd84YhDZqBKB3fflIEeDowQGv
T1nfllqTPXm9CpmRXe396rp/rx+Old/fO2C2vtGvj4xmHXUk60TFEy90hdl/ln0jVoggAWDMVdom
Fby1yfyC3r7ee/GQMQyK6W3+b/bOazluZduyX4QOePNaMOVpRVLUC4ISJXhvEsDX3wHw7ENt9b63
40T0S0f0SwVQLMOqAhKZa8055vbwj01aVMUJRI8xMKcgERhdxXqkblufN5/3zUuhBzOe6lrBn/v3
MWj7YP2ocMnfNp1tdrJtfvz39TLdGul1qvo8GNnuqnkJTBDHTI5zMshMHRfM+o/o7Um1Vfm4fdnO
esptW5/f/ed9VjWwMo9oSnw+eHvLz93P525bnz/j5x8+X++P5ybl00ACJWMYX802cNJ/Al+37W9n
Ht84wZ3b/sc/v9AApTspZFo4DKLbb/rbcbm8wSctj9vhmqi09jiV+A1iQnvRga/n6j9vbi/xMVRN
aHoPdr2KS5m8pevNNpZsu9vWdt/n7nafuc6C/6PHbQ8W4Q+Bseu4vf/2/43bAfp5zoT2ehh/HMzb
vQ7YqcX/fMK29fGobfPP/d9e9bdH/fkGfz4Lu1kC1eKLgkLa3caV7TKybW3P/af7Ph+y/VXdZoHb
5ufN9nt87m5b2/P+21etoeRlNDX4Hbeb7YF/vNU/3ffHq/7xTtE64E+y3w4QI7ZzFsEndnpIgtu5
/nmzIJsgZmW9nnzeuW193rcUgJJ3237Ta2x+PHIbbrcX/3zob3/ZNkM9GncKTMmPI9pcStwMnyfK
b/sfm9t59du92/72+O08+9czHUADeLqGbFEo6TE5bn7IKHdVWb/LaV+weOoDo6yxpDYU3xzxBK6f
kLdukJ8YTkgSm2rrnrpwtbOWoXmq4WTrDSFki2LOr6Ve4qrTpCfiKpy7EZG1p4bjI57RJKhaoqLl
NIuPwMlAxhoP5ZSCGtdCinpdXl+WOSExL+oJ/tXxUKIi8CXqJKv1OHLtsWj2eO13yjiZgbSNcX9+
4I/hZClhhqyLKqAmNDfhtlOl4/K6XVg/b5zPq+1vl9xt858e/sd926V7u+/jHf7peR/vIDLnAsdJ
lmOWfuuUbptWbufu576zzvsmSueUxbbr5rov1gP7485//PsfTzcNhKXQitEg4yGharM+vbCtMr3d
HjmiPIFZ1txvf5i3U/CfN2kzRa6RVz+UBOezgveLGp5wc9GTFp4QaZeK+IdVXgap5oeunkWqW4ek
/IqYTw/QaaPn7KyTkLUcJ7NxGu1ef+7q5E5Zk/sm50YrxzdYFTXoPM1Xu8J4NQbjIZzkH7WK93Md
nv2Eqf9BQPnFzmfFoAtLcoPxwnmDgoFWiiQk0h2SocYoCL9Ne+qa1Bn3vTSc22+gSYxAjZgZolPp
eYu7iFCiQwh1ys/nioS+BeO1iGm7JXl3ABqMKcCAocl19sAl/mtmqouXVJbhSVL4DLfqNYonyY3y
QvUAYXoTdTaqfPT6SgrhO8zUVOBDHE+OZXJiTBM5TOF8M9KwPUgm+fOlXFRBmMHSwNzrzzVbBuoj
PRILtv6OOLoupJ+qV++S4tzqJMSzVO73OFF+FdI0+wVCcb+O+c9z4xleKrh1CnNNXVl3Y5y+xfMY
HaxFcykO+F0Vvgxmc0/GmGenCYG/Jt8qkBJX/a45hHoOMznLTkMAZ2oEVhuafl6U78CtjoY01uSJ
TitLpxj8NTEJ4TkAh1n5YTmxdJIryz5YVeUuRAViW4DUk48xWT85dd6ypvVMeY1wSqgmZUFEWd5R
ucl9lm1UzrsY6UdpHoCxnSTYVUExyW0gKqJOZJoIqNOKQKnj2kMXVI62tM8iyhaKTmhmT8VTKrVH
YkDsszE3Olm4JZkw3ZOz0FC2LGISdNt5TKd+dlfFyn1qDF/jGKUAychfKgcb+IIbRqpKErWwfu4Y
oNLzoITXcmnLALEQBW1NuHNMtnhJ2KJfjgo+ZOLgbKd5mwujWsnaqldPBNfOZtFdABIIcnbK18G+
KeduRq7Rk/+bSRTKFesJvs0bq09WlXquBGU3HqYQlyyuPIrOJWWmQapIih+/m4JgYUeviBqSzEuj
iUAjxRh/JDkdAI4ovCCtmEo43gM12Rzo1hDtY10Zjr3o6x2OHxmNBtExr1iuJ1Amp7IZ2kNxS7ye
YJ1Lr8JR2lecZ++FY3R+rphfCFoA1lq+W7USf581+XtaT0heRqAlpVGB2wVkyyGn3PQQ35DVxehk
xdkhRulRAI3C65bh8K6DSkQXjLw4SwyuKxUdtkGtov08/IyspLzLRPZuK+KQ4ADzYWzQnOvNm7mN
XdUUj6Awvi9wVa6MFBkVhIF8Mll/zQhEQTbP8N82zdc8NXQ/WeNapZb0NBytxszBlg3x26pa2zka
4axVTghhqH+FplMJmI1m980UtBLS+WskrHm39OoFh9Y3yYYbU0kIKJHlyN3DXP8oGyO+h/fV7mrM
wEHUtRSbYskdtba9WMhaSK8Xr6plcpBQI56TBFySZP1Q0BDB8y+yWxPKQWLC+rcqBXuZbH2ZI52E
uk4lwD2cSHkh7tnpGDFUmWM2xZEzrr3EvC6QHNTOe0GprZgEhNl5ueQxbvIGVEgfTQBtjpnJWlPJ
X5yEqyHRaSXMp1lqpUc74j0cbL0qdc/SQOmtZfeqjSuwTW64/JkGJmezsY4Rv6M/N48wLNUfUbmr
x+pFlDF5prAIApGHbpfzRUpKTt4uBuiWt/Oi+Rk7zosjCinI59knK5sfBa5pgU9WoPZbKbeAeGoy
hGy9N3dKw1k76JrGP208j0Yln5rwhcROLBYWyTLd86qiwXVtCUTl6tlupYwiSHivholftWEa2ANx
9aggzm2+FslliS+hUq72kBzQM0w3+iSFHt4jrhAz16UCL7xLA2C+MJ8BudFigdDNQzPiDUZ8s4S1
vR810KuJolOnXcpj37YJ19cBMZDOitBU9YGGJmd5VCkgItVZ7Ht+1LkR4hrWfQOBptWAvFD9d+r2
kKCJBSC1aicTFDDxIOhnU9hFTpoyulg6TdlJ74FLvNY9PVO1pRUUydEvKep/oKxY3F4jYlAjl7Ma
C04oNZj0DGAUjNXSiKOrtqhPhlyTAT5n2XmQtJM2vyHElG5y0jLzOs6vQpIGFwjbeKQpt6uAiaw+
yD16zD2FgnJnFWPojohZdz2afDuyDGRrIn9hfDybTgEDSOZALWfMwBqDlapINUKk7IFqvNcXBIrK
fGOA6J10r2Xxt1SpblKCkXaIJzGHt9Wyo5Z/VYmxWPr07GDC9YbQ/M6Ked81FGudBGcV1TsjxXJG
W49GaBhdVVOt3aGxb0JZSlytJQ91GMkBoRx1byRGvAfqxseqloNWls75pNT0gidOx7MsPeUK325E
mX7nhKbuasmL3Anbz99CEBO+tAx5MK14tiQaCL98HmWzdkfpvsmz5KTi35sIW6Ixl8WRFlA80na2
OpN1xyne2GAN5rV7Mw3f6G5zgoa8UKWTER6imjUK5Smb4/4+CsE4EPG9t2NM3znfUMng0jpTSuIb
ejMp9Nv6IqbOeYD/LI4tAT9JsfgqaXHMBsadKKrKCx1xSEGn4sQx8hJHSWTczWYyMowDfuEKdVLR
/roCf76/5tCUakJ+XF9MfpiswZFL8jigXd3NhclseiPplXh8FAnVqiqZTNKa5ilU7qwlv8nIEHOt
b5pDGMSs4bDtVRRn8TL5sjmthR/DoBeV1jsjmdfDlrS3IRnO5PCiYsvOuvR1Fpm1jzR8oGoukbOU
dK8Lpp2m1ZYv0yzdJV3D11Cu1iEFaAjXLtK9a5iItvE6o9SYCmLApVzx8wmvuDYV+YHIMxR+8QFE
aXPsU/jHppUtXOSOoQWlo7Lj4eiYs2c4ERPmJMaSJN3FA2BC5k01XBhNqZcH6F5UhvNY0ndLJN9Y
Ev77kOBOJ6P5pKZM99v5jUpbiL8jfq/L5TJpFtElIOVmLVGC+FhZ0cIPhCC0kL1ae0QlARUqMSRv
6rmgwkzbRRnSsgaCKVclOsFDwymYzLuw6L6OqC88YoFebWM8OoOFNh7qnePEv4o5e0VpAi2OugSh
Ev2DOmsOiekjeq3I/h4X2ReQ5JmPIAaZp2X3QZfDkI0U4zG2XgrWP2vyX4V6vjZ9PDaXwrha0jcr
ikHsDszmZ+ksiUVcxNqrmiUz6CrmLRHQNgKBPATg8UMydmfCvKyjtZrfMrKUkplBuVGb3JsVi66v
GF1l2GV5cadqGmp5MTzbM8BWQobcujA1khEbrlDzdUQGgA0RHrndz/vWQB+MVZSIv/qYSHeOakKt
MLkW24TFqxYpdnE6AB/ERotf0riwuGDNUBCaHJ4mfqpDDpUtkL6WQmWiXjnVWQW9VRZ4l01Df0wY
HSz7yIj+VCwEvVCmOsstaXGyE2Ay/rEM+q+wDOFmIQFKSAZGBHgl6y/1lnqEaTk6ASgIzxwAVVeG
Mx8F1lO5w7oVNUdr7RUC6vCXBF9bmTatJxOWsosSOfELbR2BGPy0TtwN07Rmn+LCRSeM4r33+CI5
7h3BJDyT99IESV/r5cOUFvp9QbwxzkVUwgdHil/LeVWpRu1NX85ISeJWus0jkvDqEgJAXd/0LKAV
sPU3GbhKvV+XJviUyQP8VhQqDUIt693atBuOfvspNhsPX/ZxCuuH1Jr3laLv9bHPvUEj4DtGlo/9
XlzycvEj2pJeaqrPc6O8WwugxNogkjyxwjyoMSy4OQniLBu+NhWsE2BrXi5D95UyJIk2iJcd+VAH
B07cNKAkcJDC8v+f1GV4EogWTmV6N8hr9IKN65vww7eysC5WQgHIAJ/pOiuXc1CM8UwdHltVdARR
250F9JUbJy8ep8H+YdiG+FrZzkuD7WvXafl7khJWEw5kMDLdPUwax1euEwhrqM95a710KHtokCp+
H5n5aSlVcGAaQVV9J8jdRpe0IkcBfj7XvV48dj1K5iIv3Ak2gpcm0lO5kgQ6uSf1Zi4IkKKKXirL
ixmD3pCnfM1A3UumkXLkgJ1A0bn44TTEAUEiKFeq2rMRprkVtTuI3qOk3QiNJJtGywl8wuO6K9Gk
EvnpCvwVe5CF88EksQteBuYJcygIt2aiA+xEgAKUbc9qMTuO0T1cAxS5lqAPk3PJzdB8KQYcVwvb
8QK8YFGjAEbZwOUMMhDhLKSrdiNTDtCfvqAamnP1P7ViPuC6IEKtJ9Nr7ik+5/YlkxuYGkNvvBQs
l9KIVn6FKg2bJJzkEAnbMkK+tOW+OGgJnpWWttjUigT4fDd6RYR6jHnwbU8K7pSz+GAky8m0x1dk
BHGRIzEuZvwGi8gxnC/mzkQr6o12ty8SRs2imA9zl94XplVhRZ+OnNQVEaQJ/0pv3ZZhEZKzpQEr
hTNn1e14n8KoMULEW7EFw1puUafJjpFCqe454TgCAyVh9I9KQznFkK9W0MOznGoM81y0RGxKBOHF
dEdQ0p7aCjBR92wnD7HePyOuL3GAZBX89gBSoXnk12gjUJBh6koOWEZsJ4uXQezrzaHhhLa0nVaR
tYbe/xmqSOzT975X1Mjcoygr9xZ4ILz5GXACeLfKoii3iroGeeFS3ymtiqw4ghEW/8r5Ll0iW519
nWQ/E2F+p3+/X//FY2oO3wyqXLvQzJ/aSVANm/uDATjDKcgPtUPCv8XwVSUffbScS+IEkYFuOmt6
4/yrgbJ2CsOIT2DZDypLkJ0WYXzWcdrgcwaKsfCT1sYYsK7YRVEX3wzkHu2MaUw9CsNo8NqBy8Dw
tKjDV1gQ6k3Ft3cLee5GnpK1I1BZVEHKzs9wcwVOqz3iPaMHa1qop/u1BkGCbQORucNg5yXNBKZK
I+7UGtL8bCv9//dOfjgg/0/aYpWorv9JW3zz83v71mV/Fxd/POlf4mLH+F+aous6zkm0ieiEeb2/
xMWr7hhio6nB8AYnrqIg/ktcrCEuJiBVXiMQ0Ptqv4mL5f9ETAzIgzf8PStGtnUDSbOuOZa8xvzo
f4iJc6Cv8hzG46Uc9X6aY/CS7XUzCf+TGfk/v2/zNTtbVXV71f/2pTl7paCKAHxhgtCKNNjeC9Y9
pdftSZg3091oJfpc47IK8/swx0KQOxB/LVXsgRLusl60X2LxXNmVegRcSoCoxtNtRXmlTochkdV0
auTDqSzbl+KkW+ik66bf6W8DilqfRdRkJOZOM4cRiAz0DrgN+DrqL6GNWnBImcHitO8l7akfoFJ2
zXBn1Kt3tMKqIdpqPoXleM1TjP9le8xxi10xRiDYc1Li0IR1BK4DbD2U1jBaGsdtKO3kGWxTVDxb
jvkmREPpMZxCb6ClXM+mdTJkiFyZKr0WJhPoooe+NwDGmQftXWFxXwgueLwPq0YYLCzESxcpxdUh
NNcll4OLrG2hTqsQr/XJIqP5pWA0Y8dIlc7wusBK7cFNM8bQvi6f1TQ6dKYxHHGj/RJ6rHuRKB8z
qOa7YXCI7WZuGiACBadHtULLnyN+KN+CUKuTklZhrzxMGFw95QDloTYkpLqgBhBPO3QnJlwpU74v
5/cwFk4w2g5VClBBwWJEF8uwn52ocNyKSZY/tl9K03zvIwcamSz31zmRJ1dU+V0bN/F+IKiyIOK3
1ZyXMVUeF7My0JLU+84q7pfafkUiDTcZ2x6d0DUXcxhpj7RUq6WxO06ZdLVTinMNPXbN0X6MSTP7
RPT0OwoS31inZFhu65Tq7LMstCpAeWdivG0BwVtck2OrctMBMbFFyYZ8+bCVL6wWmNzopF5ltYOS
ocHBEq0LZdRazttoKnz4Ola5TlYo/PrQU+Qf1TiWXmq8QeLrglwuai8xnR2zkIZY9byAJsPPp2Qt
+QF5xq9X1bd14ZheaacSh3Tc4AiFTTmV5gmmwdnSqKoXvQbxHP3tKOzKj8zqGS9ADW6vboIVMRIA
rDyaheazRvT1hhhidTEeJrCkuyjG3JrHOrp5DEna1J7qpkU2awmAYkMVAUwPG7cw5dSX1fimiNaM
q1w6KGY6uPyrwGEa63veFt9xXHuV3qDd1K2HtM9/yvLaAjeOQ8nqyTTm+iTpbyWr4Z3F4s4ft2W/
cewIG6fMhdu2v9dHTXUlVg0TBIB7hcWsGuXfsjjzZWX6vuTjKza09mCgQ4UpWb7ZcFbhrek7SdOe
7Jqy+gD+ZSeR++an/Vlyvk9K/biOrzt71uG7tiDLxvLqNLBg+4Fc8FCFGCJ0eV8yrT/3YfKL2L0H
hkdQNsS2V0NU+Ql1RsnEoShitdoJX4eCppb1F4CW4UHCxrR1wD9uLAkZvf6SFIRIp4l6l7aAQ3uJ
rKmQxHejgzukDLZ8wlCaEnp4Z2XjXpDnyGVdPi/YCtw20k9TxTlhpRPoxhLlczlcUy370hdoVji7
dGkJGABw4j9IFWL/oXALVdHPjeQTk/JiLHQ/lh5vetqIHH1Nfs5R9nvJKWKqERiY3HdyKuYL8vo9
n+V9AVd51YrpBq09h4baHOBQulE/3TV5RMEk6qyDVWgQUbKnWSLWNrJq0DuOARrc/m41sri0rKjt
LD3gySZ52LQfKuwAQZSrFCAayycGKoESdiuDLdzRaWCFlGFIlAyoXzqLuntKEeVt2Bgu0XK13OAb
U9NX3UEbWrNaiqQZDQke1hSGjxvriPYLmyhbe53rLT/rwjiYzAqxweJ/U3X9Wx1ObjdcsbmystS8
Ws9qr4Y3h4TeuNNZcSnUr5NWCV1VsHwkL7i40drkQTEHt0GJ7tIngNS7SN8H3U52aBlUV9Xx3eZh
knjqOCTwA5y7MvTCUYpOebW0u37V4BOeTgFoNn2KiNAEBwsBmByoSwxXmGKsO6dhsJ5a0zKwUjTM
2c/Sd7VA40GKR7uoMdXtEvBHJf1sxPiVAYl7iT4j5+xSxdV7XYlbLgaXllbODutE5sV6fu/Iee9H
1cVJZ4oV4leiIugri/ZnDBSOGAliqdX+1xxiseyy+Evad/WBGopXKdESIB7/RZtmciXbRiRm6ZfE
qNGzKX5m0ZjuJdKezXUVBrGD+h5RMktfsHhDGQwCNDp2Pav9wsCD1ADHcwy+3dy4BdlnEvhGMvk8
xdWV9sh3bPIPEKEudEGGYzzOJZS1oGdmvHPU/FnpdeVUZtq470uHoTaZ75iAPzUyfNcQ0CElTGb8
Cwr/OSyAITGpnkV47UEJrDg7O0SYmBmTX/XkpYfFTycpO6bqEnMHFdzQop8dgr380p5ee0HdIGy1
t7AJXX3gtSNr+IXE38JKk1yq3lzQnSf3c/Fsq5Fy4gJk6SvGR84jP5vNX0Y+WYGtIeUd1dELY5Zz
vWE98JK4ATIGPSGnd8CPOTrV6JIJYPPjEINkwZIP8Nk56BkkIuqXPJjVXtPMZyxYomaWURH7jT3Z
combyOH2hXQzB4NlZDXSJ4S+VSvKz2YEb6RTwxVm/bVoDHiqafnLGRUXYRqMNaZ0iN9ZfDp9dBi7
bva6YhT4LsnEaOnZ6+0I6kVtbcpUVJcJQfDshmWSycCGmvyckIAWJBnEPwAErKocOO/jHfPIjuVL
TJxGieFLYzj2u0Qcent6C/twgtrVAazQxM/oJCmVdejKzPGqRXpVU1i1U2cNZ+YKhIPkmO/Hlnju
WtEwQUwQWvOs+a6wUjq2dn8IJTPDdlucKzzpcw/Jb9EwDg2R7FtritVQ6I6nO8t+jgrCWqYC5g0B
5B0/FkVuOkY2CWvyTDmV2Cmu3wZK5tRufg6QBwgChF1oJfSSGcvwYFJPuGkMUNtjgxUHNXy6762i
uvZAn7Dj00QxZQ4gjEq7USNietYyOhwDY9FBFsl7uSYMLCr67rkgoGxOBlo4DmTvKZypC9KwsI2I
uq6kchpJKo2f2diLhStrHVk+mdgYz3hfB0CYS9eyCWSZ2konytyjkELlbJLvpU4jQbKJ+6A1lXY/
pvFDicvhYkC+DSAbMJU1hyvHAHOQ/NhgdPMhEXB4luO71WXvSyp/71rrMQTF59b6xJR5GL418WL7
82AbpzYt+93M9d03jPmJzmV6MMtiurZAL8BJ1F5FwxmiBdWB8V1HNoKDCVTXsHS7MeemneM91zDh
m0l1JlDih7pmlDoWpTxH27rmX4rCru+BXCfEB9qNAtKkpM0bOfa1qZLKSxUu5AtgJ0+zKZMA1hwu
nTUF0AEalO0W7K0GeEU+E0NHDfPWKGWxNyxS2mfoIm67MKePFmn8ImGjq9r2BsMN5ShNr4in0pEF
cF2TwyqgA73m6vTJTVrRvFgq1aBsRJyQKRWjK9cKJ28FOoY6bexpZowSE+0Ng3JC0kWK/xzVxk/Z
yRpgvZgstq1BFbeaIZObIk1MG6Fw7CYLcqOIoYkQhvAizYUEI2O+6OgqbmKLE9tI+sOczsNRcNnE
W5OTsyqPEhr39GYqMu1o2eu03XKAW6/lOLWKZVeKwuusDJOXjrURCCPdpfocHrhQXDaKbg6L9tCF
y/2cjuFhysjaFrJ1mqye7BhMyegZrYd8BPNLeEh2DNNGfgZmcJfSkJuUufczNYop2Vv+DMtmnGXt
PNQTjNbQvhYMJINSXbpqke9A8uJjniHSaOYrljaCj/QwPGRT9aXpFvtc1M2j4dQeaA3roBYPnWwv
d4tMPHmzFE1AxRIWh4NnLlFNE7FBaAVkx2J2N6GZF+ChQ1YWQUlcAq4i5WXFWDNzgzRYiBuhltVt
KS5RSGN5sZmcViX5nyQajacFYMbHzR/32Vn+AyTgDMzEGmHvjlwWsVFQqpHaTJy2e+XagpHHeLb2
nU/mFIqTnJcZfrV/79PHS/AnresHiPe7sZhJXymjX6lMK8ZdpKGDz8dNVUQz+QCjegaP/Jb02oAP
XsedJa2oMscp1k0ZV83Hft+8RTjoPuTjSiY1SD9X1TOdOK9d0Webrny7SbTGk0Y6a4M+xSPEEloZ
RgrQcyrwVm1Sx0IPQWttm2MR2f6gdC+bEnaTt33eiFUnt+3OEu053WiDgShBqnRl5G4qye01thuZ
gZ0FCGy/VWX5eTO2TYoCLKZTs0q6tlcL107xbtv8vNMh8qdS5Xn/qUtnroWqdxP7tU60HCMF+PO/
ZcS/qWY3WRmpUFMwx9LtJjFl4UGJte8mcz9RP8g6vAjOEJI0FJMBU2vozl0Fvw0rfpn1RhPV/Qnp
Ex6KVUQYr4am7UZaP455ydAcqFA1mDGGdDcglPErrT/VtjUV2qKQ5oz/C9fVpm0Hq8LEbFW517JB
I1mfrK8DI7ivrRA0cxWBg+hcqsNsoz0OHfnAdQEfA+LBNbiMH3jbV1upOTE/oc8qkecSVe2pX21e
25beZsPBADMxbPav9WbbylvCLHp1eh3Xh4bAn3tI9Ymi/evg27YSe3V6jrQNXAVHAd371cPFXEfx
tw/Oj7QeiKSgppYGlGf9xP16qA3g6euDKPJ9nCrmPsqAo283xqhD01tpfKILEZNF5X67a1msysMF
zxq4fEKvlHHgr14ye9XZKuvWtltiMPcnbXg3qHcHztzf/2/yyw+95arZnlfKHzQvXIGrZN7Z/GOb
en7b3262XaCVLZk4pYP4rWAZjpoecf0yXFjEhcF24EgsGfw4LBAfmXhX2/UTbB9o+yzTw1CtVj0t
LfhNSOLKd+pq72KYqGEKlnjZB/PUENsAa9DqTlha8xaBRcpQoj4YulDyHflP/Smt+p51ADcZJwpx
EGRwweOBt7fecE7/a2s2ewb8z/3tz/J2J10u4Tsza+R/P8+UMxnl07rfD2rRfv3j1ZZOK46d/HOq
Jz4bjO369LGpwwVlFB+Ym6x3piNsi6KFCfzbI0ccQPgBudm2tgeOE9dhqjcwBWUOCTUlnN0wEeGt
e4AQOIjWLUdrvzZQiP1tr80otflyJJc75CKGt6Y/emlFp09jOvvxDGPd+mPXVMq9YzKqYGXDp//5
8poGrxS3C+6L9bvdvlbH5uvfdrcbyLn9b7t/PAQloXEYS0b0zYxKmYnDsFJCmZg+EPEWBU+W2Xpx
W8UMnhNaGepnEY4LWjvVydrU99smsUPXxEpJO5ruqpkGs73J8D8tpx/eQ8q4jbc0q6G1upe2X3Oz
O/62uRlP7ZaVdBKPe+yTDJJcwrmtnFI/ZHrqUudvTpo5AimW5BcuffXp89/fdkGfo0r4N2gxrhtE
AAOizXU82vCK44ZX/NwPxSzv7UHaf3yc9eNtW2Rl+dOoJgfKxK2nGgByt/u3G6Nrp11NDYomyswK
b6b2t44vnEAw97fNifg8l5p27+br4AuziHNg3dp2p6hlBVrgHj/1+VsslPH4aYzUuOozNq1GSaFI
N+Ce/jwI12PShG132o5Jg/pboAj97rfje9sEb0iUmDAJR1oP8hoC4J4QsvNvj9uObJkccMWQtOC3
g397zOd7NNDE3LKo6a2v7ws+gfOpnJjBJqiyPv7B7SmduQIVplXWa8ti8dJNtpyuV79kPcnjdeuP
3e0PmIetj/Tf/9sclyt5dlVX/er/Tm7ZaCyfWJf/l2gvGpTJ/7kjM769/70f8/GUv2AvCk0XDdgL
oDBLN2WH9sdf/Zg1YfqvBoxKA8bWTIfOjQ25wVb+TXfRDP5kmNxr66pqAz/6jxoyxoqX+VtDxlQs
yzJV0JUUI1X6QX+nu8S9Po3wqrVrjMw0HVvDZ+lILCkaemq0Q+5ipaF8X9BSjGlbLKnbZ7FB3AMq
v0Vtn8KKivcIvj4wpXBf9ioRg8SpSAA9eoyIbt9i1a5UxNGSMr0p8Ug/QnT+AILCFYDQFhnn0Sgt
2NiUMoBj+dQW4ew78P1Rq5Z3IUlde8U+QXjsriOlYrUiVmRp6xkefkIaj7ycOi0mxjntH7VhIonC
0Am2iZQVkNAHSgtvUBYjS151PMq9JKMqM6qA5Uz33EftFzqrz20uVy9AFwOtnG4cO+zQ82AD1UYx
AYxOIc/ozS0sANJ0IBoAFUAFTfPYD9GhuImwlHOo6qdcHoo7yS7IuouF56iAXJBfF9Q883uJXJ4+
K1qvVOWXYW0EKcvZMfJDFUb1a1V1lG3mK+Cm2BNjo6CwFCc7hqJOdGDnT/Jyn4lXgxQsms9mx3KG
Wp5YlAcnGoFKr8/ArwEyxKQdoNpcBrmWOPALUEJYHY2kfjJzt01hcofZnbEkNcKbovPJNhLJXily
lvONzpdd/xoGhR46qQEx1Tp0MWWAnzEMHP3dZIHudnbo5rFmnvEzhDcI00zlvMydcSuQE/hldqs3
CERp2uNsdcQvqxOvk1E0B+R/fpQmFjUc4aGghGuVJiwziIEjMSbvjkuoE/ErU2tjge5aqyDMqFBQ
C1VHDzLQqpF7a4c+oOwg2PT2eBoHxCyJFa1de5kO/EKPfJSUu7oV2VWb29S3W+cKvRzJuJVpfh45
yN/HU3gXpVJyBTSN0obvBgiZ9IUmSZ0r2m6pijpAGsV5YM/waNBS1Z5FnMdd3chnEkv6i/Voq1l0
iLqKfsXwi2hE6NFK9b1kcbvvVtIR6jPC2REJnsJafol0IrIiW+h8PSERB2RqkrWEmTXSd+M4ajda
Bz+wiFoI29RGF6G9ZLUdJHgGkhY3AtOEXW452jlltuiWob54CtgzvBDRk2Oi4nIajcO2l2G3FjLX
tanbx51aYMydxmvLr4gx1NnHiYp8T8omD2dOfkBrfTQFUoGwa+07/uuDbdKTiERu+LgIMiQf5UuV
pN3FrtBQdNoXLY+HV8LaH/OofKLJMnrVmBsHJ5lAhU/naRTRuUVIepzjloV1EtrurIjl2UwSJstR
K71JWnJVRCdQHZF+UyuMIXY4HhSJzBldk2/aVZQVEhYV2EnxQsxQdS1UdHA1zaudRY7BPg9j7cYu
7Eusq8VhHa5KukRIWSOqMK+AGq69bA8/G4w/F0sOLwvzpoACMr5PhNrnTuY7mNW48mSpr66JhPgH
N+uratQha+ZkojGHycjoEM+HNuULczZ1b5Gm/DZ0su5gWuSbJbWeX1GqCwRUqGqiFtGM0UujD3IX
ddJYIa8wY9UL29LypRHZp6wYyr4dSfhMCxG5Vhg+9wCCvgxF5WJkAHurMkXOCtM+VTJTpqhboEii
udf4JlR6EMmI8LdKiwuQQvPjJk/Ta2mEx85aybr85GTMdDuFDKVbR5t+MnU3HrMo0VdTDOin/2Lv
PLZbV7Js+ys5so98CPhoZIfeyFFe6mDo6Ejw3uPr3wSYt6RU3Zf3Vb86HLQgCRux91pzDe2xSXuG
pWQ5FKr1Sg0SR4OXHDn3U/U2XBJqBdAsAeOW6RM3+nTT+BN04+vxfC9lrBjT6qXicH59wETM+uLx
/PrXw/M75yftEvjtYn7p2935pZ5+xKbqxc28iPkt8/M/lgipNjvoWNidN81h3NmICas+zmb3CfN9
vqtk3PVn7Pd0b37TfPP1mQjiPIWQ6WWnAka4+HppfvLH2+eH8wu4W4yF24A6Guy4GZfzk3/+C5T5
d81vOH/dvJRvd88fm7/5fBet9ZHDnQnwf/34b4v++mHzy+dX5ie/Pf7xw+eX+xKOe0+k4PJruV/v
q0qyFUzQ+j+/6vwHv/7610fmez/fPj/57d/9v3/Z+ZPfFj+vAnp9eJG+fiGQXxxWVUz/WlNY0/Py
5xvDKiqmU9PG+/Yj5pfmJ+d7uSR/ITaBP4v+xUPNfP7A+V29wegd/SjdaxgxZDkTxoff7DLMUrHM
PM9A+0U1HV3TKaGfcLAHKgphPjED+tRhd5mf/XqpZs6xtVzl8OP5+aE5fXhewter56VUXsmyvi2R
Ru0izJnu9AV1Xpz+4TTlDVqsxov5rlKAeTg/HgLUrT5c3NW3J1M3avdR9nR+y/zC/DnXH8SmV7tr
Nwok5wHFohSRSBAY6TBy6veJG3XksYiY+DEhZvoz3SunuY3e6EgbJuamNiUijlcBjMvt1yGaz6eC
XLvSak3jYCPBRY5criK2GWPgdO9UcllV7YddfXAmNxZpOrzGpMFANbCpmQA3Tw/DNLedbyza3n/6
8Ot988fYGmQbETeV23az6/v82FeVvTfylFCh/lfqy3JTlhW1FTlSSzf07sVNrLuMdhGyBxo1+VRD
m7Efc11vfgiAfGngktrh/9AZ4gAooQajSsU6SDusyH5qGqqUXjeFe3YHoNOM0bKIYm6SYLszJr/T
0LS8OW4P6nRvfpjXo9i2TrZXekI05husbhI0AFdzILNI7rkCp0fMN8QMTpt0rmHON1j5Flrn2rvZ
YtpPc7z5pgmUz1yY3TrPcrAYsFSDrdVbN2VXBccB/8hyAGxB0QX9dOwqu7gHdAAqeG8Y0kamopgY
tCwQSe3I0LHWyRgpNKEfbLvSgdMpJUofQrnnumFYagkjaIGJqC1eYLxcloxIuJyxqcL+Fl8eyD08
KdpajwzcNEXt0oKw3D0IDnMYxQFBtDggE7ANlCI2Xm1kKJzJZ5P8fK+z6HnTHjvzRXoN504MgGmd
Mm85JF6jccVS/nVPQkjfMidAlK63523Anl3UQK8L+pagzJAts/7t6YboTbEv4tu5JqhOpTWkuhQK
3VjfqUXVbb/M+5FtUoaZa9Oz7z4eU4YGDPPmop82ER5M+hFTWFAJDCQgRvvLPj6by+cbj/yhYakn
xlWnpAIyk4GMaqaDmAOl0aWqDXStaWzOTIevHXC+9+O5oW4Iuu/xKDjT2VDaJLQo3qZiFDgV+SmL
ziXDb48t2w9Id/MDcGzTyeUHc2Cun89/WeZ4lpKxc8/18/nvzTtcMgNH5rL9vKM5LtAeMMRf3vj5
3tfNvBLqiAbjRKP5YTU/27O/OBUEoyDTqatiNR918y403/u6+WJdcDVhuBoaO3MqMs2Vbw/G/2G+
+Xo4xOpL53kxTUxolUFnjssZhnK+q9M1XLQOiYFfhe9wqobPN3Md/OshHc0N+egulncq3HPR++uG
lEOGO1M1HCJ3sWW3ODid3uNA7LSPWh1wU+kuhf/pxverfN27bC+sOO7OIF/Yq+j0B5GxnuvH8/r7
akn8ALSQxnaotFJM4gxr28DvxEHFbjTiOB5o7RL/BX2wz8N8FXb4ORaeKartwDVv/kMGh7SZCTx0
aksAasUkcIHMN15pGBA5ssr+oAHaCvHTtqp27bi2gbTEtg7BYGhEPNEwjnw1PvZ6eOEF4X3X1cBD
qzxGQWig2Z/KTU3kePA9pxO6owFWmTzm56NAUVctkQOgAOEMQt3yjg2INTKf8VJNwBLkKtEG0tL9
rFuaN/x872tnsKmKH4y7tCemtcRzseqnuZERv/Ui0w+yTM2jPd0oTAZJPo6Wc423nq9qsgsOcY4O
T0qqhoWzC1R/0/rNY5NLZeOVsbcqYh2nU+uXCbY384LSZr8lGCA8kuHRbO0qPxURRidjtBWO81hZ
AOCFP1k0DXh1hOEw5agi2hkG61EjUUMNdiKv9noI1K1JkWzNITK1wSnOwOdG0X06eQg3M7HMcKmV
U7w1/aF2aQinWEqHYbM6jbX7aRQNU52ZaqM86hO1XGuv4sRo13Ylb5wQeqNTlvedtdWZ9i7PSzcy
no4j11nN30OHX18W6kVC5rFnl8Ui6dH2EKyKliZbJZUKOG+6ulcdIUW+mPQWJBXlQlVJ3Zmem18d
Qx//Z1Xf+w3nmnH0Hlw3djdh7ZEWa/waDWU4aJUnjklIygOL6zGAHYKipRNTYbRJUhc1Tk0cRzSi
I59WAN2JCt2JdoHh57qkLrBWR1RKyiegquzoF+2zqAiidLqavC6A1y0ek0UPoAsYFwf9dJMqikep
XP0wKo5Fp4S0WKl3tGKDHUFM/9UIme/NxXpXivpgGQ2q//badnrw3r7fLFNOKKjgY+Sq8xs4erHX
vpHa0mzqEJVaq7qrtg6cSVbWnf+bn7c2YoyO1AKL60g13bQJXaaWIssqbjjNDOMTwZiPnlKPTLZH
sRxtweqxokfcpHRFIpe8ITsYLsM6dVZ6juWm5uowr51kmEBPRqBhZlMyomUn+gOTTbxe0z3nixMx
PzlzIJRqOAJg9rfzW7Tp4Jrvfd3Mb7O+Pjs/nhcQBSleJ2rW85u/vW++q2pWtIYt/Xn+7Pwc8an7
IFWjZWq+RypQAEI0i1VH3CfMXTI1KzO8I3NtvJSjiG6H0h13YXcblmDHyA0jrs+eSmhEMOguaSGe
2i/MQf7yuuRxzMl0hf8OnLhvrUU+tgq7XIGj1cqfvIZsdkcAeowBr/oNmuiU8D9CczHflf2RjmH5
TirnuOhy+ZrNeLGBmpLbFvbSqJoOTQ41SUWN+gNRF8otWrd3MYUL6MZrpTv477zOvbZ9r7x0hSKW
aRQMb3YZXIx4mB40al87SkzQaFuzfY2U4/w6KdqITsAeAGkr3btCNA9WP/Zvhk96RpC49hWt3+oq
rQh7m0oubwg4b1PNBTEZZ8SSo0Pd1yNpbPOLlboQfRO9VTKKN81o5fvQs9OH0h+v5qWy1tjVA9O4
JFWjuzapCy/mF2pHefFDbE8deWkH08BSmEyhBmrDuD5To0XQy/GlEKjG0tRsICrKkWwhfz//iaHu
MFtWgX6RV4W4YfYz6benM42FzbUa8Ky6aumeSJwRRzzPA9U1/spITWGUVvScEDa/tftabAWZH8+w
4/ALsRKawe9B1VjasbNR05oRSsbz2gHzvgjqQL9pvUFcpDrc63mRAxiztjexraWom7IhoxeOk+sl
QQo1f9LPQIvXFXkVFbmpdwisX+fn1ThAAOi5/bU2JPrlaNUdPXF+g/CJm4vV4oHKYLav+hKiBMEj
b2Z33sBGwe5ETLy1bzu1uQ+i8XZeYJejHGxNp74i5si6yvCinjeg6aQPmop0ukAiTAh6Q1K1GeLe
mlaJWh2lr3WvIwZJuvi6u9NU28RgE1/MSyUNSCznXQyTtHs973bzB40C1omZabeGOgRHn7zl1fzz
U8HwUrOzxyADvJKoSBCK3NijBZen0KPAKgc9fU8b4wCNUXvqnRFuq4Yi1MNNe/J6BWHX9A40FXvT
UsJncC3hxiAU45BzQjpViik4BpPsPeiNrYv5l0DJVK59HbWOP1VHSTvYSZ0dbV4OqmI86rH/wmhL
W4ee7hwEtJSbAZLseTlmgMerU1oyvqmEKTZ0gF5P/Zuy9AJ6unyTl2QrCHLuSyXtfB3lSXdkYiCu
KRNDHZ5+bQmLGrdn/eoNGpvbJUPHdpLiWkXpeF4G6ZRM203ndSQgYtXnIrxIM+rQsT+253c0eOTa
cazeSErRiZAz6gv8tOqVObFd5m/pOQfI0HmLM6dfpfQTLyrLz6/sCuPh/ENlu7MwJl7Mb1BzQjiJ
mQku69qWl1wiiH2Y/g4+sjwc7F9tY2F3t+zqkqDqkV1QhJTwq/g9/tcPyvAN9kanX+pGl13GfNcq
Kjvxi7rm+fcUqrNsFMW/cpXSvYBL3awK3YhJtT7O3yTGXCeMMquv8hbxf+MCvnFHYOat8TS/AeDN
sCzVwriqxZBfGFVirWqvVq+yhs0DBWBJ6b78TUuHUmRXq7cYiXOubWOF1zBtb0eHnOhWWMXvCutE
bDXGW6EnyjIOWEbB/nlM+Y3rFjvlo1J7t+elSf8udzLz0VViZU03KzraQjGu2JmQkPtEYjtsrPmt
EUmzi6QJiluTULRdFrlwtLLMvM0I+jq/hWyMZUpx9g23JBlpUVFeoSzvjpFZ0WVu8+JJjYubeWkc
PfcN9ohHSisYFTgkDsXo+NddJg1GPmn1SwfHb0z/WGdSu7BqSzmJgRQpBk/KdrT08M72KElD/Ch/
Q9bEbNgqr6FipCvyQHDRI5XrjWPtOaR5JBxexmhczavH0hy4AmXwaFR1sQGyIg5akJbXfaWo6LTz
aWT0NL9zbFzQCq0Qp95t5a4bAGXUbXnsm6K5A1+Vndf34BFlYMjhVQlziJdYNi9RuPgXfYP3v3Ft
/3lsosv5v8hcPqttoz/YvtJuxpSIhQjE+rUA1Q4Igx1OtJfzCiqYyYFVHctTC61hT9t/2NaRZ94F
Ldqc+S2u5W0c2lWvLr6jlaPJ7tLWlOzCNUS6NoOqfiYl+ji/lUrdW+CnXCcT/E8YiZOtQG+4t1Lp
nCySUEH968Z7k5SoAUrlJWp0d9XVWXWBlNsnDycK0M3G9a/EOQ1NYr73CmHTrbSVax3gCbYPknmI
r2yeMLNezsvya/VTCb3wnv4CPIm+6QlK4NJtew1Jz9My2kDC5nTFszTHdj0SrnYMx9S7TqoMTtj0
e+ab+WHjSeXKUdmZ6MUD/p8+Nn1+fofuHeaG7//2xv/CrYjQVPuPSY+PH2VCGMr3nMd/feZfzXFb
/MOwpy60rgrNkqZO1/tfzXGbxEbdsFWbNBNEz6b1LeeRhjihkERFmFgKhUZ//o8gFO0fAJyE5BXT
Ebgf7f9Jq3zqg2fxQH9v//uffzc1aZpCSpsfaOi2Yag/jIuOaLGSZATueJZ8dxpMt8FpFB18eqSW
Z8frOYTm5rzUv6U0g7Mgrat//l2fFvbtywwyG3X+qSEdnXBLUir/vSnvNm2h6RmpuwM8943mNNrC
bnviiwt9krJyrv9dVeq+QW5N11imznOh9Ps4QQcUtMkraRd4B5hvUg4k6Za0W1BKDNMjT04FxoeA
IBVIK0RvWfoRkBh6eK3ocDRXS4Id4Jr2MGVCE0eC5+w6emZ0sYaMoU55800d8Sd/1P6hPpj/KM5U
R5VsKXQIP9Yq06K41yNH7iAl7fraARASOnirA7PCn7MEQDRJlrV3kP2fcaDv8r68UQOIYrWb5mui
3TaemzAFTz4nVCCBLB1oeuw2Fo3BKKVuCVelWGtoarSM9OUyEU8Ao7KDtkXzRLnE0fetRfbM6Bka
Dg79ktBKDJU5GTf6WjSUGxQNEjzl30fcb80hHn38L36adEvS03ALxv4qLgV5brO42uBn160TLztb
BVMTKYB4vPp5KKxqivTd+Y54IORAxcqOeNyRQAccMM1oM2Bq2MGnCIddmnc3rcUG8KFArPBnDeNH
wbUvAiBkRVq1GKPgjlDEldb1LdH2MEcGI3rJCuYVrmzfUGdCxLDgZf/Ftpp2up87pW2wnUyJNovg
oX/fKVUUjHpSj5w4fcUB8+Te4w17JaRy0aYQAlJMaczNKJF7RmiuWsgDUVZ2q9Eyd5ViZ/TNaiYK
/o74dAdHl6/uSttaux2WeS3oDrmfWmuzcJ77CqmCZmjElMEnDn2q5FyutmWONow5Oxeu4SSeWjU2
V5oXfJqhrMgLMVAc2jqyUsYVVHeUddl1cj0a8hcmw/6glxDE/PTCYEQPuxC4gMPQgzrnMdHyR4z9
N0nGjmdTJ4+G9iIQ0SsR9wgihop87azt9oNmrTQRX+Geu260+gLOGcyWg67iXwGx7S94Q49lM/gk
CpZ2syNPqgCUAxadjR+G11KCZTTi+76KPp0yOrChbicO21+cPP7skCJpTwrHAawNr/PfN1Nl6E0z
2J3cBXreUbHiku945rAR5AvV2h11qef/vGP8DIiaD2ISU3TToLBqkqz5799otqJK6OVLDDH6Mbes
m5Hu/RJtE2nyafOUB+mVrgAXD5zmORrYg5nUkPKUadG6SZ096V+flVh7YDza5uU//7Y/22clAir2
FnwgUue68T27ShNVmiZKLHe2diErYuMpkNPM0PgRCeZ4/G5Wi44o+Ytt8Cdfa6i43E3bwVmvGz+2
gQQD4cSd4uwSM/7sTedezTkfOFn4iYfbXXt9tI0q5/4//1dKcvybH0eoSUwYl8npMvXfrlGhJxjI
ceDuEB7CKvOuvQ7Ljd/FF8hQ2qWdIxo2WtAyBuGM9j2phGh3abcsM1v9FEIek5ZplOSyxGGXXFoh
ob8hJxlXjYZtwGJiISkzE1OShgO6WdXG1RNbdA+t5AaXIkFGQ/CUlsopNawDNgrOvzYMmsjK1gXf
u4570rZjw8IG35HXo95YetatbKvC+BInMJ+4AHg6OcrQY7JpFohlN/WSpY77dmmPlG0zEgAsp3yv
odDmUQc3pruW2OlwCFGKZ1b4WtPZiEx+GdyqCCMeTE2kGzRcHOOzb8yjcDVyd4O6hXHUr6nlNouc
XhjdkmE68cT9eGF4XAxUowXMzmbDy6xYjkcthSx0PR7u9TZ7aMT0Xi6tzI+HW7vmmlMorQo8S94b
hDsB+WLlmoX+bA2w0lBFL83BRrNVFOlKkxtilKNdSW01axp10RsTWx7781/sERphbz92CZSCQrAj
ajbaL2lOZ4tv4W2u5lKaGct+50nEPZ2+CdP2muoQKeoo6xiGnxy1Zwgv8ktdd5OFX9uXpOUoeMO8
/dBjd2uJdIM54JNWS3VI3QkHFBgYoWZDruZdzlhlaXbdsmsSOhRq411kmnhoQuR9WhLBHN0gtGM6
2oRw440JlFrAhlLM98COwUZhVh2I9l2apPDA7YH3AmwV4ZKN4GiEOpV5PsiZ4bPGdm5rAWFJpvyV
qfvS725lBu0raAWk0qreapFRXmaj8RteuLkETHzf5/AOOGetM3YnwpaDfLwj7x37a3rrFOTqQEDT
ISNEJA6TfSKbuCM3yd6Y1M4XcSOZsYXKyqR5uBwbhlieSCja4d1txLBR0pQIxlZ5siA49qU/bJ1E
f6jG7MXNGshBlflUDhXi9zi4C0OlwAuyLBAJ4Me2L5w4ypdWpVwVY7PvExeoW22f+F6azLaklVnu
68QhVNvv7vQw35FRvHbUJECt0GEuDpuVwxqyY1aV8Vh3xM/2RXvLfPZzKIJsSzjrBp9esxC5hOFj
87vd0D/5DKyXtolr3YrEJpJhvoxHjc/6w7J3Na5OY4/jzlqBxo3QPZqsvWAkBFaXe8Vj8JVH+x5+
29Lks4A7hzeGZs5iitbCHx1Po1OxMYS7GlwIDqPwnZXj4+zwrPa6gvsLdB6wWTT1mkM92/e29Nkb
2CWo7dPxLY1g04XUhnU9yZfkd6M+jLQjnR51n08XZz2AjRMDMsNl6a8ikTwPyNdCTGGPkK7uQrM4
BiG1U7RXyyIaCFMKgCk1xS4u9FXt5pvONuGlsjMQ5LVSbSzsodmTXRbvwCYwenKyZqkN8iQ90IGJ
0t55VUHOhSgfEg5XZuz6ye9sZd9WIIIrbXxLm4MVsZiJswK103g0C/PKUotoXQlf4TSkb/EBQR/u
ga5hctPAfHS0J0HbZcEDYTvHULRo/zJVJ9srf+i1Am2rjKu17DOdkonY2vDAsO1yLfXRhy3B/fQb
UqwVLwoYyw+cUQafEuVoX2dBfkTscE3yHTp+5S3J+hODVjhskb0IdI3RU5/AzXbbl1ZLb3FQ8Cfp
aB1NGoIVPV6tZYRKJxHvZ55s0ka5013OzGPKKdbwUjKcp3Sy4BQ6KceT091WCgGIoEzAMivaxVjC
9bUER3VNBvUQ0e0uFv0LStxk0U92Npfuo9KFlxEZ5Iso2RZF9lJizQC5h9DVAmq3yFwSDftYf5P1
wfWb3wVnm33ZcRxLFG6VSaWvKO5AE+xPm076l/mgawtHSS/VvsSziYff9h+jpP0obEzhtHEwDeRX
VT8JcV/qormXlfYaGYeIMicWi2ARyCxcR4MdArXEqzna3VMMErGpXQbd9daMiitCZkZWgl0ij6Yk
DpwCKXTyUMYttu1YvkUOCmcz6u9gw8BgIETD0hOLnJoWBBOn+lQht7cu43E1tLi9vMglzLIXW0Uz
og30tRWqsos2de+JT1l2PRqbtoLYl2vxS5iydnzjMVe75AIbDZpRC78AQ9snqXE1UUKiJXOFuEw7
q0iREcXJ8Cy4NswOotDfKX2drJoBRJoeLEDHWQtfg0lDUZTlqx2pSBUmeL29LXwwlAYHc57hMiyM
+sGW6Ump82tqd2CjnJZOcyMXteOsi0ovJhj3g838Zk/CnkGyXsA5ckRpmoA13FZOs3dqn36xNNKF
hEvtBvdlNTEtqSP7vn5KPRXfokfxT9/WxGduhR/e20S/93ArDpHEXxHkbk3siRwQNKjUzsgANG0D
xE6j6wwl8Yh33UMuB3NRaXRZ4PLQnSeva0KTDso26NlWkRx+KcErR3m1dkMKi6aUj00lT73gWu3J
6IHQtq3R06arVTqjJ7VMvD3xfduoCIDV+mAN8LqUy7xtyJFWL1Qo75SoIbsYDZ70UX9GafbiGAst
TxoGeFw3gxZ8ppUect17p1/fxt57YpBclRQkKDGaeqjzhOCEOKfMacLWc6snVZHv7hSmlndMI1zl
MbLgK9oiWzHXb4t11ke7RjWe23K4h4gC+TN2rkMbKE5txzvZylXUMY2MYlx09mcYaurCdEp+aAvg
V+Iwx4+whvR7len+s+s9V9oxJuiR5iwG+FCXW5GT2177xCRPn+2GwFsFXN6qUa6HHu2sLhkadMKc
sCrLsYigpnndkw9JeVEqZEK2oULpwDZQ4TfjgwKJlThHf5fKmKBnXp+INlRAP83WAuuBcnYnBvGU
jT7deBWKW2Fg4zLwEXKOoxahQix0nGNfyk+kcCAFnIxDzYsf/bwuF0XuLYbCe0BhayNRwGfYvdQK
dT/XfsaIbz4r5SkM1FuMqfT97BqaqzJKzAac4tMySV6iTNkKrrndQIA4rqd+beYx0hopPvxQRfgx
vEGnvuk6haRpqgh7Je+fa9u7qMHLoW3YyFQhqsBUHoZBkAip1uuhQ9jSM+BZC4rFKy4D0Blt4ybK
j1qN6mryWyLdIZd141omea6TmIQJYHm+AdmGlT5L2lVtmSeGq+Mm0/V+6URDsmxGhbpOT6dd1WSx
5+82h34yHM/3vm68qUCRhBH5nQ2mgN52R5D7aNJSQstna+jZJFow/q7H7GroI3o9RT0eiGEPlzKm
Yz0vzaHztJ1UEYWJqg1hoIfgehHH9MQmA2tUpI+lkwSbtMR1GLgExWgdZirfRr8YhWLb6NplbqqX
aqqvYHyCA621y1Dz2UOTB3ZxLrtGpNN3pcHfoIG3zLYG0J9EK1Wrj6PTbooKGqSnRB9NGdx0I9QP
rjkfpogvbf+UB8w9xsG7cd3+kmFSj+DLv+my6gFnwB1+XYKIs4+y649001fC0d6cxno16KEz/Wwh
JKC6/tBi70arMetqNJ8y25YQqoIFo4xL+jlc15uHvok/GEMd22Iaphj4C9SRSx/FMEclLHugMagM
ESfTmm8Zg8RcA/J4Zd43ANFqhkOnN+m6hTi0yCwBK8k0OVw1EkRbBWVanm/PQr5JTGNpUIjMJkMp
/0f4T8SGjirz6CUcokqQBatqcNzDfJN2MQD+ILpi3I3ZdHLUjg2nMZIXt7PNtFQjbCBBUlqLoszu
w6h+r2rGKvPWne/N+0owmmIF9pdxNtgDH63sHxln8z0HRA9lHkI0ffRqVSnvLcgdK8LQf2lZIoCr
k+BRqi9eSPWna9NH18EANBU0CPf4hARwz4RpZ8QZINHUvADN8CD1JtgOluT3quYu6Lm6EYgAdqoh
VXKgvuPV2BmCtm6WHAT7MGEQF2R+vcRtZC4NvV4qakrOujb+NgiknGuYdeg4C/ibsIKVpZMJJmyB
uRnL5plZG8MjVVFJjr+03IzxoLnROW+uO4vpicvqKevwszUoyJmm8gEgUS7Kkj9Qa6h+iAqjiwJb
x2CIebCZXpZ0PxY9nST0/Z/RdFmfSn/zJNEF4JVbOYgxwCDoXMmfnabcIzCDhQhgYCdtvc81mKT9
9HWBqz8Igc3JCdg/KOHNZS4lkfd4OV9JpWZcGyX5Qo3D98qNPmkKr+0aw0bP/wvLK1/Ft915UGQ1
AkXW9OluQ+S1C5ItYlgg10rbogrNuLpaPnG6DedD2kkLDDzgNFAUbmBjLdta4CSxpE+04o1bE2DZ
DQzhwiB/c2r3DnvzLhwMe0nM2Q65+1tiDfiRWm0fUyK/0IILksecVUKCdeuk2tK3tG5nU0+t36qM
GdS0x/Sjb9HMpI5pjdo6QYo1hZyWdZJD/MAhVA5Tc9gxKSNQjoalQ/Zyqsb7HrY/Yqppx8p8yd/q
T7Vd/iZ0F3dkNxxz4TFebylUgCx9cp18aw+sblPNHkUzolhGqska7I6lobmrmNbVsiuNdaYzaKLm
nq6SkmTXSOFHWUp907f7rCIEgoN73jw+Z5rAD+ql5Yav2Lagxozg6lQuZSGVwc7MrkMJ0AOTNKnK
bnc7Gv1Es0dua0Y6GdLOSTUpnAQFo2lHOrdKICYxE1WJmrVih1QxYit4CZrgpIDxPO91Ue+vE9J7
F27P6KTrVVIh1M9xZPzgY3+ZCiFRyc4z6pDgXCqO9B/I/3Wd+ziEkBNOrzFrK9ih9o5JYh9fBYaG
KfVUibET81SWxnucUxuSLowZVf0IFPUqNe7wrAA08eVmXqUB+K411K2pUEmDhHFOGoh5aVn0xtgW
WOvY+hd2MtVxlZEY6kpFA93Wa3JV7pK+h3FCdb4l/xErruFAno+1VTyOYGoTcRnn0S6l2LAg+ATd
Dzv8oq/ZrnNxO6UYR2W7g4UOMyiiwqNYCajEqNHoVSeMFzoCCnsKw1kO2kHUMUbgIaJslAB8q7vi
kA3hq2dQhRHAjwRFiRL/HiK6W9cpog3ley7Hvn0sOuGvUyUrl2HrbGQSVKvKSGsyYO78qiJM3R05
aAkiYvqVNhnUmTCLMIYxUxhh2opg2JeK+Uz//ZNZATGpqXuovehX500a/AY8ReyMn4n6UE87sDnp
ExQZvQadOyxKzAcjjvptRN0Mg+Kpy+1tolOdU0PKSqNJiDSzymra8ahfmEhWjnNPJlbCT8orbObO
uQ9i7SoezRPsDG3NAKqKk3pto/7BMEG06rSPjQZmux5QunCLyURUamu1KU5VhQPCz6JPdeRM25SX
OqfKhRoQauMOJtUwoR01DU0XBXuV4BFNo6Xft+TrqBV1tcnhFbUEbiES5SRTvbuuezlVcd3ooi6G
W7/1ntSEg7q3NGUVyxyQOBKnHJfawmudPSk0/mrgeOYfVh8Ffm/Euf7RFKj3c3p8u9CgQCrDbqdw
Tln6/iioP9BqSzz0rKXM3XUX3EZW/1bCXuESu3KRoDPhh+afpQuVA2Wh2owSe6Y5FaSarVYr157c
QVnZZ8WuJHt6BTEnMrqtl+cZ5HP5FBj1iTyBXUZFSgCmXFDErum6FdlWAMhfcHGuEwZjHnrUznop
kTwRAzQ8WKO9E4n91jrKe1lnwRIHnLHUGMEV+t4SDAuDMKAUBZKnZH6Ta+FTHvsRHfv+1TY7ZVG1
0b5FbRIlgnlNKtqFJEln0VrVlSs1qMDafYEh0hmDK7WIrwDan5oMWHmcIFGTIRhgwBASl+uxyKxf
oomfa4/JIhi8tWyhJ4Yx+6NN4IirjsSIBeazcEdv01XFlSKNYkvJNjwmYyhXSAnxV4KlY0fNjv3A
MMWqT4FBPXMRNDsykYa1ZuofpHYUzlJ1C0goMFgWrp6Nh/nGUwuI11+PS5ibcUF0t1JlzrEsYEjp
incL/248YDodlrbBOaTtleFYEcTBuaRY6ZyXwNSp6iHz9QHYmlWqYON5LH33mhi0DIiUk1Bd1NML
l4bs2DkpvTp7rVIsWOBy9NZpp26tDtL3MOVk11EEJYQrpjjMadnzvfkmihQ6ply713FN4Ol84zax
zxw3YrTmR/r5ufmF0Q8uqPn32FipE8Jg3aCDuvMaPbjIV17R4fTVlCjTIIG2zS516U9SMmVqXO0b
Lkcm0Ca+iKAc/AdpqMJu/eMGZFGw0I2mX8OAStE1l/8rSvj/QyjrqqTi/X9m5ID3ka3e6re/nT95
9ZZ8/PPvVx/d33ZvCRjvoPz4Lk3Qzp/8Q5qg/sMSwqEjr1oaCoM/ZAnaP5AWQPE0NQtTPx23Lws/
5GUVOCGSgYnAPIsZvnQJqBtsh66uLUxHU/X/iS7B1H9W+JmcgBRwjIkJALP5R/fNIPDDK5Ba7aaw
jCiwAGr6aydYKw/FRbyzreWobQr74NLSKFbNff1mvHv39SPdQIKzoJO7w6YfuY4/1fmxcbeCBJ90
C3rMJCNH3VE/TghrIm/wIWKSlu5z9zbeconepG9gAtCqUztJ3JX/IH4XR7my95Ir5V+008R/a2xN
/5FQAUQYoD0s+aONV1KcBrLujAS42o+NELd+M0Jg1m/CDuVR2XwqCgq2PApezEDcftsh/kSjQHfr
T9awwZbCrKPaqvmziYimuC841Med8yC7o/qZ3ZbXhr9UX+tN8gnfZtK6f9p3xm1GlNKRuVJ0p2yc
S3nn2MvxuuAafhLlpbiAoPKWXI376MQcvbpCgdadmnxZrYOr4Y0a0oBL+s4Ot2P4f9k7j+XGwTTL
PhEq4M2WcPQURcpQG4SUKcF7j6efA/VUR1f3xFTMfjaKTCmlFEES/2fuPdcpt9Of8jU6Kk+iX5nf
IVpsV0C7m36D6tGf1AfmjpL04A38T40meLMYG2bCG+B6L/kLI2VB2WnUZIaLTFJZWATY+LdASTJY
bI/5keiEv9NmULZY6s3awSuAT8F0mlt9llJbOrS+uVec/KN8odiI/iR3Ho43vRU/7I2el9iLT8GW
pLaU0v9z1Ygc+wucXu6I3/OWiaOzzC65K2m1+ZEPsJE7Ri+JsGPC1n4x2UI9Izj5F8TWSXWEXfMx
0EbIbvMCOwGDrSy7jBPC+2psY1HpZ8l1floMOzyFut2Y9/KafjM2mIConcq75i/P7HKKt3y8iyMm
aYfLER7n9+JT98bUDgDA/iSsD086Yl9pn3I8JHbIstn02FuFiQNIUTE2KYOI+X3IeU2fFkoxEmsK
8aqK3gy969p8jAf9q3wKLl15lm8j6UFE+5XbOISTYFvPsS+cSWo8h/th2YZP+oGOdMZ7xxrLrj6z
fU0VzIjkWjrKT+KGHjxcksYom8evjgE0VAxofLrD4updbnH1PcX3LjqZB5WtDJJlYHVu5xaHxVe9
yEWwQkx3XGy0h/Q3OBHOrZ+W91VI4uQX8Awf0Uk+KSGXtq0cEN2LtIGTGsDl9Y0jXW2R+IA/3ywG
c6rDiDP7bq60ktOZgbh6ER/y4GrP4Y4CjegdGgHOtFGyrfvAlWBy30FnOIKvZlz42e8aO7/Izyzh
zJfwSz/37YGJW/wWvJhX2Lu8tNdG0yE8h3LonF9GGBxurhyNa6u6JAJW2+JrZFtlJ1sWNe+Ww/0E
iQmU8JP1ZL3iJS0x5VT25HZ2zrtjk30P57WnOMjJPSnt+oIU8dKuWG+kgVTsGyPdj+94cYyrSkrk
sJE32Nwyt/vUtzE0x43kWpG9uEwLEPZctT1T6OjUso9jRjPuiIVHrf6HknR9gLpXuLS08FAWLiTu
ej85zdug2qrGprGb81oR7iI2GphduQcCFZ1FEBPg/uxedwaQF7T/f7OXyEXx+kibTebLm3k7PWEh
0n1oUNoueek+Zmc7b6MXFdQiWQqEc12Mzgm7jXYPPtsfAd8ZsVOnYdjNb1htXLiS1pV2nqGt4M/N
TiQky59CG+eNeVH6F+s6nLpHtKc4NB7zs/gmOjnL1434LF2a8d/cnDn+/lV0YCK6YwpoSCSkKawQ
/3XDLGcLiS467OY27JwCNqqcG28m7dT//Tb8P27C63+jsdWwRA47Wf9vkgqUu3MvBlK91aTxvv4X
1jzt5nD6BphLkZh3oHZrjvj/rAX+D7d+mer1fz46lb4en52KisQS1/36f9mfKyHT0slqWxgV+dsa
JuVqU5GgQwvRD+uK8CExLoKY6wXVaxJa67zxEzA91TaxOgMsYjzJ870MoFwspsxbDWSz16+jwFgR
j2k/XSbctnZtNq0nKUCmYzFWXXOSTfT8UuUtSzkiH2jP3cQtI1tIMy/VA+yO5FIsSn1UxxkrUWLs
U90L6rZ9lSu2z2Aq4GiKQFOyosR/Yy7PNC+AqwnoFMJ5KyvDZjbLlw7M3y3UWvlkZQVaDzCoeWoI
wOrCamd17RGuNQO7kIMsEKuHNZQ7+KpZmBtepmEuGO26YNjf6Oy3JzJhyxyMTLcX81TyFXHZGSQM
efq6yYW6CqAi6BnDsE2xSH8byTej1Bie4oKHwNPecTswN4WFxYIeChAGqYiEsLzJVSM4uMorh8Tp
n77p0rM8NquKSLyleqCe4qHGhrig5Cllps0M5vdAvrda3Vz1LGaTPefeFEMlVrVC4Zc0f+Q7NBDu
qQXiZ15ywSbMOtZLIR0YuwLSlercxDBfeIKMbklJROPUtcYJ4j7BxOLIwWeol7lRZl8X1K/RmlTw
K+S6Qx0PelYyw8AAUey0dgfj2J3G5EkphT+WzG9WaMtdkz9Dfl/GzfnfplSDrVaxp50W+ZIM3SkS
sKB0pU5ybay/IoVcXJX5MYMDluQ6RcJAeg1OTNhJun7TlvAmVkwxUumMqGQrzNqTNP2tJ+15qQTF
V8P5DR/VazXBQ7v0YpS77dQ+T1FxS4LwLsft38SciC3kBbyoPWbK9m39szq6oIFMcrKEBEWE4oTT
GuEoCjzEFLcOR0Jh9a6GnH4V6zmqjCUsTxLa3AQBfaW9xPJyElCE2KrFM23K+zJh8SJkqrBtysZN
BjiqSirS0ffja1EhyzJHSBVVaHrC9E10nCMKqOUq+W9gME6fC8hSFntkMfWFtJ8BHhFuGvX6E/ov
NkKcDN154BmY2a9mXJ1sOeGGcKoq9PrxBnXR7piZge5xKnzVKujgQuyd9TkTA8Gbsm8rCz1D7VEb
ac4IuqVZGNeZ9VZ90plM5BpWitU7X9Y2/gQSpXtbk4gfmgDPNzs2FZj2IMhKH9og2EaD/JHCq9C+
EwJKp9syaI7C9s9sxyMRRjvTED0VntLKOWoZNbWUaMMU64fcaPSDAoXCj/P8MkfMncj1MVg7GOuh
0fTKMRB6sweGf15wuJQMwtF0MJmutMGZC6neETc4b5O837Yp2awQo6YeB0fzLCAp9sEUhMQcJA0b
LHz5oGZoi7nzbSrFbB1zkMMtsVZ7qW9VKBlTQOJe4aKvjuEyxJ7RYsT//aDPMh1zzCZoI1td5Ned
uQ6RixUu0MJVBrKgzkrljpHI9Eod072hfybpGknx+6nYfCswUO4JSCRvdP1HWmSl//GnQf7DOyI5
LFoBJjkEqprXuGDDhplW1KHfYZaaBfuol7/rUBY8eRXIPK3ys414WZ5buN2GTQlQbU2nPZVXFCqx
j3+TkjF4yC/LVn4klds6zSk7TSfpM0s37aFNbd1yrKcF9DHRsY/5xnu/PmKfnX4aX3LBlOdH4EOP
TXmNGJc9MFmpl+izParedOpRep7Lr/xAyc46AcHxO8+R/m4e2lu0VckrBWDEff5iMKsm4kJjuOvk
KhfKJnpgVB3E18ZZfMIQKlGeEsAAegJXTriJEHAaO+kK6mPlHW+ah9Siqzsiq+DbDApEGxy19mU+
mX/NXf0dD4+IRKvEURH69Xzj8FNDYngdjzLW15npDvNEqh477ZzsbPnGa3mnkA+fzM30aviGL15i
32hsg0OM7f1V+ck+lsRnBPW1fCTLxvDr1i1lKm0Y2JTNrBCc7tBtYUJArVqz3/Yl0QQDN1DLNpMz
mNZG88GEjakbQtEft5PpKVRXDJnbAwtU9Moz77buYAW2eGoYgHWuxtRaxT3P1NAldrxCCkbYBoub
J00i281JrzX3pkPujm5semhtsGPpIeeJzaxsqp2Wa1i54RsajsphpGmeTX5zor12VbJp3uXKR6tU
jHY5s2TdZJqNiEW7yHsz3vHhhF+VubfAjNr0zHqjO+M71zjl/YWVhsA0ZStzPXR8Oh6QeAjt+eAi
X+mwN7rxteRqUV1+wwlSmkPzVQI1++LHtKRuphvCY7OLhcoBa3MI7/x5HHaT9RDO3MKss6bt9YfA
9BwRJ633jkvMxiQPb8ZZ/cueFMQ6LVlX7Rsmbx0eY2pG826cGTW1ydmMD/pfzRWuy2twoX9qH7jc
6+K5uxP2yf8dflD6vhfHajf8XdfhbEq+FS8+66f8sy9tZEjd2/gST3aM1OjM2wYNXLk1RzDSdvlS
ec0totUCMv/gHaB8If2QEwf8P8lpVke7adcvdeiyAD+nLxql6oJk+qAnrlW5BMa9oZgJx23F77/n
9xX7E7of3pOUUII7MW0VN2Sb2HW9MWq/fmFlAgSUh8mPHoanUnonb7wwN6Z5DDUnTl0QqlxEg0by
zAxZO0q1axyCvUkHiii+5Jny+Bk1ck82uI4YvPbpa7j4yKh0gJ39QfhSCzd+DiXsRSQY+gg96rN1
WWMCsRlOp2k3HFktlKHHKxfwk7ABe3LowRfsu316SkKHyib7O7M8fhetIzLbYktvqwd2QbFd7Mov
/PcB3dwmojYJN8Y7r6sZihDSJPJWUPNsCV/76r8SV90W6KCOaCamjYGV/z3zO92mGKABG93plWC9
9NL5QW4LuDmIumNKS3g2girTxpMODSDU3fFY05AXDh5sXjW0qMwF3OyjEWhc7IkAkysdOVDg9D74
VHnW3bTs/g01izL5pq3sWlt6lzzZ118yn2HOA+jjwvGxYxnmKS8FcwXXOB7ABi23MXenp5p0vqfs
Sj/z6Lxkh/5XPaXcxkKnckDtGX8BkYTb/Kzyc4d3cGMfPIYrna5ZbKP94A/LJqx41KQPLa61Ixp3
uoSSPTe2iGG59MRz8Ez6cmf3dHWETji05d1zexEe9UG7wTLv3s0rI+aPaNceSK92KROuweRagBi4
aw+3ZPZMH/1dsLM864sF5CtHaPe05mMcJ688h+fmD4SdGXXJKY1t68JWVaXceqm+ekc7cYdV78o5
fkkPCCHkfajsVfjL80aeNzMxpumxYqmLivmqnoxb+UpQDAUmO6MiJLsKys0W0yUJkwxUmp30Dkd4
udDSnTlhGIXQI8ZfHZoqeQNKkpzo1nCMHtahnSOCCfZcd1KZ3usDQqYK7/u7pLhIn9KLedY61gye
Ifjg9iNhO0kez1MQQWrclOlVnI4l3pbEpkkdmCj0XnFirDKSdlAe6Sqlv239RVVhARvsjuo1uoMY
x9HhmVfZt27YVWt0yWSi4mlcmQR27KIlbXYIbpR+Mx3jbUxFYJ3rcxNxIJ1x6hPoZP6AU1R2vOzC
N1aW59/bnOqG+/yD6coIrv0Dlj9lEZqip9wv9+k1jPeK9EUAc2Jew/EUs1h1xuywrEhwJKUHk2VW
pp+4+aOnCNNDMN57jNGh8ENmhm8abpk8cf9BgU0LdsdRcZtdzP1vpB7REYyn7MEEQnmXLgxABrQM
l2zHWuaKzZ3dbX4NPziXuBkoyA0HjxyLS/kcs+38g6uotfM3JGqm5RBSSeQ6bXPCUbaqVmgFQ3SO
bvYyVS8h+lfdTjXfWmMjPQ4Vibvdg62xYacXmbr0Or0HwY2AMiS/3U7hFZtANiMu2136TfDBHjsl
cU5yq6/6pfwogyNyv/g5eTIr+KBbbZs81sITTMfnhLoA8kjsNORw75PLomwXDoo3aUv6o98jpmap
Z9db0e92tKf9KSalp/Fr2eu/Tc3pSNDUWFSwZNz0D/MmLufghnLQDR79d1dtKqqAO7KBFS7UABPZ
hGfRzV8MhFVP5ZVcpufqyHKMFXC6qX8Ur/+omG/8zPv8U1auaNpamjowDKfhMCKLpwi/cebFV8ue
nwbR1+IdaiF3/lCxN79wVydfqeCnMhs7E/B+g6fBKaJszVfihNngWRcGSp+KJ37zF4nokpAAXNJu
Mcj7AXv42iWZO7izyisO2nPFsASleHbNv5WFKtbNvzUDT9J1sQ6InTEoF55inEEvDLirdgHH4ix+
YKylVfgaFpZNibhRw/cFM3eTckAhFmiJYmOCRWM7qtzpRgQDxJxnlEB13NCos2wdOXQDxmqSvFFP
aBuzd5g1LEOVn7b504A3feIxEdVtYKLYhd/UMMWFYLf4qrDBD+2MKmFvdG7TuFZqVw+o5zxx6jfE
PmRBWkr7sSF6N93wOo7uw3H4a/wZPwLwdaG9fNXfdI0k87DDDn5aHco0pTU9M7TajfYWsmxdTyEb
DfF+Oc0OS0GfdbjE+nIznlPKjAYKiuqDgJEGhwyyYVOfYxfpCbQ49a+4o0SMfUwJ4UE91VsGftxe
ajc8Z49il/gAYtqvvnKJuYvuNYk52CE2nBQX06/PqPdEf/oevs0zr0ohtPP7copOxR/rHl66E1o2
9cvaxa/NEXM68/P6dZq9ufiRlicEnQU7cPLDkl1Rwr/1pj+G6VesKdijI8mBKpoLrTPFuWKjb2Pf
hgLnsMgq13lCsoa4KEWnaIgHVm3SYfr9giR2pyHvBF9sITUBWGqRnvHV3w+//+73T7/fZowhN/I0
bbkp99LBmmIArL9fJke12gfzUxZ2RBUgqW9FiQjwSXFWkEjMonrT1a3qmCKbduIVcBco4eTnlU4q
MxQjXGEI8JNLGE28sXOcYxinYnSt6TW2ogMiPX43spMcQc1FD/gV201DRP9S1CoZwXDp5YHU+F5D
NwG+zUM3TUWFxpGkP9FtjTWTshEZRlnaKvSOQhwM3UNCqeXWfTveJNRMcV5kXi0zYRctCu6OxZZT
B8lEJ9zcWsz1ThkA2IxISowEFpuzgkC5CYGtIOKQLaNxx6xhaC4HuafEU/Qax55WkxYtJIYEtLYD
MqsEjVdrWGpqUkocrIndc011ZCoR+egJcpcJKESG1IbI9PGg9pzrVbowSDHHQ7TSktkt24MoBSdM
kA9dZXG9cH9I+hR0ycwkUxWSZyLJ9mZlwILiPhrVh4EwWmlBD1LXVMhjGVyzOPhQlbTdo7tjWI+C
S8etS7uteUQcEqJM0IBR7tLwQH/91FUiiKxVvjmvQs45zulEZoqKvFN34Wi9RLkRkQ+22j5MBPMh
rqrpXV8FosMqFc3RjAbJZ9Y3sFDRkqqrqFRb5aXDKjQVUZyuA5CkV7MHnjoKANSIaFsrARJbh1Q1
mJ6X8JpDannP+/d2lbSiLX2Q2ct4GWhyEtxxeEiADdDrZa9DlHGurvrYEaFsXRh4ErB7CULA5KTg
d8hnsDmT6o6yKdD6Lm8C1ORtN6EFr8XoZwk0xkh0QyYWrWjV67L69moEvPWq5O1XTW+9qnvDVeer
I/id1/9MlulOoezJqyZ4WtXBDTJhnYwoFX6sHa8K4hYpsbhqimPExcuqMk5XvXEjH/rljVSytwEx
Mtlu7rCqkxtkyl1HM/b7vXmi/YjmLpUQcFQwgVrmafGqdZ4QPWer+hmd071DDl2ssuja1Xt7RTeI
NafOvFiv3JWjTW+G/AbGHwl5dYnMOsppiKuCElUpu5di1WIX7PJpG62vZnKkOPhSEW2nq3rbKCmY
Vz23oZKRoD6sTHpvMEfTgrLAgitnp4QYQizwwlUbLq8q8WTVi8dZ5ksNCvLnSGOpVM50dGlU+6UU
08wggcHecbVm41VYteiD0VBPi4+0Gr+SVa1uFgHuOuZBebcjp4mcl1XXngwaCsQXyHdQQBVuKZlI
txyBRnWATLlE4s0uVgZUh3Gtb6wi1veDxAFghPd+QllvKP5AX5p0A2pXQbxOHFPtqsUX4nuANF8D
+cD0iVRxs+t2cqakvtJWnIuyRfzawNwC70+xa2smejEbRG6RrjLXKCUDlMYK+7awry4mdoF4bF6k
el7HZLOJm07CVtY9W6vHoMZskK+ug3j1H6SrE0FuWVsEnZ2MiKvA5YTbClvM6l6opPKqcGl5dcrF
tlEpabUGgduQ9m9JmVGPZOxiuIfnR6t+VUxaNPLfH0Znsb5KgvmsYhBPQvM+jMlxwWABnD0l/En0
y5JeelpdGJogzE6CG/VSsQcURCjRuhVjTsS+gXg23KgYOpLV2SFh8ahXr0eJ6WPC/BGvLhCCXJvN
vDpDVCwiFWOGDstIBCxagWRRlQnxoLOKqwVMswvfil06LuR2ADgsf0QThWzVPUT9EGJPYa+xrVa/
itm139bE4j5vHZFENgNjS7k6XMI8PNnP0Ad2OfYX0TLPE76FYdTZtHXiuMub5m+V7a1Z/AzDnOMU
884G3CSi9jZj2GRkj1Tw2pTtb6NFp2yNSGGXQMFDizM/PvXZmm0NjFrcRrUNvY/qDEdPt1p7mtXk
05jjc7zaflL8P2IDITvTCI+vWftOmKaW0rqFTZJ7WY8jqU+rbdsuu06HtZ404qFsBHwGYvY8Dd1j
qBLMcPlCeSKHNMvURHkxXEscSxPOpRkHUzgUsGRAyk9WyLPR43lPaCVXLeVqf8raSLfV1aikr+ao
IAXUCd+dxRmofBBahlNa+Us5jXyqWpkG43Agle1FNCanBSmPrppwgBFvgjGOTH8H2W+5m+ErTRl3
wGOXFvk1I2vAB+jeb5Zsj3Z7+USWdyC3UtglonQlBnQdOFcv45TRROvdbVKY4Aajce15ndqzyg1e
tnxFxXho9phMJ3at4Wo+G3ChtbjRUlxpQVxtFQW3SsWgT8ksyY6lYqdk1WEw45vA43+NGZ6nZfqO
mzXiJMb+1nCQSQWi2sIaxZ06iCiLgMjKq21uSBTuU6uVLlpNdUCNaDADnWNf6MtdgvcOjMUa2pzE
HuHRw4XstP2QwGTVRwIgQtlyomWUCEIg+mFmAASSjtYQr5+6mv7G1f5X4gNcRAk5nblTk653TUES
NqDZYMPhHtRxEY6rnXDEV5iuBsNW5PnXg8VTIvoyCRGLHSTC06x2+U6rVFKLzIKWPS+9ujQIpBvl
nxE/I+RxvHH3gaRb1ySvrV6Nj3Xbn1qZLMh+iLD3A+s1u1u7miWFrtkFvbnNjJgZRKNdx9VYWeGw
hIJ2TrlEhAAax2o1YVYhhw1Lqwx3Zr3aNGv8mjIqPTSnGEQC8WVcLZ0a3s4utt4MMWTQN0yepowE
PlhtvhtC/V1draHt6hGVyLJSV9sozGOPp3v0Skl+B24JqE1nJmCuM2tNzp4XQThE+FCblA0EN3ZN
dSHqUgGo490sSghUpvS3z9FkquASmePjnlBxIA9B9xy2uzIzvvTVBtvihw3xxSarQdbExLIJuEKl
qrr9xHxNEqjYYhUjJOltdj3xrjbqP0ZNLKmk85KIWjLLutWYm3poZGtbHmBfFzh3g9XCO6xmXhV1
RLnae/H83dLV8MuCBvIYHmCrZpWdrrbgxYszuG8TG415ZK4R4h+Gf4YCA0exsVqLe+sarFbjbjUd
x7iPB8VDOs9ePuoVf2kKdd/mo7r//dN/++uUlbCF0XSGdfoVsxlyJaXW9qMZ/dcPv58zm9lyYzH8
+E2A//1QD7wDuGFJbl5RtQWS/BBXpEerF3+0Umw9bOEYtDAIbMSazDYNOy+WW/jfIbEFWE6Uwpkg
SSCqYqaZ0bmtcW5DGJY7lamTttKh0zr73x/6uboKOcD+ZQVGt8lMkraslcZejhT9Pz4UBfqT7mHB
49sL//khRl6gLlq9S9p/xhj9phppNcHjhiZiZDKZiingKERoGf7Qa+kxq1PV/912/39y0b8hF8mK
JP1bkeD+u2m/539VCP5+2z8Vgso/LFEmF1NVgbVYivFfVIIaKkE+b7IGBW7NF/4Z8yP9Q1njd0x5
1TUYEBv+k12kmP+w+GlE/RDoqEoQjv5fNIKSbPCj/kWlAbIF4qAJDcnki9xi/1XHICMhzpVea7bt
BNg1moUTQd28ryzWW0mzegVDKr2iUTqXoOC70OiBI7CA5L2JeCcN6ntodc99WItO0iXpsWjHiuQb
CkvSeomVXjHvSVYmXguUb/NruMqn4BBA3mvKSfOg2Cj7QNN3ktimu9rSWcC8J2PeHMByIOYnPJIP
xFtL3ZB7am/ljiKvC5FYmW/1ZyAlXw38DERDUENUBv4F9Ooj6NtXmfYSTbpVH7IWJiilLbb2RBBw
SQtMxbLqySy67kzG/d2smINoQ+vTf7Y7QsIBFoivqDsFN0qt2I6m+QfNLrodFhpE2MnIPEDnqftO
ZRMFuaP1wym/AA8L7n2h/sHM/FErVumXojk81Qmb5bordx3ABNKONgsM2j0GQmBCMga7E3wskpCU
5JQ0An4usWHdSqzphiM49+YyRAmnFvdkkQyvVtPc1SgxA7VeHALhc78Jx5e5b/JtMfoYZQpfHvnJ
FaAfykNmznMMJLQsxT3B4O9hxdR79X80INRRcd3LOsHOMMbHnFv/ng2LUEQg46vGy3ssPnUsYXQv
l461fHDXJDaUwohyseg1jHEyf2vQZxAjADGCXU7BRXSagdEwUTADZ7L8ocYFBkUFr9GcbLtR5Q/1
Kr/vcBiYnONlMuJWnXLPqPjhWZAesjXD1QLvqih2CTDuGVU71y0fFMxmmEnWDBrGICz61+8YdUNw
Ye/oGzNBbGYlfC7HQOagsnjqunkrylwOzAFY1SbkJYMaOkvzKgoTTwqHU8fv+ZvAPFnqdumX1yKq
AHQsmUu8KOfYbDS3jgzxMQ5O0mLoRzPtjuMolZ46y6Mza6gKFImGHU/KXk4JJEcb488Dl3fIX2Rj
eraaBrDJXLEBSPezaa2MdqlzSWri0vKiIx/zCPI7dsGDpksN7VZD4r68yhMvtUbNfF7DkydncmAH
iEcWc9/9Rrcs9U6BGpBMlumHVr54NGGs+aneDWZH8uoeM/rG1kdFuMxx+l4sl1I1jQPBxfh0OywD
2jIh62BYMFEzpxbelHqMec0P45euv1cwCG698KZJCE95Upe92pPtU+vMKprEPNLkZGSURu89pc5e
GRfiMuYQYRO9n5vLJYGdcvlaG6lHiAe5qPFYbKeSp0CvC21XSg0a+bo7miiIWHWbeFGS5goKF/iA
NPh63l3Lppd9UCVYaFVwLQaUqVOWpSCwdNFB+VURms66CkOsFKepXwal4ltsHcaKF0/uqsNAiLws
LQBVquOazBkNDNoyZWL0jGve7dDi4STfkhzuoC37kDqsUAo3krjJbpQtId56eBrhE4PF3q7Mor0R
ILYx5oYEZmPI3KCfS8/kKaUt67/1kooHJygvFo1/1smj5qWCjpSaJdVCb5eFa6jVBG0zyCK0mrHF
bbFlNyMNSKvV6joZqHenlRU+5NlXPNDP5HPytwwREqphfU9b5ByBxiyLeDTMgc3IRHrJesdogZU0
QEupROHSSv1W/QlNdBnByPNsWst2hkm5GGwIwHBmx7lb9adGRPtrDLcsk5jKK9XiDo2qOPBNXwUd
3vZiSss1LVwcz9+pmL6EC4osSRh2CqYuakXyVgrDD+vy2yyLbRXAXpdFRupR/CVMORyVKNsynZRx
zkv0IWX61bSCG4+4TIZYcURCF3hBYzvTKt5AjZxeyq5mWRgFvE8nAJxab3rk7B6yxshdff1HE55j
rlCxxYFJ+Vxnlp/iVqUFZUgwJqqbbFe2/Yes0F+QU0f09UxvgTTtbq6is1GZkdnwUihKV9gVAfOO
erWiNUbdn1LJIkOK3h7/LDKJsgrwQxoYMeMxsbOyRVwdh9+JUG37fr2pxn/DaDgxkcDDJYiDI0il
25ozglwhp81ZIaYtGN1uUCkWQ8xXqkAuXFGG51REA6QXmubpsfkTGzTVeikP/lLoj7YS9SMGQdnL
ctagkxKIZ2RqtIwEszW5kmJ9yaRjEC+R3StD5uVyVz/JOCbbIhO2YVNdkaFVF2MQ4mORhWR+5Qoz
JrD71mJcp14cdiNfPJphvc+lJr0SBYZWiVNFKIUaZZgQXIduPltKwj7ViFOP8JG/AHH3oSCT+N1F
WMB7+WeRE+0Y5DyIQmakKcd1e6pbJozYdXZKx9uzkOE8aHGsuLXZH9pyeoihNXvpoq0vg22OCdGe
WJTkQ5Ha6npu9exjrKQ9q8xQmHzy7+aamCrqYgFlQVTq50jv8RdMiGmC6IvTHmfo+uOmfLhNzScU
1pyBEIMac5hYU8Nc8XpyScCKxc/W0q0Cl1M/h41PacYDjqOXtm4iL++QbYUiyNTfN+OCKHuoOtmB
MeJOJXJAzQzdKlWXrTpMSLKxRuC5fWRyaPl6Zp2NgEWF1bzKIO3s0UK9NmPLLBtuNeTQkggdr8ua
6dzDfdlKevDHhNO1QeHI4HE08QqMLdss1dhaXE8EE4m4Zcb23Ammoyv9zZgMX9Uz2e5G3KeqpX0u
skkAAwuaolOYb5ojnW8/Aa5SUQp06TCAuBJoizHau2Yr/XAwq5I0n5N+FhBm9uc8kbYzOGMmRWya
pbx5KErHC4O7bRpUR5z2s6f+svRn6Qt6xxs8WvkYUBauR5kSFR2MW4TGFQWSNsKnmTjNDcCMKCFl
n4CvYC8B1dmMHXqh2UJqE7OsTB5tLBJSnrCb7vrobqntal2LvJEIZlvl4tq/UrClZA6XVepbJdAG
jQLwvhjH424yLw1D8VMpaaRvy3sRyE3LTY7ahFEHNwY3suTezaqdJDs6fAUnYgnEWRjbic5Yqar0
8ijMOk9ov4Y46kigEDGPOw5FVNhlTAZBS55jtszWMyOEP+ai3vQqGJ6gentNm5jPeXErO0Q99Nst
O8R4PEBO31i9diw5m3POxmckuFyitLPYa2eKH3ZeLOIhz2MjfqrUumdpvXBHDW1TbSo80CywG+zH
5H4rf5OgWG5peZwnMgz6iRDbcLj/fhir5AWic3IejXa4qxPqfw7cYRuEdebqorx44RLgC2mQv8fQ
pKGNLLeO7KOrIHDQl6gxUY9K3ANjLkRdKLug6jTcIiKHthbcV5DMWQ0C0QuHqHaZVRt3MZQNMvgw
KJsYz0HidcZOAcB96urloU+a5UrFLLhtP0rP1MobK8+1u6jNyBlSKDaF1CKyWz8F7YUXuVgcZkYX
WtSp9zTkzdHWJeDnqGByMdayT/L7TGZ5z2o66qYXSeDtK2XBqjTlIUST+kebI7bXI0+ujJ+gqv+0
lQXwcZKLUyECCQorPUagJO8bDS6PsSDU2ccLfg99QskxikBEQ9TUQ81yXURtWS5EgEE6ONZmZD5L
0jJuVH14yTKWKKXSzLZSkZElq9fZSC9Gz5hHWIR9NTbEUodSuG01fbaXsbvjBiNwEaW1PsV449MV
hDy4Yx/8L/bOYztuJcuiX4RaCHhM0xsmvZE4wSIlEd4GAu7rewNUPdZTV6/umvdAWEjLzBSAiLj3
nH18JvxVgGYufs7CEWiTQeM21+rowBAH2qrPBJpl8dLrtHijHuelwQogUCU9pCDbauZcMeuMQ2vs
mwlrQAgPIVF0D/xzgQl3YNQ6Cr94Av404BwO+Qmig60cJAz8QoLpwqGgZXDNggO+Dv4S4TLo4QFF
DQX3qcVdbNEYTyrl7qLYswiAoZDYdu5jPtAS7OMGu1Jb1ns7D3dN7I+n2hDvGRcKdIotFhJT4uZ0
rLPivCHBggJuMQEao/vi8YsIe02FJ/kWKxrkTamwF1Ut7eJY11YDUcnjoFogQiO+4aH7mbxK2NF3
zEXQqHAwe2lzZZuPju3Ls0uLdNPOM5ROq64aw30scr++qSeS3yP7nck5WuvJ1/mvVrCC+neZVuYd
lxscpk60To0eBJOH3MEXYXPFamoAKsy8xzAPnWZgI0HK57vpRx6hQCaTixZSnT7oibE37JGgbSRH
nk+9Dsr9L9vh3NBZTeZyMDayRlGq0S/I+7sh1vPDYHDq0puKsaqurG8hEQ1mGMt9N4ettBLVTzhO
m4ZZ3MYukgcEt9/IcsKOkabOtssRd3mzsKwLL8U0MF3ssgdQ2Fdw4F89p/Q28SAfQEORUzq2P0PG
3al3vXVL7gjmAhSmNQvUtKI8NQ0VGuIIqGDcua9jhRanwzFwpAQ5bW0LR5LWqo2fAULw2tRB38cq
Qs88/cpgIsG3C2nSGIm6iqduE/aae5TeLgtD854gi3kYRLjWe8xlIa5WYbkz5NTta6yzq5pGVBX9
dF3oI22GQi/zjOGQOIDeyc2QqEMZuoM06mlrQRFfQ/ditYMMndqYu+0X+L8KntLZZNClzXGYEG7E
ae+fmwEqjSICwmCQeOwmbx9gfNjMVpRD0OUbAj/QyITVlSPyFvw7ICaDxM44Mq7BvLoH4IE3Y5bh
gpLthbomAl5ndDeWZaDE8V28SJNzg1A+5kAp35ge/EhdBE8Y5SLfObiQuA70+8+6Kx+hraGBjL0G
pe6sGUlVuw4BRuOw157twtb2PScX8gMuF7ERMeLnOFKsBk9CUguEimCc8c4bSHiRGRcEQe1FimDe
EXCAE3eGLhrGRU5xemU3746r2rMVqYtZe6c4welTGE50XRgKyayV10c/5vqgoN4fVa+GDaWlnlBR
ptRerR1Kg1le2sKCry8R49GRIzLgCBWXQHNp5gvnqAR4jEL0uEA0BLah8p9wNpMkDwWlSKr3SRtS
Ulw5TgzOWCJNmYURAmUAEiH4M/f1R7v+4TX0t4JJFQeaUlT98RtqFR9OL4p9KR36U0pR9WedOtGu
Cyd8ZYXwT4OPLtXuTWOXRgzloWLWaAUW1E9L3oaGEuu6yb6XMYoPB/RNU5Y7J9wY3v2opHOwdLfc
Zg3S6ioagFIiJlRlgBWPtClEO8yzp7A5Dd22qlEXjPIMbCpYMwsTOmXCMFoZzSbugI/W9HLdTNKe
9pFJFElBv1aKC/VccXdNoAJNW6J8Bv+jG/kKVIrvapP0+ASPGXXachOEihJVT51qQM0oS9/ctn2O
GFe3HnJSq7C2MyWf9AgO5vCSRbq+V+2wF4IKWkPGIGDeX5aBTDh24teACXihFf6e6chbBzt/bZsM
7HdJGeAmwHjrzUwDM2MxYUuPq8Zk/SDkYqUS1WxNp5JrPXq3QPaTZDpoG6UxRfPQO2xNGe+mlqkh
S79tmYf5rlM3s+mnbcqzkw3JQTAV2oAPwZQn7FtYd5zt9LnXUQ3yWrKWUUwNQLGkCBJTugKl+4ok
pfme3hSWjriwROWUOVSqJ+1H1FKWkuErcPMQjCw3AGxsRI9OzDenW5e03E2H+gAvBFdow2FxECYT
AmsaJwnlrO1cwy8G29qxokSMOjFpMqVO10nTtmGWvBPT5a8NnVLMWCbnwmkJSlI0G6ivUUargsfR
nuakt/xlWcUlNTpgzbwOGMz2Uzii6UTybvE7L0sJT4LizZgxRvVT25CxMpSuv+3D4RRNd71B2UYr
lbaWuJLGPl7lko5pmNQIv90S3BKMOpDU1HaSiaOoDiB91fYuaDl9a2aFcw1NnwCM5pRqcreoDiVp
NWiyon4roY/QvHS6o2yt92QGx7a9frIi1siFUYK5zI9u9qABM2tGNH26y5K4qLE3OMYmnEuVY9eg
cNURkE/kWvptqsGAo6sbZrU4hFb9OHouyWtJfhuMhE1k0SzplHkFBDW4yVg4XbpyJJUuCH/0EGJP
gcweLDVmuCqTu9bB0EuX/KqRaMBaFt4AzjjcioGiCxlm431uxi+q7viWLDUyWZ1lPHjn0kF2O5Z1
v1NCnYKgytZRjgLbqoaHePK2NIh+yMQvrsKxQHYi7PP/dzCKNm7H/62DYRk+xsW/rI3/DXNwk2Lu
KvO3v/UvPl/0u3/hWyQs0NCw6Yb4cweDBsJvyoHQzX/ouuO4tmvohoCT/FcHw3TnR1zhOh7wA2jj
mD9/Uw5ME2SCPeMRaHvMr/X+kw4GDBv/7x0M7jBdEN7g512SSPlzf+9gNF3qFYMj4OjF1DZLWKL9
SJ6nS2QSoeDPPamc1TBpeLOYqCntIfUEdWUSfzdABRmP2/48+nSeC83KADun7anGKK4nlnX0Aw2g
GkTHk2VhTMBmtFXGMeqL+EyLstIRYhI3ZqGzat+HGun2JHFl5gBOcVbSxxUHH+vSznJ87zSZuX+S
XggwM6IwYZSOe6oc+7my8xQqMPaeRqc/2El6gMve1wZuzMBS+zTqsyTQxyY3P9MIgZh/vqjuaSem
eYgwVUuf/QxkSTWGvzehrIwTYWT5Bvo1Iuz5ZprTrieI0YDu988nLw8sm3h+yrK3vMuyNxaodZj8
bsWAMz5vSOfrybn2cgSnepaTXs9GF4rc8ClwDnZibBcjmC/xhX3u4aTERMqFYErJZGIRQld+ongz
ZWePqQO6c1+7U+ildrPY2cNV2EmHsj5Uq/PXhqI0FWSHNApy8xIk/DEGus5HRWbYRnVm1Lyqgw4b
93XuEOpFCwLTTVqCOW3yW6P3fjgVEuaunuAl6Nm3bMoRucXVq+dRZ0CDdRf0iCH0yIGaBlyQohXq
liZ0Nx6ZasqLUMBQcutqDRyCP0yHcjZ/eXODoFHMIYfauIStIS5DPzLRSNuAny109B1lgYMejelR
ozvuGhIZbqVERC3iwyxEcen8DF76lF96OZtFrHOTmOoqGNU2aY33sGeyDGicNbSuG5da46ZoCC02
7dK8VI1N0kSH3yPO0LqXFT4+fyRiTPnbxpZ03zXUPUbXcHRSLt71mS8PvWUeZFXgwoh8ZrZ50+1N
pB7oMFKKu3bTj9hdtf1goWXydCCNRt5fFW5gXZlOuyr7QZ69obSvGLycvevROJkfI0CWXw+0Hvi3
brU8wUkcbw4g3Qu++mX0RvMi5k/dyuiZddfImjLaLY9N8xOcGHejYbubSJ+eHHLL9q3VUk5Li+mq
oUp0RV2V38PO9r6h/XAngh+msRannjbF3h7VxUFoSWblnLOJ7dTdSUf+7b6++d5E6XXcElSapVF+
1gxfP4xaszMKuv2widqT5I/D9Zt3lzu/NkXkbjXw/SsugC3mICJoQXsm+6Qdz8stYyAsM9Ux1A0T
jh3HCJGg4A+vm7vJDp+GmNokx4Zxxic3zFJTe+BkYRKJelhsTB1LQ1xlVAzD7tpM/eGk7Im+Fuve
jVHHMw+tsMTRAxUQGe2pSjxj23n5a5SQCdnPKcKlz2DcGtjXyp6IyM/dysVJKNKSdK8qm9Y/Mg+K
E2Qhelbzps/eLJv/OeA0LYuKoT3lEtEB7baNTLPhsNzlN3SIhMBw2Zii2XJJKFZKQzWOSimi3E0T
QS/DfNvUKUUFaiEwQY2kOWVO8iOl60GK3D8DdsdY/Y7aXe4bvG6fpBn6J+z0KwkUaTMJ54ByNj5Q
9cd5U9FodQP/zWwwzshZb7F8JMhvbyJu8FIvv6TqUWYy012TQd2cCivbxObQH4gmqDeGjQqbYQxJ
fcHMZ+DAXtcZShi9LbO1GQKzoB/BtYFJFbHCBRGerV47UMl2aJ2mk9QL/dQmJvK2GEwKCNS4oFaj
fIrHmjPuuqR9MqfRAenh0a4ri0dnDtCl0oQBTqOiAKWgBw2qkw9b4lFyWtOnn+BAcBhNktEkMQZh
cSW7OtrZsfazMDuU8PZaqMI+zMz1JRbYyXuGimV3CaD+DN2dYaE9KBGTGiu95Dn7cwndXQ6A0SaD
d9mTZXnf6qpC8oLBNkbHcnKozk9rEuCKExUnBq8sIH4uSGiiuu2ItrjtT1pDa9MqLMVKA01s2Jrj
ycCKi3ZBB08aWDtzknfkatNA7qVJc4QF1ndb/sI3L091HsJsnDRGUby3NmdqQZFlPQjy1yPP+YjJ
r90uz4QIapLdh4RmeXbqZOMmCPBbBvgf3Bzevdcb8cE2210zHmuK58c4J0oSRuy09cZR2+DRf0FM
1dczuHE++L+++3Kzi3WXIJcpvAC09D5/BpmQlkPm3WcK8fLLfOZyD85VZozvfSEQMiYOHq/OJAQN
UtuqpMp0MijnYjeBfa5zdKTzAZraJYgbSleNgQcesXqyIpQNrOn14BJj7mhit2BWvaK5AhaJ2dBA
SakcVmTKT8QmoOC5imdeb8MqNHY5RwQQdl3fVZQjTqPPLEDvoge95QKh8nn9lPQzS4ywex2Xd11P
/ODzZhpwqa/KAl+wawMu8/EC+9WRyDcqewS05xTjSGALDpnDWFCxoKoMFH8LaPZrs9wnJ3Wnh027
Wy5vy2ZJ2f66CWS9OuUoCTGuus0mKkPGVlUdlrM/1IExQgTiQrBsKKGxOgtce2WTwUiaG3BxHamx
MwT9adm0eMz3BnKE5RqUT1zSI4xfBfG8K2l0N1rloG+29Nfl7y7X2+Wz/HGTWri2L5x8h32CCSEt
26D1jgFlMU6geiRQ18tepE2HqpsXWctGgiHYyJxfpNRDixphDeWwtT9y5l/bIdKiswH+cCqq4WAU
j1rgpPq6mI/MyArxPnecS8u56ctoju11cMl4TOTXSw52H9TasZrL0hFuyj78jlhrm/DC2GNpJF2Q
KWuYqGdVyvSTArzkr39Gry+7SxT7wgdeNst9Ij+QOmoevx5b7l6ekGDzP7rd6wJ4JkDRPvQEkiy3
iOyZjRNZffq6+blHYuMRUslK1U4oKMaT4lymISrz5XesbKfszgn4Q6tAsGryjQujGMgbzfSrpeBu
K//YVRqiBBcwYNwUv3BMiJOYOXs1WpIdeWp3o2yhb4ZGeVr2lvD5z2z6ZXe58+s5/+4+Vw4068g7
ICiE9/raILdsDqLGk/3X/X+8fnnAmYLfr1JDrdHANa3PU6+q8ri/Wc7CunGQP0JdmSfsebIeuKAr
CJF1oGeHgYyafxlCv24ue91ELXO1jLDL7WWY/bqZU1UjVWc8tQM8tULow3YZcox58Gk6ypOr5TYh
tNUBzM6my5G9rqIZtL1siGehAuK1CFu7GoqtWamrZTO4GOsp9HJdcqDtVDDcV4HheozIXKJP46hQ
X09lIKkIpxgL0EYrWBYjv4ZTAfNYL7uDPw+FGR1trK1/f+hfnkVNv9dpvTJWLs8qtkovq+PkcvUB
tsgFGGQqEd/z3rJRkEJ/P1IBs2/Oy72sWupZv8SzpnmwEpFT5odldzQHTtevdzGkHSFcADp6Dks6
QWXNWmAluobr+ueb/+s9X28ZzJHZyzsu9w3SoEYKvWa++49nRWPkEY0wP/K5u/z1zw+yPHW5Hdcu
z1puf/7Fr7fSkwLhrO+0qNXBD38+afnbf3yKz4/99ee/3v3/cF+ZnxO31ptux0LoOAXjKFmPxqhU
CSSrt7ICTKf34yP6ckj5MR2zQdTXVqJPG8pxXPQgFycxAQ6lXz3TKEGF4WOAKhrdgoLv3sp0qL6x
FP5giv7WwnDfThGm2pqi7Q61GuuPkmpebgClwR3wNNj08BQcj5PjT/SxALHkAUm7UjrjNov9dteW
NMkII9lUnkQ9z4iycrruEUwnEYO1/uKUwFlaQau+c89hkZACHJOtYRRoq+avaQ2sAnold5nGwOe4
u5am0UzkZNnegi3BpgJfRBaknjRVtq+K9hcCd2rfA5XeSO++G+0Qbx3QGwl0O7dK8HLhv7SaZoc4
5tXUYIB1O+xgiok21b/JAZbnouXNOV0OqUxPEeE+q0xa57JsFZe+GNpBW1xH0c9+fM/8YJ+QCj6H
HnQ7gvxecNaQ84cC2qpZkJJki1Hc3JuEZ+BhavmvQnVNIe0ntfBNpfv23gioSCROsQsbVm6qaV80
F2wDlCNnLmDkI2MrL8VIMd6nQ7Az053dwE2RFaG8VuZso8x8p2d4h+ozfe7yd3obW8WU62ZU2Vve
MNetEZibsX5bjy7qStJfVuw1WDQLVhwW1MHQeZ2Qcm+ohiIrTzMUOpkVHhNzoMkTtfuhgRicO1q+
CWkKN5nl732vfdMnSZpxEz7LwU/OqZbiJbAUuSssH7fAa/ealTqrARr+gKRtF5Pqtxam95ZwpJ8S
Ruq59z/t9Ch+nAbU5i547spAjeowAc2ZrRa2I/ZDG5zoIeOXrAbz0IfiwQPfvTez8hhBgrlHyfPg
Vdl1T+OGAE4M1K0Ib9Cn7dt6IHIQQSc0zAoIV5DtY5RZi5gxzNVVgYvup9bJK/7VdG/pdcu+KddR
zAVOWpBVpojLZMzcirAxDHvJtLctHCCTfuNDu8cs2DYn3U2uCCccb/xRS48EzF3TblgNkuNVCMy7
VuXsO5oioiTKx+qR7HhqMmkv05FVfo9p3ULnZdUn5JHvxry29DCnHPvqhV4ql1Xggci0Gury3ppu
LMLcorUv3gR1BTZwjbEkTc6W0Zn7unPvi7WZjPpOywT8fTv9Vpv2uy3te8vT9W+VLF8qLlFUjLE1
e7Way+lTszemvrvo+iWWFhjegVWkZWAkHhGk0SpdBUEzXJfFxqK0T5KauHNKJW9x6OpT/FCSlHbm
ykonN+La9wgNUPfT+waUch0OFgUs7eckxHMRB7ssig6IMkkGIupynYdOu0+zlhidFLt40cmfQUSQ
Y2D5D7Zby0NNzVoC4KKBt6qdGsoXJjaGf1SujhVwutmojpAluz7lZA2WS94FVzTW0J8E6heTXLT0
gznHr00r8jQkVt9kHytM7Ln0T8Q4gX2wk+s6QJnphOlrmeqMAT7GoChr8AZy5XNrJqEtdR+jKhqa
VMFLHnTJunHAjdBjj3r9oXK1ADIwOHEXZURbW+dUd+s7bbBIqhA9SshU/uxbX+4DrlEzgExtyb0/
VNbAKrqV10XS34ad6exo3/clCh+VUpVyinbjGfrP2DHONr6vtdHHb1OfrS0vwvVm0L6SHF87BAeX
wGiezcZGEqSPxW4kaigynrsu+6hiIic8v3EPZQd+SuPwrd4oU/CdOpz/lki/+8FwmJzyUUQu1r8y
/anwxa2JY8n2aAJQ/Flm/pA7YNF9f+MJoW4z90oSarSXZXbfjYKgbMvBWBq2cBWrGI4iLuEqqZAI
E1YOsOcNNtzr4NXE8vRPLR5/6ldg3mky+HH3pKGxWOXoLwcZnUdtuKG9+d4VuzbjUhO7ycnvHKRk
UGdLFwfooH/0UQV2W3QfnigOKf1IinJutysmDr+YdielzOlazD9QQVIXjWtQCAPYGC+1gq0mcixa
aVVsKrMwcCC7pNKo+L3qt15W1ttEdfueji4zYUyeIUtPj6Eq22e+umQmwecmXW9SJSw65oX4ORZz
Rzz+ZllE+aG2IbVKdu9KAuOB8Mx5MUddRgKefEff8rVza2MdVKmLlBGJdbeWjrKuQxkDiQxp7Yyz
VxKEU4urzs+ddD1p0XfLvkx5gMuPiPqopxlqBeo7VuZTyWp41/T2WTmOcw2Z/NLosz/Gt7pdmnnX
1JuhsOYt4oyQmAMUcMYqxplCW/PAKFxv/Rbhh0vP1Ugm0C8JDfykRYvgGOTzMWlc9V0J7rtP75wY
MZakxm5Gw5tlWCj/+R+RMntuItx7mWb8Msrb0KYMZQEhm4MtuBQ+g/E/y7cqSp7o+77hyaxPQ4A+
WUyAzlmuXo8BFJwpjG6QR19oeaHqqG7yQtx6UzMTJBPcTtqwnUiWXYdtKI6jxcU4Cuqd6syntoaU
gmhIwSgu7y3NfHIDLpBpXOl3VVioPTFeJmUe7d4qxbTNFXbUDruXaiFURMTPEzFFakbk63scELcp
IhvDjecDYrpC0XE7lDrFav7LcteFLzlydbAyTFque9aKMAJSU9kHq8FjjzghyNAKjTpaANd9qlLY
QEV0C3tRnsvOAi4EZ6ZqTqUVw1ABML4dMA0OUeLhWaaVGgi9OMRt8ENEw6Oa+B21pCYxMYAMxDiG
9RKj2cavmcF2EFZt82SHyfXkTkAK8WnokUvQm4RCJJJoY3XFe1b2JV583BwRAXwUf2nQ2d4baXwx
RVSmgKYvb/QR5eRQIR823X2CICi0y/AXaw5wbhZKgJdGK+79CjOgsGLoWHpF4vKpL8o9TLzsZCQL
WlL3t6lh7irV37PKZaDmrGuExhXO9ih7RpzsVgg/RoyPTZw9lIZMr3qcWD0t0FxDukhe6yWalyFT
fm+z6tykCGuFR2MSaNydiHVx1iBSVIV2lgmUHNFUij4o+oxpqqs7v2uoNXugiEIT2ltY4WqpyzMl
8agOELI2LitF7ZvmUoGTrL3WqTWW6zL1dlSbitsw9l3E8ruhLf1XLkeAR5jM76pW+NtMDeK6a2CS
6DDn5zC+WABxqEk53qospgPTb93RNo+lMd5XCFhvXVMHGaWJZkMNPIZWVMHloDJ5sJwk2SHSRmOz
DYu8PI9Earg2NA/FmEROU/GjTKyfscZcK3OVtguZWq0AYw54X/tt2j8WTAn3Rlk5WydTx6rXCZ4q
ULqbXBq4IPpkR7TDVZTWxg0c1iNKyA3Js/6WaZK2RjoA0WpW2tvyOrUikix421XZUaD0XWghmk4I
RdcCJoit5thDA9ibTgP1MKtAwA0bJzOtdWvEzq6kc8PY8a6cHChpxlU5NlCm2zK4SnDZMdGKPmJ5
SQqxyxlfmUZCtcyre9N5cH0hHoMG7kjY47nzEMnjXbXr+rvsKJyr1njG1JPxicy7PLRfKlNuKODd
CQ8WCzz8djuIKdwM0g82ejndl4ZGMmsOOEDnFx8jraXiA2cXYdshG86dwrNruzrF5OFeOT2SjLLP
iQo7uSpCXp9DeqDRuW714YddeOOmQ1O7RorIEwOIb3ozPXvuvC4Amd6beL2tAPNxr8lXFdKZE9XU
btwK9f9IXyw2SGnEQ1WMjDZ9mz1iOMB1Eec/zcIF8Je7DusxwIqCqJVVWRuU7X4ZUd7CxwgGmB7q
FI/+oWwce9O4lHzTqKwOxHWQFedW1TYD9Mwqx0IJmIB3yi8QEGL0qzahGjJhbDBvdMWgNVjptsLw
vUnnpBkgFa9I18O1qeJpj47nO0FHiguetw1KqFCiUW/O0D6mmDMt9ElDDUbOE0gKgmnbSJKwzHF4
G4ucb2f4Lx1Jr5TLZxoYiAE1AaBIIqCqAj0ShbQzKcgRZ2pOSZ8CUO75x7TR5m+JHgHaSQDxEAAQ
yufuVJ67OH63YxcfdAMXyjae+6T/aCZGJRufmBN2v6xxus6J1tlaTnXk/4xlG3aiLG9G1MPlE3IR
xGi5/5JOYl+53S+VD0+kix1LmJlM698Qm43H0GeyXPjOvS4LkKoDacc4vDOtPbW22uO0HTfYBOwU
BLdNtsaqHCxSWM3hUob9CV5vTRHozZgQl1R9SJB4BcspDmk0hzmYL+pk4krpCMkcpx7OrXVNayhE
BEVsRDTlT3oKE36CMsV/mbkZs/GGtQuVIFs7t8xJuQr7lGv0Vj1PhVles0oxUgTZcuInq8agx4ln
oXtuf9C3/YgU/BM5UXhEHrWyHeuJq8RPmA/2rsrNvejCmhODBEcw62gIbQ8L94CJV+sYREPsI3TW
MebSWvDtbutr9bMT6t1uk2ghyURM7+0KT12PWWL0aOhl8U99iqAl5vZ38IhyRFJTpMDJ/PgdWzVF
P45J6UK/HGhXg0NwqY9MMa4IiomyKT8iEgJJbYFoHY/vomhJY+2SY4DIf+XrXXEQEcQWMI0I17+p
ELwSg+s1c4QXszUfGqO7NQvtzhPxjZ/wv5QnmKiTvP9hwpauW8YnFvK1wgwUx9FT6AaC0Ep/Z4ap
Rx0Hy5lDagyRZeGtb5RiH+UR874IqLbK1Awcwa8StzC+JVe1URjroQB9l/njShjM3tVQ8IPMeChr
xnKWdosVhd5NNNbGSh9J5UE5K65SKgyxrUGOdPs3s5bfPYRC+eQM9MiI0Mr65HkUb5EhvocwcVet
tAHvjYzOrYUmWchrgGluhoXAGBz80q59rmJGZQupH3IK9LP6meoTDhCCow+Z1OvrLhugeaqnGCfa
pelPmedQxjCM91Lhb0gVNBKNZTx7/f1YuTvR6vq2S9MPv6E/rdXkjZAgtZMmarfIzZhrmj34HcIB
0WWSNDmijMw0xHbKvse99aT6Dz+i6u2Ipx4nMqpO71Wzn1zXYZQzoTZZKCyDjNUifaKVq7gCuCF/
v8Etvqb5dYwq99qu9Bo4RCiuipEEK8VMtca7kxpItIcS+q2QXEF0WGm5J28jjaYgvmYuD8mtj/4t
VPq7CINmP/IR1hUMWqYWq8j0ym1Nz1wwHW18/TKvUREiBmigRc0JyVca9OFFKUxjji52iTYza0Kb
6Tc2gFXl3QLNICCjJ6MR+ehWTP5TKpuPNi8/Zk2Jncc3XVHCjHtiRGDKW8fPEWyijRF76zSG3mNr
38yYWCcl7fHixj+sLL8lF88+1lMDzoJ5ZzchCDZq86JL7UmOgi6xQ94GUueVeM7hYAPrAhNfApQW
bfRD68J4V6cH2CTE5+bVI4PmBXH0nRtyeOYAV/hSIk38dd+Rvupk/IBdbRDpEHK06AhONTcmWxax
bKf792YvvpdJBvQQ+YvpwDx1knVkug8RBeiVB6XRRmKQBTQHw+iWely/svv01rVpnyKzqGX/SNbb
Y9xN98MQw+kbj3FbXbcy3zXNtZ0a3wEDrJEtz1SBWYiJYvhW2hOHl3Y1xBV6m8ndzQvTCWAKJy4T
2lDcmGn4ZpB8N6HyRMOo9iqpP5LIRQ/PKqHLMQfa2pPnj4fK1i+d8sWqiXHRlQFf164JcZy6O4P/
LTOwtgPTwch68KbpsbZmIeN3eFNmxgSRVenaTbARtzlHDJ7aksjlZtOCKYr1Bvmi++rkJPrxE+si
/yAP9tVU6r0o3nsZAI2jwZHrwRNtpLtaq5GLFx8GHzabqo8wSh8yu3wsOnNaU7HEy1O47z7H816m
6nvBBBv7D5ekpB7TldmWbxls6KZxHwoi2Dwro1AwHK2xgLZVPdh2cm6k/uIK+dC7+S4aaBWXXnDn
Daiz0XF8pF5KGvVzb6kbHEdXUZscCVP7Uel0lRpXO2ea2iEZcdd6GFm7pqtzjJ4+VhNRv2h4UKb4
ewpUJg+vTdkgZaowZ4etdymNgVyF6CYQCBY08+J29octcqx01lysMszrrjOgNlUOVSRm2lG1bd34
FLQvAE0OUfgNB7V2zNsRVBdLQVdHgRYTDPL/SIL/Y26RMMm4+Z8FfXNu0eXXEP8o/ybpM5eX/Zb0
fer2LMeGRYR8z9IR5/0l6fP/odumC9Yb/5lrzLq931CCRdJn6ZbLqyiieQY6u39K+uAVGL5wPCSC
eLtQAv4nkj7P/0PRB15On2N1bMu2hePb1h9MAkaCbOppAFxxgV2H9ZzQSXdroj44XCWeg9Lcn7NN
I1JvGYd8DLSRK2jgATiKYllv68j+YeUR+QZYsnr653CB+s+NadFBDwyPiJF8fM0FehSzIoMXSYjk
KjHvFp7f0facd1WAmXHZWzYpUvq1lkIEooJTnjhXStKc69s6V/1upoKclo2QksFh2a18t0Cj8NOb
9RX+LLpYNu5fe8tNlZvhdhQoAf7oD5UCtvtq6QW1k8VMIYfq3c5iDzVObObe2tfNZc9nCRcF43SI
bfRP4bwxM6/4l42tgH8pyz6nc/d1mHukyyaeb/YITXZTTMDDfH8V2MOalIeYidrckYTOxtZZVDId
WpIMmDvRkCZjkNVZEBCXXVcZ/TEd7m1UBfymcqxPNaiaz81yM4kThISx9kFItOrPYQw5epIuHVtb
SwaWDeRhEF+5soNgM1XdzzYfbzVF9daZaMBIP7+0kbppEj3cjbLbe2h1Vi4tBxID4nafDd0MMKOJ
1egH4eWPKmLpU0XNdS9Se8+ifqtXSXgbYURvm/NUUJ+x5j2Vh+W+E4KFQrp1TW2mu1I+M0mDW2np
lG/LfsrmlkmSSQIvZsHV8n+TOPVTNrV1MMEHt56XTl84kYaUSi6S7a1V9g52l5Zaeq9YbQTWSOla
d361ZSG3ThCrE8ezOi17/l97X/eZVQ/g9ev28pyvm1+vW+7T/QBXJ2gyZPM0j7+e97+8zZ8PL28b
GhFat2X383HKHxNSjq+/aS8f7uv219/7z+9r8PKBBGTKtrx22eSN/vun+eO+DuLqXrP9Xenu/vhT
nz/BHz/THzcHau0r1sjtZnlx1Itq3yA6yebTJZ7Pr2VDSPbvvXTRdHzdXh6mqpgiI5yftDzy+aSv
V1qss0e6p2vEekh7/s3b/nHf15+vxhENyR8PLze/nvP1aYoWnZmGco/kZj778sC/e97X+2kU9XZN
6l993fX10q/7vr7b132pJOIY0xRH+KxzQef9VDasIiLctSetZEN7qSFaWHCJbMgdndZ/7hoe3S1t
DG8Sctt2Bi0dnaBGeEaOFv4Xe2e23LaSrelXqeh77MA8dJzuC1GcRYqiZUn2DUKWLczzjKfvL5O7
NlUq74rT98cRRmAiSGFIZK71r+8PCM1wjOvRPi3KY8E9i3koxI4eDxvaCPHlkx+bmxaRi9znd5+T
6y4flvvIH3I5wnX5+ulP64ps1IliqMIcFKv1EpDochD6h9ZGuAFaYVQvy1FqE8SUmz7MWkJLkaai
Gf28iSgV1RPrVjTqkSMai0mAIKIIZrxU+UlhUS1fCR92CuSucpsUGV13lYudbWoIBCzqvpH6YMxc
7aTyR04I6NBCa0rdIaFtHq6SIDlnNSO5Gfk5uSw/fF2U6+RkEGJOOReqFiXAuW4tZnF2srzqd3JO
TqzC6xeVO+eLDxsYAoPsJ4ndaUjvaaE/Tn63rk1od4mGSvmjVDnJOSl6knPJLJ4buSXQRiLPvUgc
J3BXpKZncl1YI3l0/Lzz5XNyrSJva1Arq1hPQ4i89B/kpOt9fj1B8EUbos4DovbnBOIujaJYlBu0
RKGwpiye1RopoqqEzU5OdFyCcKqOdXdpecHLKE6V0QByKBkh7bBJhenvkqczNYaJzkDjZHU0f4PJ
6+E6kevCwvqh5qPwJUOdOjpYp/ZiAoNHW5NA3UqVbCJkvHIubpEmwLTYTp1r7QYx0cZ2WtsoHEI1
Ix7q93q9Csz5XBMMvJmA0hL+5IaR13cSFznFypo0sFjZyXvHEi9ByOwp5bwL39CJp+c2uMN2qCkh
FqdInhgfbiw4UWftz6q58zrPRILEXAi/8zI32V2xTDp0+iT7JwooRPJbn00iB/QAi91F2xcW1Bua
anzrTuSE9ZHq2ZFB6hdOVLGzDAUGSombimXVBsYBGA4tI5IKxE6BFI2ADomWRR6mzx0VZi6sh9HF
7kDPZ4TqyrCsRa/OlL23RPTm5LJUS15WymW5RU5ygG4Jxr1QGYxipBZTLl+3f9hJHkQuU3Zqr3S9
PVwOOdMzvMhtZ8X44moDjlRKO8+isutPEbKUgcH/IFc4GFgKb9BZW1upE5MTQ/S85FxjxILRLpav
WjK5pVVUtnza/bpPbaNS0GfVp5S1/FMEOncRbapc5i4jb/NJH/ph+0TY8KYoXEC6f6chvR5Xzn3a
Ty5evkVu9qPhZ+CRG/n0seuf2o8DkESCvQv5R8mzJed+tyj/0ISE9/zQihfSdaKJl9B1EXZAsfPF
G0VrUdfUo80NK14thXybXXeUc6OT8l67fua6+XLYKDXyzaeVTiPO6qevlfv87TqbPjyBSGNlkxam
TJU7XU7agATaZfnDrNyUC9neb/dsLItL+ffbPxzp864fli+zH37FqI88dUpnXw79b9vlrnNUFNtG
+/nhO34/+/tvuv7oZNIeAYrEqw+/QM5ed/lwCLnl87Jc+eHjl+0ffo6Rrs0GPWKsJPqHSfrXYgbk
ivoY/LTEquv66wccU8XjZU6/X1f5ZqvvdCuFUC9n5ZYudZFAiaMUEyPEDGM9uqqIvZmMkwdOR0yS
2CRlKWflSrkZ0Cyj4eueci5MQ43UQl7Bdv5rs92JwbLc/uFwep41O30oSzKyYlZuv3yTXI7r+XEu
RcVFR9Btef24nPtwzOtPkkeXm7ncZ4UwPyDRUVniMf8kn5XrEyEXzcBGunF5Luw+LtXldS81Kx1Q
uPRCeJ1S4SBVnqHsAQ1CJ3qdgPILF16OiMkZK+wy4ay3u7ho/5wo/UzhjFzO5sRSF3LW+1V3qOo/
S12lnPWqfM3GVRzvLNeF6iaKGBo3/E5nhwjCZMC6gvs1deZPkCgQogSNowhuLe1LkFGAUnT9i4MH
1D4i0rtqNfN7OJke6hae4YTDQPDwWkBltfjr5PD9OpEj/DmqcXUNeM0oHYJItQNIlAR0cMPE2NkG
L3Nb+IlUMSQjtVsPJg49vDEta9w3ZrtSVTph3DtanYGzg4c+KxbQsOT+OnaVoQg5is1Ga1hWNuXv
3kC27n8qcP9bFbgGZa7/MWBX1G34j9vXpGj/tQr38sF/VuHaf1jCTpwKV9OwMB0lZPZXyM78QzVt
11N1i/Qzlap/hexMgnlUoRFNs1VdhfN5DdmZ1h+eQSAQ+0zdNXTV0P5/QnaaYwBG/cARNWFrmIZj
Gzq/kHtfhhs/+qFinl029ujodzhliooBOUHPRzi8NeD7otBYS0EjxRuApakE4d0l+nhyWU5aFXVW
r+S2EEgxkquNHPetmvg/9W5U3PAUpLXvC8i+Qe1IN+JhVaSMk+Q9XMOJW1GhgdqTAZScDIMLiiUS
dVQJHB8xRg/qpkJb81dYzNL9vTFWBMRAqW8r7LG6RXbOMTtE75k9QcLjkTXOapCqm7xHd6XNO4pJ
qW3VrK0PJRvJym0e47ZtV+XXJpgfM2xA4UNmWwW6gpdEKu7RSbmKQ1e7dQI3J5LuPgwRMk0/xElg
NgoABcW+An91Cw65QwvE861p6Gsp0F8UWdTfhHn1ZhSEAhlon0rDfqnc5NxUwQMSo+fUgr1FXRXq
iTSmFHAm+ZJpzVqJ0CDYln9X5di7Qqt+B3qV0RLcjFhHssLF8LlsD15HdzobDiaJ4KUyW89VNt1b
Sf6gGdF3DEjT23TIHnJa4lz3082snm2w3Su3+957FuxLcEa3Y0Dl2Eg4RhywDZvn0Qp3pshTjmid
LJkZH2A+N4L+lkUl5oLWiF0OaqibIT8XSoFlD2ANwBWQ+g3yGTkmQpzV0YGiRiGYD1Fg3qMH/1a6
7iPogi9aVZ/cxvnqhdoT6As884YYeJp98EhdIIPVbxBe6goNY0Ma1OwXkHDwH8KhJAyqn1WLx0Nh
5D+xxBkJXcD78pepnW/bYXgbhubNNXwSoOArggSOZb6cmxQWgrXryMeNSrky1AiLWB8vc8feIpkf
UWCG1BXllr8szOpd120PCSZo67BDYhk8eI5+n7baLwsMvZ6Wj1nPQLDNJ8wQQuqLgnRhxfY+bgMs
ZRxkevZAtmzmj8bsBT6Pxrl0Om68OvweDciCqPKgclZvjZWD9UCVQp3DsqK04K/VQ32f5y+DauCW
VGJJBACE9JNVfNGeE51TRdQZ9Ztpr1REstAwV+J+KtUCEoX7EGig+lO1wUVuTk9Rus0H5T7B/aTP
7B169Hu9nzBona2e7Bx8m2IiHp5MCHvHY2pTWRm08X2HxHjdJgY0GotPatlDjb8Edg/JU635z0bu
HYFvKotOnSBBMW4bUMuAidF/mq1KrBfzIywbq0QjN+vGlPzp8AFdFH4jXjJuWX7FWhp1aoMfFcoI
pUcZEcLsdFVTaDfirTeP94YLKhLlG7lLI9pRHo0BjO2QmzVPlCoLQJF/tNJqkwXJc+VhM9Ilm9po
TKSXiCf06FC77eOQgA5LPWCiOXcyzDFoF3b6VLaBe4Ns2VYwfiriYdGW8ab+MvRYkbSOg4ECYaDJ
OlgzWtAuAeQ+WMFDOxoMldV9iEMsJ1XN0Ra5iQ43qJze+YJvWWSelJBAXlJHP8xs3Kp9tvSb+otv
xz+YR50w2JCmFA+1Ir93W1LDszL8+C6qgjMeWD2dgB50cCH+nsYKuFC6O/CQCoMWCEELi5KMbCId
nOTxfaOh/QtItbZgI71j7tWP8E7O5L5xmNJ4pnENOHX4QtQOwZO0ebCNiJxjv1IaqGZV220HUf6r
FijX8+nskAvlLcHtFX/vDQxiqN97b8BK3cBdLClCH0HLqF8odKQlsyiActrhl2odfRK7cD0xa49+
+dqIbiMdzq2BiVySt49agbkcrN0EemUeYnBiL92ZV0rY+V/6sH9rjOKslv33seRHGnN+NCmCXrSK
t+Yvv3Ud8xR6+RYxEY7tXfaqjPVXbQAhpptfC+IYjTmTvIfirGEq1afq2Rceif30rlHgN0BjM6P4
fQRBAOtqpehImbuAt0nbmvYCUzQn8jBfQGcA6Z/kbrnUi6NSYRiiWyh6u/yryuF114mXlP/SjzWw
B8zsJR4pa6yMvDebTLfehafYtd7myRRFhi4HiaKD56bT0oLvs5hnzC1JAB2j3twHKULn2HyGoP3L
8RkzIDRehrPZLUPTufP1fuWNw96ZNB+G7HyK/G4/qjgkmz3lAajD1Gxc9DpYEGqY1eCs+ijssvbO
MLZjkp3MjPJfgiK8B0trSRXKLiooKGq1dZrmD2mf/gpig6IM8j5eP766cDhvKfI/9RUOFeLpIkG9
MhSDOvEw/DVjUd0P1oSdi4/4zIOSNaW3mKPbcBRvksbbVDjBtcEArDLJydsbzhGzm7ce/fai0UpY
VPOPVg+eEBucA8qtih7iQ9tVxiayCaE2jvqSU9QJ9Bb+g+JO27EyioXj9FvA5nejkpymkO4E9T+W
QyOfKxjF2cNateazllGhVMWUy5PUq+2R4ybmgSAEuqg2WQ+xvSnxu6gs53kcEcCJu93TS23duD6m
1zhIBqP+LQAIuwgaHE+N+qEfYO9FMaXXL3mobpxpxLUFimnmHNLB+Fpq1hfidRT2jt232PHb9eyS
lpyNRdfZOVXbDUw1+F00DVvIkRoDjcU4YnlT6GdzDvcubspwOm8ook9AjdonTa/9hc5Obv7oVbCE
y+TVHLC0sqP4qZy5EdVYkMCzfcPo4NaxStq70SJm7kAPzAu09jNWwrnFfdMX0aLGpnnRzTNm2Gn1
Yg1ZdaNarKc8l5iBP/l3dCkWQ6HyduMOMcx6HeTpxi7NnU0wr7f5wWgNv3ojFJCBfGXsfYvAdWzj
2f4ZJviHOlV6Gw/KD8+EVlda91YcetshgQWRhvZNU6Xf28HCjqeM126DP1EyuAtVTVQ8uSoG5ESW
95EFxaWjrqOMqLAvecTtrHo1zPgRBXx8U9fVLwM17cqtvmIi7oE1HBD/pymWnPSH/ELhcTC+Fj2P
a1i6T9RKWqX7NeoBBBqO/wx/L1xaYf1Nd9N7QGOIjYr4bGf+r5zKuKXi0X1yYtB90zMJvZ0fmfh+
qBHtzdDeGNn4wyihG+mBeiyNHzNaIRM2qeZBTHW+ZcfeRA4VaEhX6pQWMTObR/LwsIUz9RmCsAje
cSeg/1/11O/RsLrP6IFsOj/OjdqD4KLFhEVDKUbXAWmDPbLIjP6L5pZvlncyPPX7YLk/G5wxFg1+
4knj4iFqxocpxEqpKL76HpqcLlRPDULVm3jGcdUIARC0NqmwwbxVYOTA7A/u9XDTmSmaEuD/Y0Kl
spH8iKvgtUrmY2jE51aPj5qvHjBsAkCVqXsDVydkQCAN0dw1uobcLhyfphz1azZXX2bX+J4r9r6w
SBDAiMWk1b4rNP7GZqQuCjJsRuXLUATPVjFOyzwJ91Zl0O4KqSRaKCU3HxXBz1MoL6kBBN/m0fhi
xfisZG158ulY86cA7Z1sagWGmJdQGNwXlj5Qc4bGfWOlyc9c01p4c/ijoDJV3emNUjsEMoSAawfQ
pTvNcAusPT1ybPZgqVjFSjzn1eA/Rg0VWm6rCjfV6KB6AQWMIbAyB4Mig5LLuKGBQ91+9hUohV4b
8AV4A90kvf8K2evRdgElAn82FtaEpY1J8VWi4R9sV295Y55jBRUhaaHX0R2IGPQ/p679pc82JJXi
R+RR8FaqnKvQj8+dYqIj7EiBeP26xzoLUXB31vRsPVnDnVb7e1vHXxrCMbLkBs29Va+iYk0MsWzi
eBNHzoseZ3u/qt7DllfspKXfMYIjZuFu2pEO/awnD1oHLt+tXchtGJSq+XDQ1OTe03C7ckL7R5ti
1JNTZTAn4oU3LniPF53qLoKhpjLLzraurQBzVSte/90Xs3B/GLEf0u911zS4WM4B4nDwQFNN+v8d
BPrJRXQ9ZGcjtG48/2Eo8dQMhkXexmjhwmRZRJgoOEn1MMSUg2KtUG9CjbKr+CsS4McpCHj9L0BR
oxbP4KtAidQo+URZrcQmBXH0lDuwypU1biOAvouiQxYfOveDr97rZdnckk7YUlrBIKiBgemCw9O7
u6oYvuj1EC6Uvth0s459o/dmBtO5MVIsfLvqNA3ak1q63/wyvlNim/ZF5QFzwdlRskWlqM3NO2S4
UOjbHvzjpk3sn/ifPSRUx9cj8bxkju7CnBaq8p501OorSMXxkgJNlQyAeV8bEW7s2hPYpKXtWmvI
RuBTh2wTO9l+9B/jwcRIKBW9Wugcgx3zAozQ7CnRoWugWkM/6URyYmPAjlp4Xosd0Dd/0NotWocb
LQjBJT8qKi6UuYNlRzO5lO/CMxoy58bPnK+GGT65PqTzwTmWnNeAWgtoKb86XV1TYX+X68+m3v+K
Qv9nMA8vnmP96EL7KTDpb8O8Yvx9MkvnvUrKBx8qyi01WesxLDFHoocUetgaadYbFb5bTRvv6uh+
JCO1DPxi7ZIqRIe41oxuA34UgmaWQiQYpmIZ2RhKBEX5CHQVHostBAMMaj0Vy73Zocy1YhA5h0Bg
5jH8Ftb3Jr5ehOl5zXtKeNdGyVmfDQzBpvBXDO22Cx4t3nu6vXzrBiK+6L2dTe6bN5KoIyeJDDPI
WbJomPzaWrSUi1lWrcOSe32cs4kS9nJYBEJ9I7OIMinrBfdhVA3bNhdFVmX5U34uHam/KusquL3g
eeRKiSgBSR8vLZsE53XdWOrdOlbGcFr0XbmTG1yhIep7TZmAlqXjUtVr3FBYJycDT1pX5w14cBtH
56wa7IU7V5TRUdzeLOERZbvAiwgphFgj9QNh1wuywjZxa2uT5ksvVARgtu6Hrh9X8ApFMGaIki2C
0AtCJHUm0JphBCJIxC/lX5uLv8uymuBWZp9lnlrOlTJqK2clmcYKdX9jcNNK9AwiMEocJHZFLoN1
yG/J2FSCh5KnAxIL+WeljYIN94dZuTeuglAoJM7mMjujfbFz2EHy+8amGRc+peFt8jyP+k6euctZ
imC2FhaYGXlK5VlJWt751OwRdRG5TXlN5CfknFx3uR3kspygEk/p64ebyvSore/O8lRccvjy1Fzv
BrmlHgdGn16KgUs2Zjv5IxF1cjFaQSHSW8Idk1X9wIeL+HIaXs6vmTtUkSumsco83+KuIwSSY+hs
hJQ7FhT1U3Ukk+ASBJLFtgPaEiR4QN0TSmBPWCY0ZGgI7UD4+fTFH36DnHXIXSF8D6mKFHterl4U
Us+OwhWSgLg5QhFFQ0sN16aB23PGmSO6nFwQyPwxH54aV3f8ieIzTujnM2hU4ZE6RleZmxVQeSTS
MZFxBZYDciseRzkBZkWKU0TgRdhf/qRC7U9ZPfQr+Vt6v8IDdIaTAwYH+FfGgz7oyuqyqzjOlQT0
t+u8rpyxGIAqIe+EPk6JJRQ+8R9+N4J8Z2P6+s319hE72NXMDibd4jKYNvIOHjsL5FSOBgIT0twh
LOW74kn72+/FwXPr4+ZGAgPbEPnd8ivlnz7HB5euG13Dwq63lztJnH15J8nF67rCMZeiRbL0Gfdu
B6gMiv6TEygESeX+cnJ9Wj/copdZuX0mDLrxRBxEnOzLR9rQWitPbZOvLlc1rwIQPUG9vT7h8s+T
H5Hr5GIg7kK176EegRoJnWglt5nyZpd7XD//+RaUy/KqybnLZ+TyZfbTdrn4ad3ltqU2CUSI3FRk
9KKsFNveEgRFqkO5TaeF2oMZlH+n7lkwjPQGJJe+ihtMJCyqNuQVH2zdWdrOPQT8B4eKb79w73Ts
G2fAhS1VsbkLkKDu9pZIvxNrfMgzbAdEEYunA5elnrzeGIp6W+LKsFFwt0D8xKQQiLlaq3GTl8sO
lGxy7Wow3DqFgyxS9wHQ5NBcErtii9z/97O5i3nk4OpfkrSct6n9iM9ouB/EhIQ6bwG57Ot2YWND
ydpOr+sN7IL1ACQtWHmWHezlBihOKaT0bmVntNCZeHzkxBOvjevidd0oKS1y82VWbnLlbX/d/z9s
vx45Gp2COlo9Hu8sKDKr68c/HO4y64if82Ht5as/rLj+wOtRfrfu+u1y62hb32Gru8HaaKzlp43X
z1++Thfv3E+Hx60wWJVR+/VyuOvJ+bTfh596PUxLCOxm0BlLXb8KMfFGS9VvYZ4iK0qE/ubD7Cik
OXpGuWDnW+A6/pl+0cYaOKGYyHVyTuZl5GIz4owiEFmqVHp4Ii9TCf2GnExyZZBAZW7GgNIg+RoJ
/xI5f1hOstJeEKiiEyrbfZlNlBNP3gAy2ejVWIoVhvYgMzOWpNjJZCf0cwbcDYMamQXt55iYhg2o
VO7oDlW8Gy85neoifUv6YGMm7pLxMhmhHLa9SsnVP8XOakfZfZTbENqF0s70yTNJobNcBkEOm1EI
nUmpf8/IHVDAjdBGFw+tnKMnsR5CwER2GlHYB9ViFTC0oX5JoNRi7Fhvc8FXc9Wq2ZV/zX1aV9eq
wyh0oPCxIoPVasOfE+ktflkXq7g1ZBT6z+aN3KE3PXMdYoIhryc6YwrkxZXVODGXObkOkg/3gEUt
5jTF+C/XDb1feLvlbpw9ofIR118u26Tc/aIAdCCurcy2RWRG0AaLy3zNvk1lneCThZeYTLxVIvsm
56SG/dM6Q/QfGfu84bjMa+WSgbvMywvd58TUWhc7p7+S2teMnC1fRZdl2b+c6XqhXN3I5FxEsSLv
OZGnmzIyIrTJIlEeVb/6iJJXeQVNKT6/XlG5Ms6hiin0VTupc5rDGotUWnklDiuofVzbizJdLgcT
tddVln61hFovhao+7PFlbreT/c1XyZbL4oLr5HfriMBslKihilCDcChlAXLS5oQBGgfT1+u6SViI
xgHRZU/1gXAKduUc/TACcHzEIK3l0PQveKwh5pHXKZCXSM6iZv8q6B6rS0nB9UrIC3O9OmGtMUh1
YBLIS3CdOKJxui5eHsrWRmk3Jb/kZZDP4O8uldQfDHgGbALCXfKilLa3MktoH7Ks4HKJ5JPnxr1F
pTP82UZI/nBkWCSTM20Sn5qpRSykkaJ3vkXdj0M9qTR8HMo3n0zCchCSikBQzShcRMsily+zXgCd
SQ0ZP8tTqIrzeDnfYk4uwiJl7BiRABNPCzbx7rJJ3GfZQMpnx5tGb17I2cuzVNjR1i6In5UuqWk7
c8eFwdVH/kLLECrUfao4mzAq0im6y1FjypIHuRX8DjcSHmtLey6xaufeknUNhShuuC7KObkOL3ES
D3Qg5J0GPKsmf8Yx/kda8d+SVjjULv0nacU5LH7++se2SV/zn/9SDXX54D8NWrU/NIEvtw3bs/WL
fuJPaYWj/eF6pql6muPZrvPBoFX/g09Q5wTeXNRP6Wz6sxbK5HCmpWqeZWis/r//9Tb+7+BXcaIf
GVDN8Wn5H3mXnXgdtc3/+V+4uv6LpgKoH/8M1TT4Dfwuw6Hy66OmoqqDrs48r9goDqRd2oHv0w7n
QxD+WAGpfnGiRrBdTkbdL/ocZvngjQAZ8nhbQ1ZYdalzJEcYZCe36h/dYt5HuvXiBnh+G9Gd2whq
kUbmNnnF3OvgFATZFRMTzUOYIdMrcIeMHjBgOA5wQxn5j1TG1CC6YUNXheuukRqfAVK7O618wNZz
lc2Mm+aC4ABhrE2QpceUiPVti20ODuRpRjKXatK0U5+6+eDULmRcnOgWlWLuEoNOuBIDUBUZ616z
3ttKxfcCCBPRNCwyeNjso5eTe61m8MRtTh0l4oKip/wz1+P3eIJegRjgWOJgcKOP2ilJcR40nZ89
1cu1l/WAgAbheW1uPCM76NDXEt0kEzWsq7p7bE2+m5gy3i+/hmk6K1UN7C74NVlYqOAX5FvVDXZh
JPuUL46NjtrX+0PiF/ug4Ww6OGvg4PwwqOkhatNDkZubLi/4SHlrVipCkOkU1c5RidQ9HYp94akn
z1efQsXaGPl08itCd/qqzrSnWmkYctbLppnAk6WHuo3eNXgcnhI9+810jtzukYKcly4JlrAV/Wbp
FO7RMcZ1NiYHO4lfNWveTwN/ZpIf4CKdQ9Xf6sHWS1ooxt0KoMaBlv1kxtM+JhPm1clu8KJdHcMX
ZqgZuSp3RXQoNXhy4KqoHoe+fRtR062nw9rCPw/twHEgcV046FCmZuUo00md7UM7PaspGQXPDN+N
jPsgsIs9OpCtb2uEm83NkFPlFhN3VCihB1WsbTq+uWj8+SYdtVsKiSl5Nl6SPn0NrPQuGJaeq53K
0NqUbbiL84aARLBT6+QgrrDmD09doxNBTX6gEn+3gvC9asezOI2lMj8haTg45vyoVes6Ud8mleSA
BvSeXtckiO7IcdIcx+EE2z9jOHs5+cGarsCM2RtDQF7jhrcbteE0zvamm6IddpOJZh2L2TrqIWew
HPdaaG6CYNpHYfruBgRQVcKt0WisVDM54K76JO7JubI2yLQWJlJD6une3FI/uO5yTMZHG8eMoTRf
QgBO84CVd5kc6ip+ld8x4bEyTsapgasTDAoVLVXw7jeufZPmI37D6Ss26nvbbJYmVwVi1y1YfZDX
B8zpTj2egKSlXqwufq+ThkaiXWUAtNQpPUDi25GdP2RTtPELEJr19ETadpERtkbDc4rm5JAMgEhi
7lWlxotu2cfjuq76s5l2j7WSHXrRHLg/Rlxqvbk7D1iYBuNZ55LUdvra9N9QM+3aYX5yqvlJXEF0
HnslTcA6Za/ixIj7EYHB2YmGW+zXnho8WHqK4fsBzRJ/km90t6NV31CqurF0Lo1SzaehUU+tPqzJ
m+hjRuSr5nj1rcffk3gOcSOMAgfrBUvVJSTLDTDAH6QB5pA2wTc7rGxDshzRIUnGvfhtaUBbNvTt
Y6SN2BDo6zjODzEFpGTI5r1tdbczeeubLsMyrUnfR9NcRtHLADtOi8ZHXWtX4mbyqmYFlv3Jb4F6
ZU8tZ8ronZexhCgAq+RJNbeN4n0h4LCqrZh+ghgGdTTT88mpx1NojUjGrNs2X5bZiPJlenJijJxz
iA9+Eb26gfLce8HDXTNaR7NW38Iaf20/QL8QYB2p2kfDGd88y/+aw3zzrPgdTdGeOvoF2Yu9EkTL
dtoVAUgwdLXKyR+KO4OSA5vU9qS3m2pORMfraFqAOCv1BKAIdjazFpqbeW/8AG73oBbxrq0NAvHp
gej6qhh5PCZMQGvOtE0Pr/7eGPV91817r2wfmwYrYtzzYn/cU8BxEP8Ro60KekkGtxeBtJUVaPvK
6t4afzyNgudtdo+VziMWm5j6hvOydqBp0VhFDY/VDAOd2GgqhmiPosE2x1rkZe893mxtPD9pcfba
VtVX3X8C+vJo+BR8Rub4poe/msjbBqN9FI+kaBNUzzmGMdeOh6jRecY0DQpXH7gvXVdWlO3zpvHM
l6qzNrwTcQFV27Nt8szTUJHOO1Fq/9ryHWlO6wYILhxJJg5o8izEJbE38HyEd3V4FN+V6c5RPnFI
o0jWBwtfMb+3igKfzRdgqBDL8JpMaYwUDJkh/AN8JAIA4zuKQBBSTgbgosAnENc+u3H1Ckuo31ix
9hYHtlArWuSDseo0BPREH+wdGpfgDshNuoymSV1CHTGQp+143X1NoxmpOiagWVg1lPUkL9k4nrwi
mfYTJNlWawCgWuaN4bvtkoJXXnr5gBtPHLXKIrdGDwykRlRJfRxFZZcWDwCKBKhczsl10xxN6yEj
t+TYD1EY6ytJTc/Ike/knJwoJiU/cs40xM8mu4jw3HMZBkgRuecEzz3wrNveaO8gM/k7ijmVm1RJ
/YVjhZGx8OpZQ9XMZBC+D1mM0tlHt6ihJZmnzt/5eMhSuvYcgqJaBq0/7Fy4ZdusT2C99NWKXNiT
5miYf2eQ/hjs33qduqlae6W5ynLGELyfk2WOrmYAocQ7AG3Gi9u82/h4J6DaRWw3Rq453lT4CkwO
a1r9TikxcMoaCpSrTmn25VS0l0lHUeaeHzdvZqc5OmE9rugUAX+BFRvCGkuV8JQXZsFYyHxyb7wU
c1fL24S8BShld1/rXHPhmvRYvuXdd/yUFjljjCUUbeSSuBN39sjbODWf0N8CXC0HKtQUG+yaBVOk
tUh559zYc6y/UaWwQ6F4dM0SmCOwxKR2N0U5vXQluoSZxzyuaTx4BPKpO2fefA4wwORhW06QdG9A
uH1LVSz11HiJSArGKvkJmr9Rr0hYJM6Lo9hHQjuPej09JmaBHNC/qXx3PVvRa2RulIFCazu5jH/+
pd/8sZ+sqdq/9ZM9x7M8sKXgB0zT+tRPzhFljaJ0ghAZ/eQ8I18pFPFRy9NdO6ZN8TYWsCCeFlqI
SkMZo/XQwMIflS+6t0hvoYccaxqjngasM+1jZ7q7pn2yCnDsvEdEA9P3pyYbz6ES3KGpuKvc+JuH
HAPGMB1HFaxZ9Dy5yWusc3xHp3kc8m5rgjkFHPqeE1TudGsbV7yoetoXzlmuJeROAJH51nFy6K7M
/RtMbkFe20f+8OaY9MvT6BXbgINZ8k2Tu1NMawn6eq3xCqSP6St4y7v9Wes6LOPHVVZ8F00pZbG7
GidQa25XWJDtG6NbZ1Z/Fn03uxyfKuQfNEPjYCIYHtZ5yNOTIAOkyYHKdaReI8Cky6ybMxLVt6kb
1/lUEaETL1bjxQOSaKOdxdtijV/EEx47DKaD5IBg9qGkI9m6PxILyGLZtrcfRm9/DpA+XuhPWAiG
Q/T3IIti9YSSRdc+XWYkQE7aDnCiBje/bcgPk1qm9z0Ma/EGM9rxZNo7vwwu5mF/e3+hPPz3+8vV
VQPlvabplHZ85lGYxmToJn6GZEGesjo9wLo/uA1qwW45qFyMNDv4WAeKXl4S97e+YSIkrZclboGi
H67TTSSSDPhLv82RFItec0Lnu1ZhXVdcT/uHzeveLHAlt+uVS3feGU/iHZwn7kvvNSsRBRUdjoG8
vqKsm95eg8p1Bp7a1LM2fja9BT7W2Lpxa9IFjaf6pirTg5WpT1mR7GJuuhh9XZAPNzUIZvJSTZwd
Jq+jnGQ4Bybm7eO+qOY33UEnlnM1Y/POHlDvtckhh7uHXcR5TKd95tCxN+kZBEbyKv5mY1afZk19
imf1UHVcl+SH4qQHylxuOj6bRKBfnXqp281yrNNdYE97Z1T3Lbc9VvADsuKuSo8tdELLf6HXyhPb
uy/iPRr0mN+F4W1rmGgPsnfx0nZ7mLD1Mv9ZVN66z8aDhqmUBiYujaGBZwfbHKob3GbfyB5i8i5e
ZAs0PgrG23PLU2kW6mm28tdZZeQ7TPdB6CPUMeGThZV2MwNGamiUcaLZTUR7Q1c9lCnjhdg5dmPy
2k3OUYytNHqVok9EWGqlTOZSdBUtkzEGf7Rn9I96op0qJdphELqqY8Q5nNSIZ2PorSPqgJNYLvWJ
ch7IcekOaMUhZ9DTg/wKGxgRgqIaJc2i8En4t6m5qaLkIPp/UG8fzba/1wBNiqZ26h7daXjTivjL
TBdC69Qvyk50WEDMHVQ/PiDTW2OL9Pr/2Duz5biRrTu/isP3aGNMABG2L2oeOBYpktINgmJLmIfE
DDy9vwTVRy2e/ruPfe2IjmoWh6pSFZDYufda30LDem0U3WPgRa+2zavSnBe9YI+Q99May7xD2tCZ
0LYXVQ/mBb/A2Vvozktms0/MUDzl/aWKHhIpriD3XRvZ9AT99CUJo20JDtFI57c+6i5W6Rz6Ikds
nZwin2rXJ1RJYJJ0aQCGO1URtm1GEUy2aHnwKNyrajovBzxbc60b9rFpH8aB95PVy+bahSoa3B9F
KtQwPyPBHm0TQVRHtfUq7PaitmS9kjmEb7rG7lMdcGqPkFQ2xzTS40bS0R1zNspcBGGMPGVIcmDx
hdtesvjPiKgkeyOWY1XNzlXw7e9XLeODNcZZ1i3TRdim4+Gx4QL/2sbJJgtsrO0Q0+FOqL14I+eB
DO1PVGNclqGxrJyxv3hdfkWxTSdhYMBTbNQOSR1YDZmzK6/l8tsSyYCePbtkUEzUsr08gGt+lcn0
1tfx99JH0uahmHDGG5IvHwgn3ejCC8HOkaJM1ULAJNIjcrl0VJ1jrAF27bnmFLVmb/WsXfljNx0s
WeXwIbu73JXVPiT6QofkonRT10UZvxiq1oHDEgAuy+sdBJ3XqvYjFLEoCol/f6xLKva2pALXIYas
bgo1YhV4XUYTVCxEWp+9GGlZT76kBum/67VVwZjOv6v1JZrBpyYJ03R9rVZ1YbfnrcnipNach1DT
b5D5rMo6etWRBHj98GTp42VUzIcKLYtx6st6q67hGbKUwCIQTxDpOsxntQT6XXbtc0Sq869x/QfD
eujZfWeJfqceDSnLdWiO+2GIT+mtVrvbkp2rOipS175RD+KzK63ZBBVZd9HY9KbmeGqrAado/2ik
pN6V0xucz23H7jKfIIT6xu5QV+3FL7uLjkbf1TfGNKBrpfVcVNtQNt+ztnu0BKxYTujWpY/1D4ff
vzcRfRNek7A9pmaOa2AP+3MTMU4o0pOB4K+OZGuZHgc+IkQJLAXjDbLmWZvOki7TCBXnH575L8oy
06e3arH22UBZP1w2yXntCnKVC/LpjTvgvcVqysQxQ6/L7os2UJyQso3URfPFjbok/sPT0wv+kyNt
Oe3Iq/RcXoFuUhh+ePrBdUdEh1V5MFtKKXZi6pTROKR9nVVjuAgrfgXj0473sYNe2WbPR9svSqZ3
Vtl/WT8Y6vx+b/cef/9f//3HC0HhImhp+er/v34CIWYXZmZBcVClsTrVHfo2mXb2oKNNFW2TrL24
ANc96UAt4erG0aVKLlUiZhntPN8masym9Hv++7dIdbD//ZX5AmegaziGC7frl2OjQmI5JxMxxX5H
4awXZyuy7rUGIt04UNZZjtjaafd1Kf6rhu5lNr3Rp3oMmztg+a+6P75ZEdujpXnmOfNduDeF9kzA
3FPLxt5KOPEnmjR0vkQ+7VWtoxo0wh/2aeIcIrYHqoepgz71svGSR8nJy7lCW5x2fBYDjFI8tSBD
+0tCoLHBuerpO0lrIPBgtXbTvvYQzU/DIWuRAdqQHsFIRz0kfOoonWQbSRk25uGTFk5v6aw/i9G+
gUm/dq36zjO6S1Dl36Xf8fDJaw1TmB0+PhkXJiVHDS4oQDIZ3fG8HImXGfrHqAZV+fefwl8dHqRM
m44hDN0xzQ/HqUk2Sl6alGCR2exUgdL52SnPvi59x/HJaOvj3z+hYf3V545HU800PKraj5Gp/mB4
dO45M1U51mTJA5o/kVhPSTlcGtoCO67Mr9PINWdW4OOuf2QYwLArB4bGods7R2N+iJriWJTg6PuL
78OtNItby1UHg067LuunO2sIaLOatw2i/dabV6IAfdixsR6Kq5ndYkejSj3u4GGn01ZOT4o37TnV
M804EvyIICBzPPuQSdQOqafnnDuk9yVEiOZYSEC+UTAw/direryI+13cfPUiKkAjJdJeuMRgGunG
dKtDPCHvHAdA2IlBnIpdEYm5ykOzImQl6ziKguvAC5C6BOmb0XYqAvDRxMyTd+FtkY5Pg4sEPO7W
PQ1q+pPWi8ncmHbxNnOszzXN+pKtmmrpqatB4mQ3+dQ81x2XZZNmVREz0IgukotozBwhPPa8x6qM
AjJ8HXn2i0nZNIDLsSc8K8l3XEaQwZ2NF3a7qcpejSw4uSaF8N1YWYdocg4Tq3bfei+iN+5UM5x+
znnaapyujvveRS7Fwexmlt3oJIv70WRLz78Dt9aNL8KbAZeMugq6Rn9GpPsWePaNa/zjxecvdmwW
Tg7fNXTPxZ784dCeXa2UkPiLg2puq4b3yMduPGG+e1b/ZEgxh+IfVtu/WvUdnYac57k0BZT5+s+X
u9qcYpeilcU2pV3d0LZn//MP589SsX1Y0V0B9pdgY8MEkP/hSeJIEnCpA+m3vb5AYU/EPNltj/WY
7mVIlCODsvtUl5d5pnPisfMxwPZG6XfVg6x9ihGCFWLL3/qOoeZQB18zb1Kawr1pv7gshLgRTknE
3xC8gmj/K5Nxuko92zL6XTbGJ7UQp/n41IVkeyQs1TVYAAgubDnz6wbnKYGAF4vPvwvSV9OfqLrb
c4kkXW0iXWt+inz7JqVEJhLlsQaE7biXeRgPDm1g9SIdKm5UczeTJR6xCXHIbHuv+gTrmlYaIFPC
R63k2h+6R8N1XsJ8PHsiuS5q6zoyw63WTGdVvKmCSp9dcofrKw6P8xzeegE7vIZpilmzHWP2uRr7
8tnoXImxgvSwkcYUpet3h8uFNtGxZefTj4g/TR+pCRVfhhCK0l89nV6z0PSJ81KI7jFv2O1Jl12N
vlY7IH/MkLSE2yAYHtUKrurH5TD4H79c2N8Htm/0wGqIt+2Hu//7scz573+qv/nX7ywj3p/3ruO3
GjzM9/Zvf2v/rbx5zb81H3/pl0fm2X+8OhXk/cud7TIxv+++1dPlW9Nl7R+DZvWb/+kP/9t/xCC1
LK5Vfzpj/i1U/BEr1Lem+fbtz0P3H3/1Y+juGb8Jx3Ux/f8bz8DXf7OIrHCZxYMZADNKWfkHglT8
xsCdHYttUlDqhkMl9WPsbtm/+R4TfBqBNGgsn1Pyj3fgR2fp70bvzP//bekiUVwYvq1zmQRI+vES
6UIf0KLBAVdtuMpJ8IeSjtTk9tgyxFa6rtIy2afMukeuqyREdhF2LT9ZbkCMomhZtF3L/VFhwH7+
ePnB8r2iozWNHSTA1U30smIwLVofPQwRRC3337/0LJi7md8Sa0nINuq2dzjoIvP5Kbt7l+F1Hd4l
TVq3i07oT1DSIShJ1F2+u0i9UjvJ57VhVSZaeFKQhQRIGWFClLYIAZGHQOC99MlRRBmZg6d31GZ0
Pg/InMYcMJmhEyy4moMBs5VZGFtXFOd4NiT+X0mELPu8xPZNEpPI6h0Zp09j9ak26D60qfum3Vq2
/jmfRHQzMfhw6MoSRDYHh0hDEZ13dCtw1N22yL0HGydQBi19jbuVjFm813FXoykISZLtcVx3dbLX
mYsdHBvFUTjGrHvujmWKgIgieqlq6zxhKdvZkGzpBaFDCLP4rFnd/Zg1+9imiLT3o5znnTl8Ik2I
ZF/47N0w2rjjqp2Z28+6yB6bgUwzgQMalhN5MAXsIyPP7yfA7OvGxUhoa5Wz8/wHD6vfjski4BXD
eymwgFVVPW6dIIH9r/tXU6/Tos897aBP4ITiBlBDCWhnN9RqTC6TbdvuE4JnPmnRZWiTz9lYbIt4
nld2RgxZoBub1OqNHTNY5MI+NrRolqvB0wwYAsMVNcRD7hr2QSdHD8zhbRp09o49OtUP2+OMdvkG
RQxDnsiDR1aNB9s2vmv49HDXmf5JZtWdldby3kxPDpLt7aR66JPAyo05aQc0ol6FEzoKjHXdmqH7
xfUxBlMYwsbxtH2c+eewRU1FxGW+Ykj12YxJ3IGfYexGBiKbIhBfB/UoYrpOkxEvr2wPWNqJp/Hm
L3FgxkxkAIgo+eT80GRlvpnM8U4v2EvGTmhvSGez1nZkv4WtYHhsuUSouxw2QVIdi7jAgpbX+6aj
im9NcTLsdA//wl9rOgN/nYSfUQaqueqB1g0nhjdEsUWtv8H2kh7C3trSdyHUrY+J2RuOsxjWFU7h
q5jY+01wD9376GCgL7y+X4vaeTDj/mvWaclmmsv7ttVJuKOTp3Um54+BNYHi5BhZ88ZI9a0RVHJt
aWZMJkhzKWpaXtMYr9lnQKxwoPSgBBG8G4VA9wB0kSwO3FJpJYm/CdPHWieKONaMsz7jOiEpxuwY
4Ke5cxClfmW0IZhcm+nlGPcTxsjyK0cHaVDdEG/1WFgrxEoRQtYpYfeNPGfyVxzFmziuX3oK1LOd
7RcBopFjeEwL+2zgE+7aadhRHRuw3jC5OXOH+IbuFeaMbaOF+3j2Dxl6YQ0sw17oNFM5gO5RFzC8
mF6aASh6bVvmdlIvTDLxWndW2G4Q2jTH3H7MDfEFwnK1M3axQ6iXVDU+ndaCoQ2ewJ50691wbVnu
t85x24Pw6CtWdUAUnWmX9LGb54zD7OBaPbTygSTJGX+dVuhnTK80vmAnVP61oeCBE1iMHsSG7xT7
RC+rfeT7zQZ2Ktbtmj6qOxikaBzDvH5Jww6PWmUlBxYQ6AacGhGxrjIqboV6klLm+7kfNLwNNJoC
HXC8RvdsrJ27Trd/zxzWVKr4jopp7OP2ZqI2Xfd1HR4b/yEYQbg3rhPwBsUkrxnFseYY07tJMECf
qlVk0syb4nDa94m7QlW+clRPb+j1NzPlXq6Hr6G2rmOCOMc03gSEZ3h5xgQiukxhoO3NiJWz1wVe
azfeEMpG+CFHYwRcUgYYAm3xhIOf8yBm4IvMmyRNjyS0EHgjm498rRVuuHMLt9zOgzyK1vToFrPF
xtAWnCMT3MlAVMswkRM2eN8YPdi7XkzZATpbuCajhWzBL4qqUgFKKbw6f3Hs71ouGcRp4BHaLD6i
cSBhrvrulYV5IurkoNVGdwgxTY+5CsXS6npfIAnaJDjE75woXyMEYsqgEXlKrJTe/V7JkOzu2Xry
SfPcjKmhQRYYik1Z+OaWo7oHE8dQ3UYAkU1H173gL0KcTE4BCXbNesAPxSGsDcdianHKGXl/NSdf
54otaWq1zpk8r1yYX8hI+2LV+Olto2s25IzgG0kjkkuS4uvoD6/jROgKnZOO2Lq8r7qNpfsU8UR+
Wf6t7pJHORVpdiTX8nNd6sPRizquMpFxDPJo77CRWdtt4a4za84OWjYF+xrw6EBrbe2Hc36nEahM
I9bGYWoG29wtm2MEM3MTkTrpQ/syOCXxGQSbOkrup5FM8+apzns1oODNq2YiswZr2o/+CP/ckQjT
GTHDiyQtXq7TGflGEQ1QHNPoUeZci2ZzCPYMexvclSwaQ4rAqi+2+WBhIWzIpUuAkR0bRvXVwe+n
66qrWGgmcKJz9gyGxVlXsttktqvql+I7gTva2ndquluR9DYFF5WwmW6nlF2TaFrGYclEME2A1IOk
s9iw7EuIxzKBR3ROUeOwTt/EogohPcinGq8C5mJxoyX45BnQaI1+Gyd0M9tezlur5JxoChKshC0u
Gio735E4BUoT2Xc1QtkLNiIkPdfQb9zCeeDMedGBbZxkVaFpSaPTEpS83KQUEimwiq1rXioCdNBO
yY0DKxrgucP8PyrxFeLdxmBZHnOVCr9Ew1uR+SXnkr7RPe967Ap366Qs6nOa3UcVHlov8r/0UZ5v
KxqzY+hYe4KqRtY6W+I7z51HvUdHAMf9s+71yXbAV6h5kaOMQTlpHl7xWsVJd+oUFrZPNXDfbZ5f
dIaPANETVODIQ+LKOUgP8Yxbyl3g/x5MoPEdg35/7Bu0/wfPQ3fHNFXTvrLmk8Clyduw7Z3dAlwV
OA3XYvCV8cjmmkXg0KqWHhmmjMPWtPQ7E7lH4jT3RZxuArJOj2xDF/edrtbvZCAusF6MBjhfd7Kp
LwvTdVjQX3lP/ySIXWszWJTWqXURiRNuNGX8qJWeWo+C8FjwnA07ulOOSD9faZx5ewbOt7HeIMwk
uXBBqmLqeLQSQ6xZ/68RM44n1zL7/dgkjBsjZzeM0e0SwT3Z8GmZX9BRTPB+lSCzWqVXB6wod1gn
L0XTzkcrfphIc6qTeEPnq1wvL0f45P2kcXR0/RzFBnbDlSGJYBwDpqvk6hbCNE9kacZIL9CQ576Z
7bS2ekwWMf9EJb3rRtJs/dRB9A8fXxF2F39fWEVshKc83RqJ8U06GvKbXERHydwSeUmyEdIIsEIj
9mnjnkAnUASbKOgqLgyYQyIlfM+hUDcMlGaK5cbOww0niW55lxyIzmFAP2sxf9214aqPFOO/yQIC
ILscdpXdHhIDH3/fRru2FsiDG/3UMB/Y0CFQlApwCSWMua3r5V/yuG72c1acZiXad6mj2pxDKiy+
yP4hT7xvQ8x6EeklMaaGti/N7ORL69NILGYq08dYaua6r6weOhv0DSsRr36szYCpEPkQ/wbvYgrk
JsYcCzG/PBph9jT7HeBEAAth7r9QB0Y730yuSry9GBH1XYb5nBBzJdo5BWE6EDAUfW/H7Gx0pXWq
9MfKM60jQUTTyVabCLvUdpHADp55Vb3uSkBBPIy7LnzkuhxGUOXCbaFTg+mVAp6N6b0mHQyVeb+l
vSWB6eNUCLKyWVP0VeuqaMi29C/1JNxTpW6G8C1zAdHMwZzvTFk8WZaBqFmfDZ+8tfAQa7TetDAi
rlo6zd7Cn2EPERCvrPpMReEDS2OxIWYewJAa4utkPuWzhzyj+CRZbHfC2kTV1J/jWD70Q5Tty87t
zxo+hmn2yMTscD5l2qmJ21eqh6dMliRwiebs+OMa1BtC7XSnD9F0AlCmr1K/kpsucmwSJZw9GLHx
0DjdiG0VE32VZ+ZJS0v36JbPsSZG2p0xKll1Utsw4UxpFmt/BImSqKPQrPEpCbtM9yPW8FUQlgYC
4i9ugvudPru1znWtXodddpUp7nQiNJ9lBZIL/SPObi8pNHaE4SFgfrvyp9g71H64yTuAqOysrlHF
xKfpDsZDtx5aHs61wsdyCsWuTVrMjKRsHdtZlXwJmVaClrYfuU+ha0GCcGcWPGU4cuRZFHNCT3Rd
ZDHP3aF4bLspOYaBy3S18Z9kTPsuVL6e5TCflOmZhSfd+uIzWUpfInB9636qrhLTOAvL6rZWPZ+z
0KEQcoxVXKEnS+bZOdU6JTWcu3pVDVeSJO1jZH/JidVemSQQb6T3Pe867bTcQOpUkjvHuh/ymWNU
7V3tsPxxk1XdU4+ZFIW+8+NbUhBQZ0V9tV1uAkFYUpGF3RXDsKVI386Y7biQNidD2WWslJAzrZWv
yDpRKcSxWI/ayCR4dtrNgmOPGRSesjnyMMyJkn50ij0GaV2UyXGdabLftc8xi9E7rzuWufP+VQpa
IEwlqzXXIQYoDp24sCBgqVDAbWuMtA2Ep+7QSHsLFpxtpS3vQJpEe11I9zBLsXGl75969bOfN8v3
soRmJ9ywagvfiL8sc/gUSXIpDDSk40RD0Irv4ZoBkYNP9GbTXFkvePOkTLmAlsK/kcQJ7COhc2X2
3WDTojJl4A0Y1q5RYdtp+bIw59FuoB7G+70mYvRbdagC63PV0SvIAbUyz6gjDmbPu2cr9oN1Tx8K
O5C6ShoR1W4i2/m03OhJPx8KUK1WI3KWjZIyVoHZlxttvpeWJo7LZe3nt82WEp1zaMod/aSrm7mr
HosWWmzqdYgMY/s1aNJwZwQmGnWXgyqZWXxnjlHMFuVxntPhXIg+J6itgFdYjZlkq57t/KI/hppG
SrS/Yw3QubqAWrKi3L5bbnJN/6p35YPTus269Y1Pkik3F85gG9cQDNMkPpe1gy3DbFU+hnmCvG3v
myTbu2iyrxHQuGvbANdgpYZ9pScu8MDkKZ2s8PNYXDB8oXjCfl2AxY1cI361+05fNZnTnElmu48I
ZH2oiAMlkGhdRaSLIsBx7gKfZLE8yn5va20f+Er6WHXjWtpzuRFjMm1FCtCmpYog3MU6O26INtdm
Y4DGIDzX5pdZh0GT+iRvNQmcJP6rEuu5qRITHStZa6MVl0RuER1chOl6SBrof54+Hskk+tZ22SNA
fP8AZn/ajZa7jwa2Z0FUjiRZxUcyaF6DPDfeClmeaAo8TwiXL3UmAP8mhb0xcQ8w1CJk2w3HmyqW
v+u+N29iJdEpMaXQK0wYu5T+0WlN95puNTnZ+TSucm8gjKP6agyZda5uxyy3L+xAYP6W+bCrIc3Z
EStiOc3VMTHZ+YaVAR0u7MjqDRWxXxTYSAYwfOxuN7UsJA68ur4agjG4Cu3k4gxM9aL0i2mPq1Zn
CJGM1iO2qFfvOcODd8NVMdzUrWM8Ro5G/J9vHscKGQMxidNVm0FomDXf2btT419FZYofFlDGuibJ
0oeptO+jET2PY2z6KmXaa32vo2I+Cgc9+0w5wgYEeW3WBI/lTOZxqFNgJK49XkvsLluLAI1N5A1f
M4yVt07RPEelZ68jZQ0MyJQ5dfgBN3QtqQPVRVijojxNcZofQr3Z4ReAIKrCj3y1/KOynE9ejdau
1JLH5VvUQtPpTpLdTV+LGyKtewTTlgQDMOubTvWY+sWsq2600tv4mL9TD/WdNc3pujQ4ADNDL3eJ
HX5K1cpd94ASFH/jJ7hkMus7dvXD+7fMJUugMsWndkQr9gFQ7wm5K1sCXWN1xZERTo9yegf7W1zp
T+84/yKiVsh18EbCbEBbiMXXrCzMmboxyUCYAg5fXe8bpMARCZUOHYTTUvQEDf/o5avMAFaRFsbT
stMp2da4eUQuxgh8e+RAEYbxuyG9aE/eJEpp4R80UflnE4JkWfY0DH3aKgFMxA3DteRQhXx4/ZgJ
qly/AxzFjlKS20e0H9LQiPVDu2P4Sph00BqbmX7Byh7Ft34aDRAD3tnzEphDS5rE0IHxvUQhijGD
ISiP3mEdSB/FDEVwdukex2aObzRglluV8pYobFYjaRPDKJ270AyDbR+IBrDWEFxztFabbCpZIktz
E221lBAnb45uUbUjjO73pSXPIenua48mO+2jYeNXaqkJ7zrLvUt64nIxV20yaZpHN3EvaZh8p6mV
7vm803HcVREwxWyOmUFX/ac0gfljS3xNnnISkECxqvkIsLJPKRr8woTfYgCfStDfW9+6qYA3Fqfl
aggRMJnBLSmn+9SHBBc1ASYIHx8qzUWWR7AmQCTXLnS0FZ9SalgMCfVkRXexJ9YsGFfwjwfSxEzW
co/YwCrmzXZnSaBxk/qr1sLsZRGRMHhXKQ7GTTe7X4vUByyYXeUoJhhp8M/352dncE9JupXmmN7C
pKFHJwxnUzWRRCW2qWjybnhmiptU8NedWsNmZNKTke7dbn4YDegyFK/JFudMtW4AmGTSqq7MlFh1
V0uM23Ii7tjUOEC9+ErR5oRhs5QLc0DpSqWV+vJa0CvNtOTbqNPTHXx5NTIPWFt1DusWfauZB0SS
Qrad2/nGaLTzZHkW/FHtgUb/w1YGzF8q46VvaPuqMrYYXnV216vE1FExz/FLSFV0aSr+2Q2uppXd
5jScKQfjLHxgI5AAIMQLQFc8emjmSlvbAVc8crzWRZU/CjO8dqmJcaNH16P6oOVkyys3IaoUzpst
zDeXVJud2z4VfoY9C3AWo58nhwCBbdTZ9t5ts2v0SECqRJBS+FU3MvRwFg1aziXDAEkcuMcmMky4
U8Z1lnA1K7Q0gI678+rxuQPadtSM6dHzsp0hJn9TsWZxVauvJKmcgHWHQ2qR/MQwrdp1eMEjLQkO
mSMupslAIO79YAtRZDsb4lrQimsanbFJXtWnvIH/mGfBfRrgC9TAmZi1sSV4dacHUDknYRebiaxL
gW5nqzFTX+tGu7ZDRj25TyilaX3T/PZ3y4xuzKKs1qFWZhTGn0kPjbowOE5hv6JrGKIFTI0VjRMa
WADyPEdMa577ysgtcwl7dfOBcOl6lrxZOotKcPK0+gvxMN/Ht4Ip4SoLi2tt0p2rPIyei+SNnWpE
865Nt23K0d1mSB1NtmzV3RRb1mr26VrZ2m7MG0hhNgeIOz9IR/fYLyGSRvJ87uIvZddypg0iWM/i
JTGGgfaABaMGwHiShvUGSuGpSsHwVcCW+4GWgB0ZBZcuy9gEtFlqyT8lTxAFvpQJyu8ktT7Zrfk1
tlD3SQyhCE3LpyKnVW50OFbJ4D7XXU3c7zhSKtNNBAD9CHBTkmFNiLRcVZ39GMR+fQjc/grtAj6K
zl77CQxE0VP85L63Q6MWsVAUryGkkL5yBB2pmsgcJidrQ15cGiMDVU/TWsOO0Fvc8VywgEus4+ow
F7i/PFe76HrQPgAuei4n/3ORVsQmG5G/B+23Iy7xxgzi72ECmnIaQmvlEeLNBi1hZlRwNYqooJIQ
G3/jYa11M2qPZopOClVVbM1UO3YDfWN/SowtIQUxaV5Y+QbDhxbe2+TLxtrXRmv2Kt6vMhp0wQve
YTTsrVeTwOz2e+qPN072TVQTyGsXo6CtYLK5jrQ1HG0rP/cGZ5pMPkn2ZytRV+W+JC0CwDjyErDz
e/bMx9mrrsLCwYcxqgZeWm6Q2F+l/tzuh2xHTYM0ydvWWS0gz0YND3ONiRl7nZE+yMr6btZYdhiZ
cOwMnwe3hYkX+d0xl9l19JhC6yK7UDjYhQopeBt8HqKPKnkdAEdttOyLnqYUK3H7zBDBWUvLvE3o
EB4TGKTSQb+P78RbWzYVSNbejhF0ay7w4M5zAu2QcjhwDSrb1Dac9XUdiXXrFhZAAovJoCx3fea/
tYTVrKO5EtdAGo69OqEaekSBVlcrv4aAXqncZjJaU64TjaDVW3C9XDlmiP59ZA86ddhHU90lHcLb
DEXQbdmWcxQWOKXcL3Q332RZ1FiHq9U4HF3D1x/xAjMOwt8Hq5G6wHqLp/ZMgJd+ZK3ZzBgzhc6M
CB/X1vvd3RvQQddZ4bqgGFXLCGZyPiQAFvTbzExembDJXdy2E3hz1jJbSx7qMoVS5qYXOOPZSh8Z
2BWc0uT0TsU2qwh3TgsEXqIZH223POV5nUB7HccNdtSLG1X6Jm9amO9JxKJKluQOADECNHBcjksA
gLsD8ECy8ERdqVOuyzE/UP2+yMzh0DTJP5a9cR0z4Byy4tV+Q85l3ZhV/1nralKDndI+OhLh7OAC
orYEHMOiKbfOiDG3wyTGGuOupe7i0hr7cxsyXRhZM/aGUlpHc7f1cv9rSYvKnRkFJ0NNt8e7YZaL
+0y1DksyuoD3tT0pnYGqcX/euKoMXmgaH7738642Gy1GgJBYc7D/MJkVGKdorRDNkPryHbFCF0Gu
GeFUCOn+xVlZEB9/+v06MJl/w0mplj/n6kfB9PPL94dTj1mqZoIwOT0MhW7xrO7WmI2ZKZ56QnWz
/O3Pu3/ivPz88ftD/7y/fPX+zQk1+DY0ZpbqANT68kIH1c1ZOCSDk8ABWp7aEJFxgGmMkC80IW8T
p+eGerGzw/aNpth06FCJ78EXlIeC6npbJeKNdIZD3z/HkrwW8vfW0RSVN64Lj0QWn5N5mL5EGct0
5LpXntk5B80ktJrNEmOXwaca+vhlIbEzSo8NTtt1Xz7AY/6UXovqgEQdSqs/gmyXLxsdk3bu0O/t
7SO+zI8/Xx7PLehYv2fgZurZll9aboSZSAZG6kHfb+yZ2lJg8q64Bv/8/s+X9f5YP+//1e/81fds
rfWObrOXqoHuKJLOQKtx5dqTtVnuLriTBQez3F2+Wr738+7yveUBlq9+/vKHv/1wd/m9HPMZdRuf
Ra2GI/+CsYT8a+kBqvt/+U1rCaX9+fMF1BL//KPl/vJjIdn9dN4RreSAR4dDmnk1XwYlcPX3L5cf
LTdOvKFFph1//vmHp1juWjqmgf+vQvtP6C8srEp2+V8nYT/HzRvAlbj4RYX2/ld/qNDEb56CtxgO
2tQf0Tk/0C+++ZvnGQIRmG15yDyV1OyHCs12f9OJzEGywU9M17V4GT9UaLb5m006tg4pD4kadsX/
KxWa8avvEOYLgT8Oajvb4uEUoOZXLatp6FHaOZE4+yG8Y4Dx4y2OJ4cS7OBI5s1kB0Y3DjRcUmms
YxFSwxXkaTBV0/edPVz/6e37IZL7s/3SUGrdn6rX95fjmqjhbIM6mV3ary+HWZtZmVUOINuBFz3R
rSMd8w3CSkWSxatfcTlxvBx/bV/dqqXxH2S3vyryfjy9DSUHAyjRHR918n4i5gari32ux+Bz6fXd
gzMGBwGT8jyg098Oos3pPLVXjdP/yJv/Rer5y79dvdUf/u0cKhwrjiN0ZTL+9d9eR0MUdjQ4z2k+
OK9lMKV7wSYhp9lMoFZsPmpJeJ6ZqJXuzMKT/C7yjKAgQNtJY7d7q0GBFUZ6tM6HZj78wwfzq5x/
eWc4Vh2ONw/w0L9ZfAaZ9hOjFfucBfTe4eh8djJZ7aQMDMgVsbbqmgh2s8181SmYYcf5Hs1cBi/E
fMhKbToiMZLD6O3+/nUt9pEPbxpnAyMcR2D/8T7KpLHgN7k7xvYZR4a9ByA4AtalPANx/J3aOPyE
GGdvmZnGvMQeNnQ9HK66zBXIzIr36aFJbBPjbL8TmQRTQIzyTtPRbbC5SG51GAB+v0FzUj9YJSP4
iby9lQhj4zyI8Xe6MOK+Kz8L2bjAcHDQzJNELxaWX0Trf9IS075oaXXHSZYSGVRs9DYx7oWe7Gir
VTQbp3v2r9+bwq7vCQ1gD9V41jFK3M+aMJ91s/Cv/v7dMn61S6lPkSGEJ4SO7lW4tvnBjJMYDHWz
MLDP5ObpbAYbeyMco90AXG3oCAXxah5lso5LAZa0qHGLR3L9//pCDHTbFvJXgxPqg2qfgA89i6bJ
PjseaQOdHl3nemBdZpzgldk+0AzdO9XUEGBlH9s2P7aeNj7+/Zvxqyfm/b0Ar2U7zv/h7ryW4zbW
dn0rrnUOFYBGPFh/1R5MnmGmEk9QFEkhx0a++v/BSLRFyWt5b5MHrs1y0dSI6sE0Gt1feIOt0lc1
f6J6IwVUK1bRGofOD6FDbA0b9emhHXeG615CZl1zj/5qe/t1t7VUdnwY5vyfI+GnR1ztYsNu9NQ4
CNXcDnVhLhWp3xSBc1mAbljHLtJNmRmf683s4zLZZyqe7HWliQ91bf7Fo6P/ut9YKmZqlO+EwY34
GX6MxYjWTYomDkXSHIukF0fhNmdOijFsnLrXs3mBaSsRnTs78tIIGeSpy88wN512csqjpQhL7axt
QmqJSObSjUATxLXSa6GSDxcjJdaqTvyd0xTHrJb4eFO7MbUO6Jrs2r8gOP2Epf52N+G96kjsWqqh
/7yyfaj8vm8lBlq0VGZzOLYXIOAQ4h3CbDPEKlg01zmWilS8ahbnTWlBr/zRuhNwdq8lcFcSgJ7S
SJKvnckWnuhrZIvKsKPQIA6dqSvnqQTrj8o1FRINaZU2gQ4zBnOuR0WSBtSIGheIoBiA6l9sv784
37FeDAORNndervbPPMMkda0hg0txEIlZbfEGyyh1crkoQGDr1n2ixlus/vvjcZI6eLmzWpxGwoG0
Rxii//x8DKVTF7VdCdxQXHhzaFBd4vN1qZXgnEBZufSTKOWTuDiH0zdH9wzrMamgZv/Flbw8ezjo
Z308FfQoEYr965NahtgBVFWp7Bs/UdaRpt4YqKFvbIu2WjhEw0bvY6CvDtlxFijijJYIJ6FETcjR
Zbtx02AZBHVwk2td/RdUIPPljjpfm+0QjREqzrcItuLLQ7vEtEy30PbbV27mWUpqrzSzib2kI8Gy
cKJbdm2ceVzbGUQFeQDauiwz37mYzxUQiPpKh7C7AAesHHoz8hfWALK8C8Rac6tD4pvupi5YxjkG
OnDWHeg8FcT9QOLwqfMP4xG4nj76h0FrzeNQpcGZG1fauUMXfTs2jrscDP9KxUisDBx3leMu19RA
3ICbqZuBAgkYTOK+JAQAkSXDuqINuCI8SsAXR/oyjouVpnTu1ghK9bLfRlpR/JX0hXbSGPxjpZmE
vjZnOA8uAoTCIvp7OYe5A7d6yISxDwLU06RpkVaH07qILIXaYnYhBuR10qoF8KU0mMxx7V5hWbFH
hAZQ1kdfYh/HnCOVCnY9ckzATkU1kmqPyS5WqJY3o76Pmj5eE3bdZUa2m2KAPOFgFBj0DGI/xpYA
kWddDb0abdIkoXBGw20JlcBLsLPb52gZbnqrp6geB14WdAj9oZi4D7Hq8GoX/OaEBBVVkZnEEZ/c
xY3ZefL05yFOBWIi0G/hoXPIlDT5UROqMbgrw52SdkiUlqJA4g1ks0NLfA9NyseI4jzvp7WPEctB
74N8xpcDlYjh1JV9cmiqQXjTiOk5mLcrqxFYGYgYwkD+MS2TbjeFmB46JuJvaridw6I67e7AAIOw
D+VNqFcllUQV/8hKGbzSsvyLxERmSqVp37CHXvQKuhdgHXEFUct+R/y/qeJQHjMKsovSDOzVrKm4
ODVqMTXG5IByOHcPvrqBshiyNqnh2fR2lyr+6HvMe8Av6J9sNZ0XcJt6AnMvySF8k2JfnMefYOSm
E4BMraXQbnfRcKSmXlAEUz8WXRDsWs28b2mcr0pJix1SObhSDR8Paaf5crBVkD1ZJ/bIniGLZpQR
NbTuPGqFdSbdeDMNRXfIa3SpGte+6QMQKoXl40oI/cGdfGs/TuP7OI/64xCLrW6q4U7NrCe8ulCW
D91qldoSqAmFqDXo3Hhph01w2XWYHqpthLawDO8Sqr0GTGfUqLprG50U2QsC+aa9tpIuOfopmoCB
6eerKqa0mRThLUhP+yrUfJBaAYEHZcZNP1gNQgiYWEV5+lVaMrjGevDrCZILjjhbdWHqboamIZg1
U/QSgg9JSaUIYQaYKnl43qDUAk3PcT71JQ4f6M1VcW8f/BDVMwLV1kt8u19paYfD2DjWt23XYmNf
0nz0PeEgAOnMYOEiHM4V0/JEFpmrqVTLJWgndHDdpKZGrGgrGkx6NeVoOphUsMNcLIu6JZ7RuDdw
pxBK0HOHRyntl1XQlt9WOALXqyYDNI4XIvyEyv/qgvc7FFPxCAJ5QvpzKi57pzhnJ9OXZTi5m0DM
IqJSHfdui4eMlF+AVffvffE5zmFYJJF+nICBeoJMelOGRnygBXumtCmcCyw8aRZuAqP3Lxuw8/Eo
FbaPTIO5+xTl9GvNrK7XUgk1z0060LUBWkapTSM5jsO1NcXB1YgmmiEGua2lW25lkIKRiRdsGC5O
W6CM+IAgvOLa3vm6f2+4/nhosuKrYnT9WdBq6tIvBAZj3NUFSNroNsBBacijvdSi8YPh39Q6NjVB
29qPzdGcuvC60KW6KB0Cb8MGMi1zJE+tLNuniKl4VvUVZrVyBrblXqZNdTHzyLN2+kIJst/DVpeg
gAVWTLAsInWXppX9EYbnXaT5S1mY4YVVIN8d+PBaRsdNznwMkPreFpTXeMOhsDMPXdRoM1UUAJA4
RqeqHjcqFIcVaBVcPdVQ9XJ6rseiUj7UpMMbs7cxt0slkG23eMgIKcDGY/umaeUl7H+565yELlPk
o1EESEef8ht1CP215Ypdp0x3oTmKVVyNlHZR9dkBQFz6VXdXY+bXZnLj5hI0CyW4oFlQmGVKrSO2
sttR+mexO8gr4a5z39HXVtO1CGBivip7RMNq2ZCGFrqGEsUWhlBw22qiw5ghe18bCP8rWuJ/gNby
BCgaVPk0JqTRXEmXt+IqLfEFzEAmf2jdBJlanx0phoC2xHPPhAOk4O9r41pWpxNStNXHgQhtoRlB
jWNTOxyzzr0Nxyriees2gp7ThRLCDcfwi06ABESfm+NtcBxg/SwzQ5ULKsjnUeEmd11Qeb0Wg8HC
9xS7W3MnJSW/rkHtxwfUXhnt0ZfSOVOmM0SM8Fecs8SczHitNw1TRhOnXGgOblw1kHCvx1+VePFm
kuAQh8Godi67E51Y1FPyYQUvzDwAkL/Mm5op0/OOanxUr9RY3lLmsg9B5hSrKnHv/MwqaHO7uRc3
cb+iV0tTVx8E4Hz4Z2WMqaTC5iSmhBNCl0/TiD9P3otul/volStkQ5CYq3aVI9BCzgDFxRhXhZUM
LBL9KoDP61kmuYSr+yGPbmKuYLsYqzJPb21lSI9CQmWrlS0o2na5kDihHNqpJFssh0vsEmdEd+AB
cTCPpa68d2uNLrCCk1UTBOZmaEvS+KTmzK9t8EEte4pVO8ATFcyYVFtc6H3SglWWa73q3U+VHD91
aVRvB8wpNrpbfaYd1n0KRuNkEmTR6U4yWnKqv00mKCTlnFw4Ri8fxxhb58ZGhjcpaIu3A1Wjysi/
wvsKl45iiiPF6CsaUtkFsA2oHU05rLPWOQJWr6+Iwyfezg1W2O+s07IOD6k0qmWg1cVeMdcos+V7
JSR/Efh20nxYW0WoYJxIaxGkA36wYWLt+nEguxTN0nCVDsoUvLCBlqMy0BfV6QofuzqG9hfHNfex
NYmDCrJ/g/oN6Bz6/Y6yNwecjCM8PL166vo9+7CakxK79miTj3cYIhYzuc+1LuoCMkVXxBEEzHAW
uIeHrncpQjj1YwXr6y4Cv5A2+qYOR+VskAa9wLg9l74Fl0hL3BUIp/MYOAckRjqstB4bpIgoeenY
kHP466huDTkevCPbYtAlDnqyGUCJrEBXUer1UnENHXBw5q9prWBDmFJwWFSVgrXo/I5xFbab0kIV
ITE/04Prj7Hvqh6VPGM56bF5DKcuWnDy6kcj3YusMTzUTc1dGObOym+t5GzgBN8IeGI8744KXl1Z
czJqCIu5T3bjfA2Lrt9Jx7jrcuuxLGPSXUNd5X7cAD1Wv0AjikhJsnDZK91llzUmxprA+kPAkrBF
65VfT0dVdOdQzElUjOazroCCGQ4KGLxNppVPhqndCVfn6dItc+FDIdOGiLPDeCgwnlwZXfaphVSz
RaqabboIsIm2rge0N9c+IIhllYd3lnWYi2FDKMKNPbsfaubXAUsnIJfZF8duP5oy2dn0B61oAPpR
ZAFBnLmesB5d1JO8GXhkV9LOI68v76RDhysbsFEaac0H1dDsUjfw1zVAjhrMv+eH2plRYRzaxfJM
0Z0BZts6b9EFcG67HtWmehAfHP4/aty2vhnvzCGx1lE47ByzAt1j0qsNuuJezcb7Vou3QIEezFWH
GRVN3fSmAzBAtymGz4S+QFZ/UFpMQ7PEdWlGSuHV5qOemvhTJnW6irVqWrQpQsfcjAK5hoXj6hVg
TT1flAiejV1YeH3VlATGiQnCQcLUjBVuC+a5mMGBDwzyq06FMmSP7UoTDcrBirZ0Si9RR7q1E53m
OkrQoKuO1YADXRLT4JU92A6sVIh+rWUh22KZqoZc9lFxXsQGAmLdGua6w1Q0N3hCIQRT6d1u6WIF
s1QNOIkS1ALYqvQSvky67qZhCyyHuLfDt9AKzFVoliQ7jdxiW8wh66Nf3JnJqlRClnPQQ3MqpbHQ
4qb2qsFfapGmrEj6iibqiWXT0IvdqFlY00WVnCsi+dwm6l0WZs7asIBCNK3iCTO/UOx6g4NL4yER
GCzJ1JbEiM7alVG7dMDHtVX0RMa7NVA+WtUGgNGuNj5wMFwSiz4aEz4QPb65cYBSCnFnT/fdvnKQ
6t3o0liL2qxwFquu0xzIi8jzCjQkLBEXk98m2WUFSMwWrWsq9ttSqZ6wn0SQGPQ/2+ZHgHUGJMt2
YQqk+JoARnIR6DcqeN9llrVoSNjFAd45FtoiuSGr2E89XXQbQU3AV/kmD8TIPmahTFRGy1gKWOMy
QAOitbONnzxChnrqB5MzQ6j2Wo7xZhzs28ivRlQgQg6CGJJcFgqIXsFR1QSmxA1KZp3TVR45/lVW
JueR01+XBMHsH41BTuk+dApbZVdTpqftA4AFmUtHeRhAqIvOvBG9McED99/3tXgUZVYcREvhPLNx
XK8iwBT6enAT3OksRKeLgsix4PiRjZXBH/gi8sspRc6+dxVzmdirQLG8fsqp75qiWGYd6s1FAfh1
nF3hA7lN9Mek61GyLjrawVMKmK5aaWMujwWt3L7RPne6WXtWg1I6gaAHv2Cb226BSmtps9MO4cdp
01Ty3PGhWvq9G3ipIa90nTEVv0Sh1FV2ps+nkCqes12HEBfD0WRPjLI+zyxEhB37CucpubQEcDhM
gPem9dmsNXVhGsVwMXZbHw7EQsQmrMwOLmRvM8csXYf5T871LshWtUY6DuzGXhmZsceFADFx7QvI
qwEehDEM9ylQykFBzTNzdE6XVkCBwfcTXJoBsspTUYZGGQtuch5cGxZ0/xKllIU/hvpKBtYR1p9E
vc/cJKn9UWi1N1SbLqi1rQ5iyba6+xoRQ715VNyE8KTZz0eYDmJuGUgDadQIw9CoFpti0o5R3U7A
jFA+VNpkZuVsbZSjcrX8qgVsz2iTEOS6pMOm4zVOeh5wyvl6BkHOtS6VZkTFKE28ifL01rYmlBNU
97qf4agy746UQPubwC0wHIrGaaW7VInEhMiV6WDH1ytJvAJUsxWalsALH13AzMYdFU91X/uiW9Mu
wLq6a9OtFjg2JaxBXbcw9cG6+olXVfa4tvsI66CiejKRUT2zrOLYsQ3vtYhAe+kC6OtqXMnVAtSK
MeDeGzgxQsD8BAkwPg+D7FKM4QTr6vl12Rj9QplGjV2niMioVGeh6TwXpz+evpGUlKj+4Ye5KgXE
wxYlpsUgu2bTpfj6lQILZqLZbtyD0dw182v16bWxCR/DPAu3xVAH2AngP6/CPLOrMDg/fQNi8/0n
S/iqNwRjDUHZeS9665ORim7bWthHMLe9uwsD5UjPhz/afXVMSiyGzcQrsaGHyhjpqzJKy7t0XcBR
nXFZQHajridNHPEXt4FgtTPWUs/UO7JiPEq1qV+7IKASi1uoBasoKx9ljvG4k8SNJ/3uyum3LqrV
nNZGsi4VHKdgVC6SUAXcDJRdUyGC8ZE6hDRbE7N4SttntYkbX9cAoaN5yMaZGUvbUh5NtHEmA+RY
ElAfMzlmErO9iePgosX4YmMU4ZphLyjKBF40kc25MDEXC7q0yRq/Gxe51PFWVuJ+jKS1JD35isps
ikbVjLiea4whkDGlCpeZSZUapi/3tKzteofvfXjtaN1R6iK8hO2VaFF41hv5ZoioiMJd6Y7zTokf
huDkDghr81ggPtCbFESkugMMaiyLSWYeRQ/nMJRtg6tIpSJpmV/IKZrOyyAtNhxSwwYfWoQE4ki5
Nltta+g9XrphBX9YHcxDmk2PoyjCG7oXZ7behEfHqRR0E4H1DKPvXljtIodVdKUmtrutCS0WU6bZ
N5rJYYK2YLdUwgSPczO7kKbJYR2k/Tae7ViTBGEDtW/Q00WDbzGWPKJhhYdEpOGUi+uPojhAFxsA
mJ0Mo02td8WlSqkMwg428pkrj348AR3sP2ZIPy9pb5hHFL5vrKq6MLEkPhb1rDBqW2d9GYVrR58d
yQLd2XBu9hurusxVaa9C39GuzPA6SZ1q1ftR8LGT2blTauGXolw3zkDRzYrsZVmZAhmCppsRzZ8L
BQ+TLMX0JB0qYI9jWm8L+31sN2zv/TCd8V4pJtLreuAcCNqovknjXYoYwsEMi4e6quWFkRbRdkK6
iVIgp6tuDnduZ3+YdB3ucq2h+z6FQP4zvVsNQ7AvegGdGLB77RgWGYphHYY8X4NuXoIfDc768VKf
hM3T2AcrWpIQyUoLxwup+R4dQVCPZj1el4T3TdBWhyIoPupFpmKJgV+ybSfK0anyG3fEvh5lsLVj
cf6jB5sdi4z6SQDTuYE88bEu/XvF0RENLJxrBHfrI4CL91pqagdtAPhsUaPbl5PyXgWrda0JsSPd
dpZFpRneKfnUC+hoTWedUSkC2C+DcJHhzOUlIqg2GfXDs1Lt1LPUiLUzqQKQpR+L9K9Up3FxevH0
O31udmfOTT4RvRmWvArRrbjp+0Su4UJSfx8JAbwectiYZ81V5xrNjqMQfPyAaOGyLQzzWPiDWGUW
cgtuZuQzY4JOgGh7qiN5sLGdW61U6r0RU8aYitEr8mIENmw12763bl1fuNuqzkacIEHNUxbdlH3l
LhydHjiXTl9L79VdCe7YSH3dw4/VntfxdThpn9ThU9z7qBCkkfQMkRylqnbcA0CmaE4qUFDx4xY5
oScblkoeuqpx24h4GrlaNjk9Q9HVJ7JzIsDEVuJlRfgYiYJDdVyiVnhGOx+viMjM1xkArLa+cEnI
Fj1exDBBkvBBgMVbTYoy7mPggbhCu1tHzoqzemvt1OBD2UFSOX3jObqejPjBUBx2Umeo2HYptUwO
Nfq2p2Z/+qkY5ho+BC6J3FVA7RSv3INK0r90BXQIXBhAZUmTWUkdSprgrvt9lyoe0dh+0mR06Lq5
KTfr4yCx1BbKsnNApPedRi9oQPkA4zoSDOonjjhaOc+GytasQj6ER6rtMhHaKPCm6Wy4V9LWsW7G
3nqQgY0XgHXaX7XbvhrMTYchUl/DLB7YrleDOSBNEFCTwlDYhxBQiy5eFG0Ee8tg/5KiJ/tvIb8I
SYwnkMIM26esMoadbciDMvX0qgjVl1Zm7hLoXF4VFF/NOlEO7P5bqnDlQrQGXmvOJipJ+UZLIOqO
rOHeKd335WRHV5HtA1MPnlqjslA/4IoHU4lXXcPuSEoGs6IOzjQLX/oyw+spxqMEBHAMULfwBfxx
hDOwGajYORdl5ONBVSGIFKKDTqEpgSwA00KlFLFQE/eD6BT90KfKzYBEDRWQha0E1sq1Ke47QRPQ
J0MNI6FA5ab1XUcuuYsjCutayhbVsbjj0e8WrbFqBzyXJqniUQlRYaHHiED2CToC8FCzUR/hK6PB
MGJXIzQclga5ocq/CSzjuqSl5SFOU62UFmAJHFSw1u6qjVH0jg0r3GQKfQyzNJYxMYk64qyj2eiQ
+4r4HCEmu1HS+gzydbabXYlo3mJcW6YbWgqOF2altdKHB0pz8NtJnWqLMJT6oh2Q7zgTVD+KRBka
RDjKzyWfIUP/vLy3EwgS4XA1haOxnRL1UgvKZgNyRtImds6jzED2WA+h5UPBUIq+hXRV08bWwKjq
dYAaB3j+PMqWIXazh85q+WwOSspItS/y0nqqDExqbDe5EuTZJD4xbJoCsVOzXgc9WQ8aUL7pf85c
tV9VmgtPHmmQRZZM5qJgX/KmcohWsJWHkbyawWimJDpCF2VxBb3eX2vlF0kxfGtBeCtC16f+imo8
wiKN7j/WlvJkBiKFhgV3mMDvLgLPs1BcgmsjpZVW2eRBUWjv1ao01mwQ70Mtu1GhhazgmX7uM2ta
xt1s2lFTJegluIaEbX9T5/RpmszepqpY4Y38wQ+Cz24tkGESY4nmghMsxzHSloUbsSuQrYZA5tPE
p5kqoPrCWQYpg2HHRN4updDP7TH+0ISCjkdSX8d1+zANDUvxax8RLVS0nXTUBw5+XtrsFGtnVpyP
UEdQP011RAk/qsDqJ2CpS2dcT24XrZQC9nKQJQcSeGvoH9xyLnHQkV72RuLFNfJACnIkyzTyrFjF
vtrgxEsHwFnaeNQoUayBkb03hzxdIsvwwYTJsAT5TDZkEjRDzkdrJ7OqZZJaVxOuDSNexewHjg7q
Ol9BzylWri5q7M1lDw/QYLMQ8/JWvprxqC7rukpX1miYG4rTlDww3TF8saH5yh4/Vo9AxHg8HPmo
+hJX7wYF0CYOyyX+QetEowjUk49Dm0bkrqOQoTprZLAhNxVX7uRswAU3W9n06r4qMbcvcW257FR0
VQgkKX7BaYwieqRUtWnEDTUQMC2+GUjhIb8uBdi55UjovRduTExquYkHsgZ1pt4yPcWqjL0Z1ayg
avpsB03zPo5C88IKu4t29kPSpY+sS5/cpp5DY7X2a+vYp+wJvlLGG3Tv43WvEsSjqQrXlthOtwO4
ENkOoGV5lNUmd833uePcW2lRbp3R3qLpaV+UBY701OnXE8Y8azUlsch00idNphfR1B2yVgw3GS1D
TLia2ylQkEEycudotCHxlYGaietvptZwN6VNoFRmMqbkJMiDdbKjDPEluJCrQlq082eBcPoGrL9W
e5/6/bCSBvrvSYl8vhHcmFP01IISX5I057MC8bnZOv1m1EW1UsvsIZ86UoxYSmylnXsgWzoqR0L9
oAeT7zUR9kF5IlFTi7w2cdAIEcNlTsCFcTCVF8P9iJ4ApEo9uBND8RERNm1Bcy3YEpU+6AWfpuja
znOyjJbRNMlNE9v5qmgarL4s7VINSnWT29kAfZJwJSqVtdat0jCJ1vmsNOYg2ZHlpYvkRB56flSo
tILpEnW80S2KIY+F3T4YlZpssDs+MwvLOYqo2yagSXa1UyKDh85QGhZio2tpD+ORE5oekoMcfmkT
TZTBzLtUFxhkpF4+CwD2qgNTF5z2BlzMF/rRKNXF1ZXDXrwRTgqRyULvRZU1+MMc953YGs+zVHG9
BBfpFWRpCBIlHa7BuAq0bGMJ8s+sQt0lrpdmxO7WGgQ/o49yA61F6MsuMlblqG3ayL1uaxj7PlTg
RQAPBDKI78kqO0NxP9iMY7IHq4OCqmJniyJvaUvSD9fCTF+4AYcuLg/2WkT6Z7/jzoWAI1J9KMEZ
JDuVndNzIpqiFHQTs0l3U8dqxzcIUx6qkMTQVASXMpZbv1LCvVgBfldT+pnxUIUfyraC500oUtC5
8VRwqSucjagX2N3IUWOJHbbN2lpXa6SNJ+BRLu53BzeMD4nd7PKu/lTbWQ6vm96gofaOh3Lh1zEa
IQj14stgJuq2dSYUaUcy9CoIljDnUMCt0mOdGKAUB8PGMzEMdoqSKDd+tXESc1lH9gzaBztiQbPw
8idbyb1gKI1j0QzWEoiKAfsR/Kdl6lv4S9ATlQslJ1QVNYc36BkU/2rMIuyI7hm0xLB3VyOdtUZK
lH2skhUaQh2jDBovVKUBX6GBNatIr6Xlb0XhtLsYXxBbIS0KdFriGAKhntLOlRw7jNZRRvIZ2MZK
rxN371AwvgREdauCSsNaWj9Pe3iFTkMEF+uVv9EqWG6f9CHTVtRnsiNamYwYfybLdjhdXXXt1+bX
ykEYM3aADGrRFp2wgA5INB8b0LdLt99zgJ53abMxSEsvTIkVn6LJo17XtYewABDatjx2ENS6CqKw
KMaD0RXpeTVp5J+Thr6UjnhWA5Z8UY8Qu6xuqAhKZMjhBf/W76r39sij4ijwedS2XIc+vGsNs6FJ
hvqyAJexNDtzOm+ZOfA0yGPYvHUpu3oxzeoF/hjQVIvaHbiYbaA3W+HiVG1ViuZRkKhpPZC7xnWC
/ZGB2CNcfXc/o+YXYUwHZcT7LNayAv9He7zsTZWgEyvDFdIWR1ALDWZb06WC1OFKkIV5ul4CbLAb
1GWQMzqvSw0FvFl3stbtYYncCymocHxo/h9iz5KqfmHD818OPkoA9gCCJOwwI28rsdYNyu7jQCen
xPgKycruOgAqeINA0yGpmbdKizEMU12vHFpUDCECMX2eGpjT4iTkEriHfnDfm0jCaW2IpyiKW8Ws
vfXHt9Nr3cu/OL2mpGrFiSAQS1QTZYWs1cdhZlFFM3E/xswMUtb84+nF07fKdmJPSkQA2zqvNwUQ
zRO360T6+sbt+oPrdXrxxAmrZj1qIm1oP6cXpc86Cxua7Jltk3/37BboONYj3XsYZVk+HXwEMTbJ
yXD79M7h6XJOP6pZnu3gHnCA4In8x7eqG1Fj+ePPNvpzq8iKH07cloqPt59M9brGlW1tmIW5UXS5
+YMGc/oFtfIt0tbS8U4sntPVasHsCH368fTtRPex2+7YVVFMWG81+0wf+DZPe8/jn2bJ+M3fnbbq
TZWIbG3OqgguDuCuZVEKnf90eqlH+3ItA+PGyOKMHTTAlhTpkF1EhbWhCD9lKALgg9n5tFmrLLi3
JvPx9M9PFuOl4dQwGCEQC6onKMN6igvk4YSh/P9GSPoHzelflKR/V1WeVaBPTsa3xd/7pWe55j8f
6IU09UPRgnlA6DqIihf0HhTZT1P/jdfx+0gnWez/NkJ630RN+/j0738J9x2bz4w6ByyaFjk6uKfX
Fdd9p2qOQHbahH/CFzBgyEc/zM1/+vT//YP9qtb96zgvLv3+MeNkiWCwRg/Nj9wmDIagzLwgRJ2G
+vXT/zTED5/efqebBnBZet+nLxC1P06CprnvLA5gNIOByc9f/7RJECZcqdfPgqmBYMD7+9sswBT4
cRZs553lQsoF8vzt78FE/7OWgm7oAqDuq9aCob6D52UKY7bOmb9+mgVHfwfWWJjOzJg4ff3TZgFl
PePbrfnL/eA/PxHaOwOcPWQ/7dss/PREsC0IIbAXskH+zF8wWf5Za4ELF9BnXrUWdOed6Zo8FIIH
/sdHgUVgIMxI91F8mx4WyT/r4+uCAu8rPz60TrRMoGGK7w/8T4+Cbb6z+BvT0qAfzV+cHf+sWcAx
87X7gXDeuaph27b5faVzAP64FGxosdCnsF35fkD+83ZF09K/rc+/vx+wKzqEkK7zbbmrsxftT7Pg
QE5lP5hpqnz98/YDbHK/XdSrZgH3G3ZX849P+eMsOO472HugQpzva+EfFyfMpnCvjhP0d3OllRX/
50+EI94ZEMMgUH5fLf8Pm+P/RVz5e+jthVH6eAq6oyf5gwXMX/7Cc2T66wDfI87Zv26OqV/84u1Y
Pn0b+ul3ov7/vDhAT1HxD3/5HCWf3uf7P//+AX996xfv9fypnl/cRk/1ff0Qjqe/GL9f5uyc8+9/
/Z/0/st9dv9jSMyZzZz/cSX//teL6/zhWPiLgWXy07gzKfbV49bRVOQvB4ZD+BYDJ/c5HIPnkebb
qOEl9fzn+Rb8vanwgGN9Leo8enHV3zKP104HFuVFff9YPF/lfNX2SfTg9SNjSPTQRA/ti4QJfzA2
wtcOvnxK7/v7+ul5pPmyHUe8wWQ/J3m/FV9/Y3La7MvLaf92qL/2+tfMevT44n5+DxlfOzKeVnXw
8pK/b7uvHXnLjEfRjzOOS9Ocsb924N3jffhiAWqGrb3BFgKZJ8Ic9+UT+e0gfvUl54/R/U+7CJbD
hPyvHrnoXy4LAxH21w97+HVvsjT9DZ6XAx+4fUjG50s8bXuc0G+wVR8BZMhfphnnvzdYG2f3Uf5i
98Ak9i2Ol7P7ekzv88cfpwPftLe4hWf3Ut4/hK18apoXaxqKv/EWUxI9oMRx/7K2R/HpDZ7ws2g2
pyuaFysbF7qZYv/aB+YsknL+ryxf7E06cjlvNHqBxNzzdc7Lm6Hf5MKxfvxpD5nZ/O7zW/39gOH8
6Ut9/1P0hACE9SZDd/cvzy2KXrPV7Wtv4/lT/9v2PkPiNnp5rDP+XPZ9i/H3T7V8Gp/HOt1KoN1v
NPjZ0xA9vDjGqILMRaC3uPLPQFqfR/p+3XOB5dVDo+kT/ubd1zjlvjzNdIH29Fu9wfI++fnZR9WA
TPC1138BtOh5lNO0fCvBvnrYJCUieZnVUN1132CTvaifgp/bJ5Swnj/E33/mL/H/lGPa3f+UJiAD
NddfXjsl12Hx+PTbTv5ytkEzeIMbeUNT+s8XIuXkWRPttdf/7Q1+XYjz8G+Qj/xX99XfE/a/l/7d
PqH68DwD8yr/XmJ/7ZS8b+7DF8MaKI08v/D3F+KHpzrjZHse6HTBHMVvsBF+iMhsflre31tPr52L
j/ecO3kAxfvldUPYe37h78/IxyfZ/PanF08B+w0W338VXXzl4vs4FnQ+g+dJON1NC8G/5xf+06z8
WaXp98btr/Wn54bsn/2zl8W1+Tce0qf7+n/+FwAA//8=</cx:binary>
              </cx:geoCache>
            </cx:geography>
          </cx:layoutPr>
        </cx:series>
      </cx:plotAreaRegion>
    </cx:plotArea>
    <cx:legend pos="b" align="ctr" overlay="0">
      <cx:spPr>
        <a:noFill/>
      </cx:spPr>
      <cx:txPr>
        <a:bodyPr vertOverflow="overflow" horzOverflow="overflow" wrap="square" lIns="0" tIns="0" rIns="0" bIns="0"/>
        <a:lstStyle/>
        <a:p>
          <a:pPr algn="ctr" rtl="0">
            <a:defRPr sz="900" b="0" i="0">
              <a:solidFill>
                <a:srgbClr val="0070C0"/>
              </a:solidFill>
              <a:latin typeface="Gill Sans MT" panose="020B0502020104020203" pitchFamily="34" charset="0"/>
              <a:ea typeface="Gill Sans MT" panose="020B0502020104020203" pitchFamily="34" charset="0"/>
              <a:cs typeface="Gill Sans MT" panose="020B0502020104020203" pitchFamily="34" charset="0"/>
            </a:defRPr>
          </a:pPr>
          <a:endParaRPr lang="en-US">
            <a:solidFill>
              <a:srgbClr val="0070C0"/>
            </a:solidFill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1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2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84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141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89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7672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53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04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87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81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227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16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19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80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09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22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21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F0566-0866-4E24-974C-1B00EA1A7B91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4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ustomer-magnet-magnet-customers-1019871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utismileanyway.wordpress.com/2015/03/27/thank-you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slide" Target="slide6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slide" Target="slide7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7.png"/><Relationship Id="rId5" Type="http://schemas.openxmlformats.org/officeDocument/2006/relationships/slide" Target="slide4.xml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slide" Target="slide5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chart" Target="../charts/chart7.xml"/><Relationship Id="rId7" Type="http://schemas.openxmlformats.org/officeDocument/2006/relationships/chart" Target="../charts/chart11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10" Type="http://schemas.openxmlformats.org/officeDocument/2006/relationships/image" Target="../media/image18.png"/><Relationship Id="rId4" Type="http://schemas.openxmlformats.org/officeDocument/2006/relationships/chart" Target="../charts/chart8.xml"/><Relationship Id="rId9" Type="http://schemas.microsoft.com/office/2014/relationships/chartEx" Target="../charts/chartEx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AEED-AB33-BE8A-0E6E-BDA80B21F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219" y="822226"/>
            <a:ext cx="5565141" cy="191081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Customer Service Analytics for Nile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9F2DFC-CDD3-7858-BBC5-9B2BEA32C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393" y="2844800"/>
            <a:ext cx="5106607" cy="1544320"/>
          </a:xfrm>
        </p:spPr>
        <p:txBody>
          <a:bodyPr>
            <a:normAutofit fontScale="47500" lnSpcReduction="20000"/>
          </a:bodyPr>
          <a:lstStyle/>
          <a:p>
            <a:endParaRPr lang="en-US" sz="3200" dirty="0"/>
          </a:p>
          <a:p>
            <a:pPr algn="ctr"/>
            <a:r>
              <a:rPr lang="en-US" sz="6200" b="1" dirty="0">
                <a:solidFill>
                  <a:srgbClr val="002060"/>
                </a:solidFill>
              </a:rPr>
              <a:t>“</a:t>
            </a:r>
            <a:r>
              <a:rPr lang="en-US" sz="6000" b="1" dirty="0">
                <a:solidFill>
                  <a:srgbClr val="002060"/>
                </a:solidFill>
              </a:rPr>
              <a:t>Transforming Customer Experiences: Insights from </a:t>
            </a:r>
            <a:r>
              <a:rPr lang="en-US" sz="6000" b="1" dirty="0" err="1">
                <a:solidFill>
                  <a:srgbClr val="002060"/>
                </a:solidFill>
              </a:rPr>
              <a:t>i</a:t>
            </a:r>
            <a:r>
              <a:rPr lang="en-US" sz="6000" b="1" dirty="0">
                <a:solidFill>
                  <a:srgbClr val="002060"/>
                </a:solidFill>
              </a:rPr>
              <a:t>-Vision Analytics”</a:t>
            </a:r>
          </a:p>
          <a:p>
            <a:endParaRPr lang="en-US" dirty="0"/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1FD94264-60A7-104F-D281-8AD9F97ADECC}"/>
              </a:ext>
            </a:extLst>
          </p:cNvPr>
          <p:cNvSpPr/>
          <p:nvPr/>
        </p:nvSpPr>
        <p:spPr>
          <a:xfrm rot="5400000">
            <a:off x="6209697" y="875697"/>
            <a:ext cx="6857998" cy="5106607"/>
          </a:xfrm>
          <a:prstGeom prst="flowChartDocument">
            <a:avLst/>
          </a:prstGeom>
          <a:blipFill dpi="0" rotWithShape="0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86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27BA-24BB-2177-92D6-86306227E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502" y="176152"/>
            <a:ext cx="6741549" cy="320238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highlight>
                  <a:srgbClr val="FF0000"/>
                </a:highlight>
              </a:rPr>
              <a:t>Empowering Nile for </a:t>
            </a:r>
            <a:r>
              <a:rPr lang="en-US" sz="2800" dirty="0">
                <a:solidFill>
                  <a:srgbClr val="002060"/>
                </a:solidFill>
                <a:highlight>
                  <a:srgbClr val="00FFFF"/>
                </a:highlight>
              </a:rPr>
              <a:t>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3022F-5751-6903-F824-CFF9ECC90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946778"/>
            <a:ext cx="11511280" cy="58197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 b="1" dirty="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en-US" sz="2600" b="1" dirty="0">
                <a:highlight>
                  <a:srgbClr val="00FF00"/>
                </a:highlight>
              </a:rPr>
              <a:t>Recommendations for Strategic Improvements:</a:t>
            </a:r>
          </a:p>
          <a:p>
            <a:pPr marL="0" indent="0">
              <a:buNone/>
            </a:pPr>
            <a:endParaRPr lang="en-US" dirty="0">
              <a:highlight>
                <a:srgbClr val="00FF00"/>
              </a:highlight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Prioritize Billing Improvements: Focus on streamlining billing processes, enhancing communication, and resolving billing issues efficiently.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Invest in Payment System Optimization: Ensure ease of use, diverse payment options, and address technical issues causing frustration.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Enhance Service Outage Resolution: Improve communication during outages, invest in infrastructure upgrades, and prioritize rapid resolution.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City-Specific Action Plans: Develop targeted strategies for each city based on unique complaint patterns and customer needs.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Data-Driven Monitoring and Iteration: Continuously monitor performance, analyze trends, and adapt strategies based on data-driven insights.</a:t>
            </a:r>
          </a:p>
        </p:txBody>
      </p:sp>
    </p:spTree>
    <p:extLst>
      <p:ext uri="{BB962C8B-B14F-4D97-AF65-F5344CB8AC3E}">
        <p14:creationId xmlns:p14="http://schemas.microsoft.com/office/powerpoint/2010/main" val="2708521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462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5E2E96-78F8-8CD3-802A-94875D8A9934}"/>
              </a:ext>
            </a:extLst>
          </p:cNvPr>
          <p:cNvSpPr/>
          <p:nvPr/>
        </p:nvSpPr>
        <p:spPr>
          <a:xfrm>
            <a:off x="4734560" y="0"/>
            <a:ext cx="1889760" cy="6858000"/>
          </a:xfrm>
          <a:custGeom>
            <a:avLst/>
            <a:gdLst>
              <a:gd name="connsiteX0" fmla="*/ 0 w 1889760"/>
              <a:gd name="connsiteY0" fmla="*/ 0 h 6858000"/>
              <a:gd name="connsiteX1" fmla="*/ 1178560 w 1889760"/>
              <a:gd name="connsiteY1" fmla="*/ 0 h 6858000"/>
              <a:gd name="connsiteX2" fmla="*/ 1178560 w 1889760"/>
              <a:gd name="connsiteY2" fmla="*/ 5105401 h 6858000"/>
              <a:gd name="connsiteX3" fmla="*/ 1889760 w 1889760"/>
              <a:gd name="connsiteY3" fmla="*/ 5552441 h 6858000"/>
              <a:gd name="connsiteX4" fmla="*/ 1178560 w 1889760"/>
              <a:gd name="connsiteY4" fmla="*/ 5999481 h 6858000"/>
              <a:gd name="connsiteX5" fmla="*/ 1178560 w 1889760"/>
              <a:gd name="connsiteY5" fmla="*/ 6858000 h 6858000"/>
              <a:gd name="connsiteX6" fmla="*/ 0 w 188976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9760" h="6858000">
                <a:moveTo>
                  <a:pt x="0" y="0"/>
                </a:moveTo>
                <a:lnTo>
                  <a:pt x="1178560" y="0"/>
                </a:lnTo>
                <a:lnTo>
                  <a:pt x="1178560" y="5105401"/>
                </a:lnTo>
                <a:lnTo>
                  <a:pt x="1889760" y="5552441"/>
                </a:lnTo>
                <a:lnTo>
                  <a:pt x="1178560" y="5999481"/>
                </a:lnTo>
                <a:lnTo>
                  <a:pt x="11785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E985EF36-14AD-2A22-F120-0C7888124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71" y="624110"/>
            <a:ext cx="5234441" cy="746707"/>
          </a:xfrm>
        </p:spPr>
        <p:txBody>
          <a:bodyPr/>
          <a:lstStyle/>
          <a:p>
            <a:pPr algn="ctr"/>
            <a:r>
              <a:rPr lang="en-US" dirty="0"/>
              <a:t>Title: "Key Objectives"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915ABC6A-4BFF-3361-6E80-0D2CA1CCC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400" y="1615440"/>
            <a:ext cx="5623560" cy="4139586"/>
          </a:xfrm>
        </p:spPr>
        <p:txBody>
          <a:bodyPr>
            <a:normAutofit/>
          </a:bodyPr>
          <a:lstStyle/>
          <a:p>
            <a:r>
              <a:rPr lang="en-US" sz="2000" dirty="0"/>
              <a:t>Customer Sentiment Analysis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Root Cause Analysis   </a:t>
            </a:r>
          </a:p>
          <a:p>
            <a:endParaRPr lang="en-US" sz="2000" dirty="0"/>
          </a:p>
          <a:p>
            <a:r>
              <a:rPr lang="en-US" sz="2000" dirty="0"/>
              <a:t>Service Response Time Analysis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Customer Segmentation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Trends and Patterns Identification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E0A077D-4786-582E-BBE2-D77A4343ED65}"/>
              </a:ext>
            </a:extLst>
          </p:cNvPr>
          <p:cNvSpPr/>
          <p:nvPr/>
        </p:nvSpPr>
        <p:spPr>
          <a:xfrm>
            <a:off x="3556000" y="0"/>
            <a:ext cx="1889760" cy="6858000"/>
          </a:xfrm>
          <a:custGeom>
            <a:avLst/>
            <a:gdLst>
              <a:gd name="connsiteX0" fmla="*/ 0 w 1889760"/>
              <a:gd name="connsiteY0" fmla="*/ 0 h 6858000"/>
              <a:gd name="connsiteX1" fmla="*/ 1178560 w 1889760"/>
              <a:gd name="connsiteY1" fmla="*/ 0 h 6858000"/>
              <a:gd name="connsiteX2" fmla="*/ 1178560 w 1889760"/>
              <a:gd name="connsiteY2" fmla="*/ 3929288 h 6858000"/>
              <a:gd name="connsiteX3" fmla="*/ 1889760 w 1889760"/>
              <a:gd name="connsiteY3" fmla="*/ 4376328 h 6858000"/>
              <a:gd name="connsiteX4" fmla="*/ 1178560 w 1889760"/>
              <a:gd name="connsiteY4" fmla="*/ 4823368 h 6858000"/>
              <a:gd name="connsiteX5" fmla="*/ 1178560 w 1889760"/>
              <a:gd name="connsiteY5" fmla="*/ 6858000 h 6858000"/>
              <a:gd name="connsiteX6" fmla="*/ 0 w 188976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9760" h="6858000">
                <a:moveTo>
                  <a:pt x="0" y="0"/>
                </a:moveTo>
                <a:lnTo>
                  <a:pt x="1178560" y="0"/>
                </a:lnTo>
                <a:lnTo>
                  <a:pt x="1178560" y="3929288"/>
                </a:lnTo>
                <a:lnTo>
                  <a:pt x="1889760" y="4376328"/>
                </a:lnTo>
                <a:lnTo>
                  <a:pt x="1178560" y="4823368"/>
                </a:lnTo>
                <a:lnTo>
                  <a:pt x="11785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TextBox 28">
            <a:hlinkClick r:id="rId2" action="ppaction://hlinksldjump"/>
            <a:extLst>
              <a:ext uri="{FF2B5EF4-FFF2-40B4-BE49-F238E27FC236}">
                <a16:creationId xmlns:a16="http://schemas.microsoft.com/office/drawing/2014/main" id="{32BA8AB4-7473-AC70-7064-AC1F57319D18}"/>
              </a:ext>
            </a:extLst>
          </p:cNvPr>
          <p:cNvSpPr txBox="1"/>
          <p:nvPr/>
        </p:nvSpPr>
        <p:spPr>
          <a:xfrm>
            <a:off x="5816600" y="5293361"/>
            <a:ext cx="55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F16C24F1-388F-0F4F-CFF9-00F3C1A05DD5}"/>
              </a:ext>
            </a:extLst>
          </p:cNvPr>
          <p:cNvSpPr txBox="1"/>
          <p:nvPr/>
        </p:nvSpPr>
        <p:spPr>
          <a:xfrm>
            <a:off x="4724398" y="4124961"/>
            <a:ext cx="55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361B5-C7AA-332F-FC87-F9A107F303CA}"/>
              </a:ext>
            </a:extLst>
          </p:cNvPr>
          <p:cNvSpPr/>
          <p:nvPr/>
        </p:nvSpPr>
        <p:spPr>
          <a:xfrm>
            <a:off x="2357120" y="0"/>
            <a:ext cx="2006600" cy="6858000"/>
          </a:xfrm>
          <a:custGeom>
            <a:avLst/>
            <a:gdLst>
              <a:gd name="connsiteX0" fmla="*/ 0 w 1879598"/>
              <a:gd name="connsiteY0" fmla="*/ 0 h 6858000"/>
              <a:gd name="connsiteX1" fmla="*/ 1178560 w 1879598"/>
              <a:gd name="connsiteY1" fmla="*/ 0 h 6858000"/>
              <a:gd name="connsiteX2" fmla="*/ 1178560 w 1879598"/>
              <a:gd name="connsiteY2" fmla="*/ 2759565 h 6858000"/>
              <a:gd name="connsiteX3" fmla="*/ 1879598 w 1879598"/>
              <a:gd name="connsiteY3" fmla="*/ 3200217 h 6858000"/>
              <a:gd name="connsiteX4" fmla="*/ 1178560 w 1879598"/>
              <a:gd name="connsiteY4" fmla="*/ 3640870 h 6858000"/>
              <a:gd name="connsiteX5" fmla="*/ 1178560 w 1879598"/>
              <a:gd name="connsiteY5" fmla="*/ 6858000 h 6858000"/>
              <a:gd name="connsiteX6" fmla="*/ 0 w 187959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9598" h="6858000">
                <a:moveTo>
                  <a:pt x="0" y="0"/>
                </a:moveTo>
                <a:lnTo>
                  <a:pt x="1178560" y="0"/>
                </a:lnTo>
                <a:lnTo>
                  <a:pt x="1178560" y="2759565"/>
                </a:lnTo>
                <a:lnTo>
                  <a:pt x="1879598" y="3200217"/>
                </a:lnTo>
                <a:lnTo>
                  <a:pt x="1178560" y="3640870"/>
                </a:lnTo>
                <a:lnTo>
                  <a:pt x="11785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TextBox 32">
            <a:hlinkClick r:id="rId4" action="ppaction://hlinksldjump"/>
            <a:extLst>
              <a:ext uri="{FF2B5EF4-FFF2-40B4-BE49-F238E27FC236}">
                <a16:creationId xmlns:a16="http://schemas.microsoft.com/office/drawing/2014/main" id="{D3F5330A-DDB6-FF99-5006-764B40560BDD}"/>
              </a:ext>
            </a:extLst>
          </p:cNvPr>
          <p:cNvSpPr txBox="1"/>
          <p:nvPr/>
        </p:nvSpPr>
        <p:spPr>
          <a:xfrm>
            <a:off x="3515360" y="2967335"/>
            <a:ext cx="55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4394B94-F120-5738-B256-56314E907AED}"/>
              </a:ext>
            </a:extLst>
          </p:cNvPr>
          <p:cNvSpPr/>
          <p:nvPr/>
        </p:nvSpPr>
        <p:spPr>
          <a:xfrm>
            <a:off x="1188720" y="0"/>
            <a:ext cx="1889758" cy="6858000"/>
          </a:xfrm>
          <a:custGeom>
            <a:avLst/>
            <a:gdLst>
              <a:gd name="connsiteX0" fmla="*/ 0 w 1889758"/>
              <a:gd name="connsiteY0" fmla="*/ 0 h 6858000"/>
              <a:gd name="connsiteX1" fmla="*/ 1178560 w 1889758"/>
              <a:gd name="connsiteY1" fmla="*/ 0 h 6858000"/>
              <a:gd name="connsiteX2" fmla="*/ 1178560 w 1889758"/>
              <a:gd name="connsiteY2" fmla="*/ 1577067 h 6858000"/>
              <a:gd name="connsiteX3" fmla="*/ 1889758 w 1889758"/>
              <a:gd name="connsiteY3" fmla="*/ 2024106 h 6858000"/>
              <a:gd name="connsiteX4" fmla="*/ 1178560 w 1889758"/>
              <a:gd name="connsiteY4" fmla="*/ 2471145 h 6858000"/>
              <a:gd name="connsiteX5" fmla="*/ 1178560 w 1889758"/>
              <a:gd name="connsiteY5" fmla="*/ 6858000 h 6858000"/>
              <a:gd name="connsiteX6" fmla="*/ 0 w 188975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9758" h="6858000">
                <a:moveTo>
                  <a:pt x="0" y="0"/>
                </a:moveTo>
                <a:lnTo>
                  <a:pt x="1178560" y="0"/>
                </a:lnTo>
                <a:lnTo>
                  <a:pt x="1178560" y="1577067"/>
                </a:lnTo>
                <a:lnTo>
                  <a:pt x="1889758" y="2024106"/>
                </a:lnTo>
                <a:lnTo>
                  <a:pt x="1178560" y="2471145"/>
                </a:lnTo>
                <a:lnTo>
                  <a:pt x="11785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Box 33">
            <a:hlinkClick r:id="rId5" action="ppaction://hlinksldjump"/>
            <a:extLst>
              <a:ext uri="{FF2B5EF4-FFF2-40B4-BE49-F238E27FC236}">
                <a16:creationId xmlns:a16="http://schemas.microsoft.com/office/drawing/2014/main" id="{72372544-9586-B6D1-EDFE-C8A52E1A3A7A}"/>
              </a:ext>
            </a:extLst>
          </p:cNvPr>
          <p:cNvSpPr txBox="1"/>
          <p:nvPr/>
        </p:nvSpPr>
        <p:spPr>
          <a:xfrm>
            <a:off x="2336800" y="1775767"/>
            <a:ext cx="55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177262-2F0E-A0AE-E3D7-5E12F1F1C3D0}"/>
              </a:ext>
            </a:extLst>
          </p:cNvPr>
          <p:cNvSpPr/>
          <p:nvPr/>
        </p:nvSpPr>
        <p:spPr>
          <a:xfrm flipV="1">
            <a:off x="0" y="0"/>
            <a:ext cx="1910080" cy="6858000"/>
          </a:xfrm>
          <a:custGeom>
            <a:avLst/>
            <a:gdLst>
              <a:gd name="connsiteX0" fmla="*/ 0 w 1889760"/>
              <a:gd name="connsiteY0" fmla="*/ 0 h 6858000"/>
              <a:gd name="connsiteX1" fmla="*/ 1178560 w 1889760"/>
              <a:gd name="connsiteY1" fmla="*/ 0 h 6858000"/>
              <a:gd name="connsiteX2" fmla="*/ 1178560 w 1889760"/>
              <a:gd name="connsiteY2" fmla="*/ 5105401 h 6858000"/>
              <a:gd name="connsiteX3" fmla="*/ 1889760 w 1889760"/>
              <a:gd name="connsiteY3" fmla="*/ 5552441 h 6858000"/>
              <a:gd name="connsiteX4" fmla="*/ 1178560 w 1889760"/>
              <a:gd name="connsiteY4" fmla="*/ 5999481 h 6858000"/>
              <a:gd name="connsiteX5" fmla="*/ 1178560 w 1889760"/>
              <a:gd name="connsiteY5" fmla="*/ 6858000 h 6858000"/>
              <a:gd name="connsiteX6" fmla="*/ 0 w 188976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9760" h="6858000">
                <a:moveTo>
                  <a:pt x="0" y="0"/>
                </a:moveTo>
                <a:lnTo>
                  <a:pt x="1178560" y="0"/>
                </a:lnTo>
                <a:lnTo>
                  <a:pt x="1178560" y="5105401"/>
                </a:lnTo>
                <a:lnTo>
                  <a:pt x="1889760" y="5552441"/>
                </a:lnTo>
                <a:lnTo>
                  <a:pt x="1178560" y="5999481"/>
                </a:lnTo>
                <a:lnTo>
                  <a:pt x="11785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50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TextBox 38">
            <a:hlinkClick r:id="rId6" action="ppaction://hlinksldjump"/>
            <a:extLst>
              <a:ext uri="{FF2B5EF4-FFF2-40B4-BE49-F238E27FC236}">
                <a16:creationId xmlns:a16="http://schemas.microsoft.com/office/drawing/2014/main" id="{AB129852-CF41-0992-6F42-AF7868EB1BFC}"/>
              </a:ext>
            </a:extLst>
          </p:cNvPr>
          <p:cNvSpPr txBox="1"/>
          <p:nvPr/>
        </p:nvSpPr>
        <p:spPr>
          <a:xfrm>
            <a:off x="1158240" y="1064202"/>
            <a:ext cx="55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</a:p>
        </p:txBody>
      </p:sp>
      <p:pic>
        <p:nvPicPr>
          <p:cNvPr id="42" name="Content Placeholder 6" descr="Questions RTL">
            <a:extLst>
              <a:ext uri="{FF2B5EF4-FFF2-40B4-BE49-F238E27FC236}">
                <a16:creationId xmlns:a16="http://schemas.microsoft.com/office/drawing/2014/main" id="{94D95907-F996-DFE8-05D7-A5E2AC6E13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0935652" y="1525867"/>
            <a:ext cx="568960" cy="568960"/>
          </a:xfrm>
          <a:prstGeom prst="rect">
            <a:avLst/>
          </a:prstGeom>
        </p:spPr>
      </p:pic>
      <p:pic>
        <p:nvPicPr>
          <p:cNvPr id="43" name="Content Placeholder 10" descr="Head with gears">
            <a:extLst>
              <a:ext uri="{FF2B5EF4-FFF2-40B4-BE49-F238E27FC236}">
                <a16:creationId xmlns:a16="http://schemas.microsoft.com/office/drawing/2014/main" id="{65A78A4D-9C01-00F9-CCD9-CFA22E2ACC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5652" y="2378052"/>
            <a:ext cx="568960" cy="568960"/>
          </a:xfrm>
          <a:prstGeom prst="rect">
            <a:avLst/>
          </a:prstGeom>
        </p:spPr>
      </p:pic>
      <p:pic>
        <p:nvPicPr>
          <p:cNvPr id="44" name="Content Placeholder 5" descr="Stopwatch">
            <a:extLst>
              <a:ext uri="{FF2B5EF4-FFF2-40B4-BE49-F238E27FC236}">
                <a16:creationId xmlns:a16="http://schemas.microsoft.com/office/drawing/2014/main" id="{91838499-925A-602D-F768-152B462EEA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5652" y="3230237"/>
            <a:ext cx="593407" cy="593407"/>
          </a:xfrm>
          <a:prstGeom prst="rect">
            <a:avLst/>
          </a:prstGeom>
        </p:spPr>
      </p:pic>
      <p:pic>
        <p:nvPicPr>
          <p:cNvPr id="45" name="Content Placeholder 5" descr="Hierarchy">
            <a:extLst>
              <a:ext uri="{FF2B5EF4-FFF2-40B4-BE49-F238E27FC236}">
                <a16:creationId xmlns:a16="http://schemas.microsoft.com/office/drawing/2014/main" id="{49300F2A-FBE5-8AD3-461B-E66B38735C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35652" y="4068267"/>
            <a:ext cx="613727" cy="613727"/>
          </a:xfrm>
          <a:prstGeom prst="rect">
            <a:avLst/>
          </a:prstGeom>
        </p:spPr>
      </p:pic>
      <p:pic>
        <p:nvPicPr>
          <p:cNvPr id="46" name="Content Placeholder 5" descr="Upward trend">
            <a:extLst>
              <a:ext uri="{FF2B5EF4-FFF2-40B4-BE49-F238E27FC236}">
                <a16:creationId xmlns:a16="http://schemas.microsoft.com/office/drawing/2014/main" id="{C3F97327-CE10-2C41-D6F9-514D988511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28508" y="4959054"/>
            <a:ext cx="583247" cy="58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64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7" grpId="0" animBg="1"/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63CB8-C29D-5383-97E9-5CC41772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2" y="222877"/>
            <a:ext cx="8727648" cy="4935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dirty="0">
                <a:solidFill>
                  <a:schemeClr val="accent3">
                    <a:lumMod val="50000"/>
                  </a:schemeClr>
                </a:solidFill>
                <a:highlight>
                  <a:srgbClr val="FF0000"/>
                </a:highlight>
              </a:rPr>
              <a:t>Customer Sentiment </a:t>
            </a:r>
            <a:r>
              <a:rPr lang="en-US" sz="3100" dirty="0">
                <a:solidFill>
                  <a:schemeClr val="accent3">
                    <a:lumMod val="50000"/>
                  </a:schemeClr>
                </a:solidFill>
                <a:highlight>
                  <a:srgbClr val="00FFFF"/>
                </a:highlight>
              </a:rPr>
              <a:t>Analysis</a:t>
            </a:r>
            <a:r>
              <a:rPr lang="en-US" sz="31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br>
              <a:rPr lang="en-US" sz="3600" dirty="0"/>
            </a:b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B761CB0-1EB7-70CE-2AC3-2E85F1B9E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2846" y="1054455"/>
            <a:ext cx="5674839" cy="5580668"/>
          </a:xfrm>
        </p:spPr>
        <p:txBody>
          <a:bodyPr>
            <a:normAutofit fontScale="25000" lnSpcReduction="20000"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5600" b="1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5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Negative Sentiment Dominates</a:t>
            </a:r>
          </a:p>
          <a:p>
            <a:pPr algn="just"/>
            <a:r>
              <a:rPr lang="en-US" sz="52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📉 Insight: Negative sentiment takes the lead.</a:t>
            </a:r>
          </a:p>
          <a:p>
            <a:pPr algn="just"/>
            <a:r>
              <a:rPr lang="en-US" sz="52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📊 Percentage: Overwhelming majority, showcasing the current customer sentiment landscape.</a:t>
            </a:r>
          </a:p>
          <a:p>
            <a:pPr algn="just"/>
            <a:r>
              <a:rPr lang="en-US" sz="52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💡 Implication: Identifies areas demanding immediate attention and improvement.</a:t>
            </a:r>
          </a:p>
          <a:p>
            <a:pPr marL="0" indent="0" algn="just">
              <a:buNone/>
            </a:pP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5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Neutral Majority Represents Untapped Potential</a:t>
            </a:r>
          </a:p>
          <a:p>
            <a:pPr algn="just"/>
            <a:r>
              <a:rPr lang="en-US" sz="52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🌐 Insight: Neutral sentiment emerges as a substantial segment.</a:t>
            </a:r>
          </a:p>
          <a:p>
            <a:pPr algn="just"/>
            <a:r>
              <a:rPr lang="en-US" sz="52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🎯 Opportunity: Signifies untapped potential waiting to be harnessed.</a:t>
            </a:r>
          </a:p>
          <a:p>
            <a:pPr algn="just"/>
            <a:r>
              <a:rPr lang="en-US" sz="52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🚀 Strategy: A chance to sway neutrals towards positive experiences and boost overall satisfaction.</a:t>
            </a:r>
          </a:p>
          <a:p>
            <a:pPr marL="0" indent="0" algn="just">
              <a:buNone/>
            </a:pP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5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Actionable Insights Needed</a:t>
            </a:r>
          </a:p>
          <a:p>
            <a:pPr algn="just"/>
            <a:r>
              <a:rPr lang="en-US" sz="52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🧠 Insight: Current analysis focuses on sentiment identification.</a:t>
            </a:r>
          </a:p>
          <a:p>
            <a:pPr algn="just"/>
            <a:r>
              <a:rPr lang="en-US" sz="52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🚀 Call to Action: Urgent need to delve deeper into reasons behind each sentiment category.</a:t>
            </a:r>
          </a:p>
          <a:p>
            <a:pPr algn="just"/>
            <a:r>
              <a:rPr lang="en-US" sz="52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🎯 Strategic Approach: Develop targeted improvement strategies for a comprehensive enhancement.</a:t>
            </a:r>
            <a:endParaRPr lang="en-US" sz="52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9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Google Sans"/>
            </a:endParaRPr>
          </a:p>
          <a:p>
            <a:endParaRPr lang="en-US" dirty="0"/>
          </a:p>
        </p:txBody>
      </p:sp>
      <p:sp>
        <p:nvSpPr>
          <p:cNvPr id="4" name="Isosceles Triangle 3">
            <a:hlinkClick r:id="rId3" action="ppaction://hlinksldjump"/>
            <a:extLst>
              <a:ext uri="{FF2B5EF4-FFF2-40B4-BE49-F238E27FC236}">
                <a16:creationId xmlns:a16="http://schemas.microsoft.com/office/drawing/2014/main" id="{A797B4D1-BFF7-DD6D-5340-0DAAA695891E}"/>
              </a:ext>
            </a:extLst>
          </p:cNvPr>
          <p:cNvSpPr/>
          <p:nvPr/>
        </p:nvSpPr>
        <p:spPr>
          <a:xfrm rot="5400000">
            <a:off x="11637648" y="6305120"/>
            <a:ext cx="600075" cy="50862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5837BBF-B995-4E44-BD26-83EF9BEE5B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054843"/>
              </p:ext>
            </p:extLst>
          </p:nvPr>
        </p:nvGraphicFramePr>
        <p:xfrm>
          <a:off x="399380" y="1536569"/>
          <a:ext cx="5458337" cy="4044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8617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63CB8-C29D-5383-97E9-5CC41772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386" y="168481"/>
            <a:ext cx="8515756" cy="481968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highlight>
                  <a:srgbClr val="FF0000"/>
                </a:highlight>
              </a:rPr>
              <a:t>Root Cause </a:t>
            </a:r>
            <a:r>
              <a:rPr lang="en-US" sz="2800" dirty="0">
                <a:solidFill>
                  <a:srgbClr val="002060"/>
                </a:solidFill>
                <a:highlight>
                  <a:srgbClr val="00FFFF"/>
                </a:highlight>
              </a:rPr>
              <a:t>Analysis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3AD92-11E9-6054-9A8B-7DE8DD4F4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21790"/>
            <a:ext cx="6096000" cy="5736209"/>
          </a:xfrm>
          <a:gradFill flip="none" rotWithShape="1">
            <a:gsLst>
              <a:gs pos="0">
                <a:schemeClr val="bg2">
                  <a:lumMod val="10000"/>
                  <a:tint val="66000"/>
                  <a:satMod val="160000"/>
                </a:schemeClr>
              </a:gs>
              <a:gs pos="50000">
                <a:schemeClr val="bg2">
                  <a:lumMod val="10000"/>
                  <a:tint val="44500"/>
                  <a:satMod val="160000"/>
                </a:schemeClr>
              </a:gs>
              <a:gs pos="100000">
                <a:schemeClr val="bg2">
                  <a:lumMod val="1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>
            <a:normAutofit fontScale="55000" lnSpcReduction="20000"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500" b="1" dirty="0">
              <a:solidFill>
                <a:schemeClr val="accent1">
                  <a:lumMod val="75000"/>
                </a:schemeClr>
              </a:solidFill>
              <a:latin typeface="Google Sans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Billing Dominates Complaints</a:t>
            </a:r>
            <a:endParaRPr lang="en-US" sz="2200" b="1" dirty="0">
              <a:solidFill>
                <a:schemeClr val="accent1">
                  <a:lumMod val="75000"/>
                </a:schemeClr>
              </a:solidFill>
              <a:latin typeface="Google Sans"/>
            </a:endParaRPr>
          </a:p>
          <a:p>
            <a:pPr algn="just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📊 Dominance: Billing questions command a staggering 71% of customer queries.</a:t>
            </a:r>
          </a:p>
          <a:p>
            <a:pPr algn="just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🚀 Priority: Undeniable top priority for immediate improvement.</a:t>
            </a:r>
          </a:p>
          <a:p>
            <a:pPr algn="just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🌟 Focus Area: Channel efforts towards billing-related enhancements for a transformative impact.</a:t>
            </a:r>
          </a:p>
          <a:p>
            <a:pPr algn="just"/>
            <a:endParaRPr lang="en-US" sz="2200" dirty="0">
              <a:solidFill>
                <a:schemeClr val="accent1">
                  <a:lumMod val="75000"/>
                </a:schemeClr>
              </a:solidFill>
              <a:latin typeface="Google Sans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Payments and Service Outages Still Significant</a:t>
            </a:r>
            <a:endParaRPr lang="en-US" sz="2100" b="1" dirty="0">
              <a:solidFill>
                <a:schemeClr val="accent1">
                  <a:lumMod val="75000"/>
                </a:schemeClr>
              </a:solidFill>
              <a:latin typeface="Google Sans"/>
            </a:endParaRPr>
          </a:p>
          <a:p>
            <a:pPr algn="just"/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📉 Significance: Payments (15%) and service outages (14%) remain pertinent pain points.</a:t>
            </a:r>
          </a:p>
          <a:p>
            <a:pPr algn="just"/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🤝 Comprehensive Approach: Address alongside billing concerns to minimize overall customer service issues.</a:t>
            </a:r>
          </a:p>
          <a:p>
            <a:pPr algn="just"/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💪 Strategic Move: Tackling diverse challenges for a well-rounded customer experience improvement.</a:t>
            </a:r>
          </a:p>
          <a:p>
            <a:pPr marL="0" indent="0" algn="just">
              <a:buNone/>
            </a:pPr>
            <a:endParaRPr lang="en-US" sz="2200" dirty="0">
              <a:solidFill>
                <a:schemeClr val="accent1">
                  <a:lumMod val="75000"/>
                </a:schemeClr>
              </a:solidFill>
              <a:latin typeface="Google Sans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Invest in Payment System Optimization</a:t>
            </a:r>
            <a:endParaRPr lang="en-US" sz="2200" b="1" dirty="0">
              <a:solidFill>
                <a:schemeClr val="accent1">
                  <a:lumMod val="75000"/>
                </a:schemeClr>
              </a:solidFill>
              <a:latin typeface="Google Sans"/>
            </a:endParaRPr>
          </a:p>
          <a:p>
            <a:pPr algn="just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🌐 Optimization: Enhance payment platform usability and resolve technical issues causing frustration.</a:t>
            </a:r>
          </a:p>
          <a:p>
            <a:pPr algn="just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🔄 User-Centric Design: Prioritize user experience in the payment journey.</a:t>
            </a:r>
          </a:p>
          <a:p>
            <a:pPr algn="just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💳 Convenience Matters: Consider offering diverse payment options for added customer convenience.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Isosceles Triangle 3">
            <a:hlinkClick r:id="rId4" action="ppaction://hlinksldjump"/>
            <a:extLst>
              <a:ext uri="{FF2B5EF4-FFF2-40B4-BE49-F238E27FC236}">
                <a16:creationId xmlns:a16="http://schemas.microsoft.com/office/drawing/2014/main" id="{DBAD0375-0843-66B5-4FEA-5B1B9C13A01A}"/>
              </a:ext>
            </a:extLst>
          </p:cNvPr>
          <p:cNvSpPr/>
          <p:nvPr/>
        </p:nvSpPr>
        <p:spPr>
          <a:xfrm rot="5400000">
            <a:off x="11637648" y="6266190"/>
            <a:ext cx="600075" cy="50862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A070119-71A0-F6AB-EA9B-AEAC1B308E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78314"/>
              </p:ext>
            </p:extLst>
          </p:nvPr>
        </p:nvGraphicFramePr>
        <p:xfrm>
          <a:off x="253411" y="1831686"/>
          <a:ext cx="5534647" cy="4262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251342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63CB8-C29D-5383-97E9-5CC41772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417" y="195296"/>
            <a:ext cx="8571165" cy="4673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dirty="0">
                <a:solidFill>
                  <a:schemeClr val="accent3">
                    <a:lumMod val="50000"/>
                  </a:schemeClr>
                </a:solidFill>
                <a:highlight>
                  <a:srgbClr val="FF0000"/>
                </a:highlight>
              </a:rPr>
              <a:t>Service Response Time </a:t>
            </a:r>
            <a:r>
              <a:rPr lang="en-US" sz="3100" dirty="0">
                <a:solidFill>
                  <a:schemeClr val="accent3">
                    <a:lumMod val="50000"/>
                  </a:schemeClr>
                </a:solidFill>
                <a:highlight>
                  <a:srgbClr val="00FFFF"/>
                </a:highlight>
              </a:rPr>
              <a:t>Analysis</a:t>
            </a:r>
            <a:br>
              <a:rPr lang="en-US" sz="3600" dirty="0"/>
            </a:br>
            <a:br>
              <a:rPr lang="en-US" sz="3600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F203BD-25FA-C2E6-1A33-F934B570C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1310639"/>
            <a:ext cx="6177280" cy="5248371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/>
                </a:solidFill>
                <a:latin typeface="Google Sans"/>
              </a:rPr>
              <a:t>SLA Compliance Challenge</a:t>
            </a:r>
          </a:p>
          <a:p>
            <a:r>
              <a:rPr lang="en-US" dirty="0">
                <a:solidFill>
                  <a:schemeClr val="tx1"/>
                </a:solidFill>
                <a:latin typeface="Google Sans"/>
              </a:rPr>
              <a:t>📉 Insight: 24.74% of calls exceed SLA, indicating a performance gap.</a:t>
            </a:r>
          </a:p>
          <a:p>
            <a:r>
              <a:rPr lang="en-US" dirty="0">
                <a:solidFill>
                  <a:schemeClr val="tx1"/>
                </a:solidFill>
                <a:latin typeface="Google Sans"/>
              </a:rPr>
              <a:t>📊 Quantification: Contrast with the 62.61% within SLA to underscore the significance.</a:t>
            </a:r>
          </a:p>
          <a:p>
            <a:r>
              <a:rPr lang="en-US" dirty="0">
                <a:solidFill>
                  <a:schemeClr val="tx1"/>
                </a:solidFill>
                <a:latin typeface="Google Sans"/>
              </a:rPr>
              <a:t>🚀 Focus: Illuminate the need for enhancement in meeting service level agreements.</a:t>
            </a:r>
          </a:p>
          <a:p>
            <a:endParaRPr lang="en-US" dirty="0">
              <a:solidFill>
                <a:schemeClr val="tx1"/>
              </a:solidFill>
              <a:latin typeface="Google Sans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/>
                </a:solidFill>
                <a:latin typeface="Google Sans"/>
              </a:rPr>
              <a:t>Below SLA: A Priority Focus Area</a:t>
            </a:r>
          </a:p>
          <a:p>
            <a:r>
              <a:rPr lang="en-US" dirty="0">
                <a:solidFill>
                  <a:schemeClr val="tx1"/>
                </a:solidFill>
                <a:latin typeface="Google Sans"/>
              </a:rPr>
              <a:t>🎯 Critical Area: Despite majority within SLA, the substantial 24.74% below demands focus.</a:t>
            </a:r>
          </a:p>
          <a:p>
            <a:r>
              <a:rPr lang="en-US" dirty="0">
                <a:solidFill>
                  <a:schemeClr val="tx1"/>
                </a:solidFill>
                <a:latin typeface="Google Sans"/>
              </a:rPr>
              <a:t>🔍 Analysis: Delve deeper to unveil the specific reasons behind these breaches.</a:t>
            </a:r>
          </a:p>
          <a:p>
            <a:r>
              <a:rPr lang="en-US" dirty="0">
                <a:solidFill>
                  <a:schemeClr val="tx1"/>
                </a:solidFill>
                <a:latin typeface="Google Sans"/>
              </a:rPr>
              <a:t>💪 Strategic Move: Highlight the necessity of understanding and addressing below SLA concerns.</a:t>
            </a:r>
          </a:p>
          <a:p>
            <a:endParaRPr lang="en-US" dirty="0">
              <a:solidFill>
                <a:schemeClr val="tx1"/>
              </a:solidFill>
              <a:latin typeface="Google Sans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/>
                </a:solidFill>
                <a:latin typeface="Google Sans"/>
              </a:rPr>
              <a:t>Investigate Root Causes for SLA Breaches</a:t>
            </a:r>
          </a:p>
          <a:p>
            <a:r>
              <a:rPr lang="en-US" dirty="0">
                <a:solidFill>
                  <a:schemeClr val="tx1"/>
                </a:solidFill>
                <a:latin typeface="Google Sans"/>
              </a:rPr>
              <a:t>🕵️ In-Depth Exploration: Drill down into factors causing SLA breaches.</a:t>
            </a:r>
          </a:p>
          <a:p>
            <a:r>
              <a:rPr lang="en-US" dirty="0">
                <a:solidFill>
                  <a:schemeClr val="tx1"/>
                </a:solidFill>
                <a:latin typeface="Google Sans"/>
              </a:rPr>
              <a:t>📈 Patterns Identification: Identify recurring patterns and prioritize common causes.</a:t>
            </a:r>
          </a:p>
          <a:p>
            <a:r>
              <a:rPr lang="en-US" dirty="0">
                <a:solidFill>
                  <a:schemeClr val="tx1"/>
                </a:solidFill>
                <a:latin typeface="Google Sans"/>
              </a:rPr>
              <a:t>🎯 Strategic Action: Emphasize the importance of understanding the root causes for targeted improvement.</a:t>
            </a: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hlinkClick r:id="rId3" action="ppaction://hlinksldjump"/>
            <a:extLst>
              <a:ext uri="{FF2B5EF4-FFF2-40B4-BE49-F238E27FC236}">
                <a16:creationId xmlns:a16="http://schemas.microsoft.com/office/drawing/2014/main" id="{268A73B1-B42C-51C1-50F2-5B16BECD3CA3}"/>
              </a:ext>
            </a:extLst>
          </p:cNvPr>
          <p:cNvSpPr/>
          <p:nvPr/>
        </p:nvSpPr>
        <p:spPr>
          <a:xfrm rot="5400000">
            <a:off x="11627487" y="6137381"/>
            <a:ext cx="600075" cy="50862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FBA3B18-C530-5164-E1F4-FD991AFC33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5456394"/>
              </p:ext>
            </p:extLst>
          </p:nvPr>
        </p:nvGraphicFramePr>
        <p:xfrm>
          <a:off x="223520" y="1310640"/>
          <a:ext cx="5354321" cy="478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9277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63CB8-C29D-5383-97E9-5CC41772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7" y="161188"/>
            <a:ext cx="8861304" cy="48926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dirty="0">
                <a:solidFill>
                  <a:schemeClr val="accent3">
                    <a:lumMod val="50000"/>
                  </a:schemeClr>
                </a:solidFill>
                <a:highlight>
                  <a:srgbClr val="FF0000"/>
                </a:highlight>
              </a:rPr>
              <a:t>Customer</a:t>
            </a:r>
            <a:r>
              <a:rPr lang="en-US" sz="3100" dirty="0">
                <a:highlight>
                  <a:srgbClr val="FF0000"/>
                </a:highlight>
              </a:rPr>
              <a:t> </a:t>
            </a:r>
            <a:r>
              <a:rPr lang="en-US" sz="3100" dirty="0">
                <a:solidFill>
                  <a:schemeClr val="accent3">
                    <a:lumMod val="50000"/>
                  </a:schemeClr>
                </a:solidFill>
                <a:highlight>
                  <a:srgbClr val="00FFFF"/>
                </a:highlight>
              </a:rPr>
              <a:t>Segmentation</a:t>
            </a:r>
            <a:br>
              <a:rPr lang="en-US" sz="3600" dirty="0"/>
            </a:br>
            <a:br>
              <a:rPr lang="en-US" sz="3600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F0D085-3E09-50EB-CEE3-0DBA478B4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90954"/>
            <a:ext cx="5984240" cy="5485766"/>
          </a:xfrm>
        </p:spPr>
        <p:txBody>
          <a:bodyPr>
            <a:normAutofit fontScale="62500" lnSpcReduction="2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tx1"/>
                </a:solidFill>
                <a:latin typeface="Google Sans"/>
              </a:rPr>
              <a:t>Billing Dominates Across Top Cities</a:t>
            </a:r>
            <a:endParaRPr lang="en-US" dirty="0">
              <a:solidFill>
                <a:schemeClr val="tx1"/>
              </a:solidFill>
              <a:latin typeface="Google Sans"/>
            </a:endParaRPr>
          </a:p>
          <a:p>
            <a:pPr algn="just"/>
            <a:r>
              <a:rPr lang="en-US" sz="2100" dirty="0">
                <a:solidFill>
                  <a:schemeClr val="tx1"/>
                </a:solidFill>
                <a:latin typeface="Google Sans"/>
              </a:rPr>
              <a:t>📊 Across the Board: In California, Texas, Florida, New York and few more cities, billing stands out as the primary concern.</a:t>
            </a:r>
          </a:p>
          <a:p>
            <a:pPr algn="just"/>
            <a:r>
              <a:rPr lang="en-US" sz="2100" dirty="0">
                <a:solidFill>
                  <a:schemeClr val="tx1"/>
                </a:solidFill>
                <a:latin typeface="Google Sans"/>
              </a:rPr>
              <a:t>📈 Pervasiveness: Billing complaints dominate at 100%, signifying a universal challenge.</a:t>
            </a:r>
          </a:p>
          <a:p>
            <a:pPr algn="just"/>
            <a:r>
              <a:rPr lang="en-US" sz="2100" dirty="0">
                <a:solidFill>
                  <a:schemeClr val="tx1"/>
                </a:solidFill>
                <a:latin typeface="Google Sans"/>
              </a:rPr>
              <a:t>🚀 Immediate Attention: Illuminate the urgency for addressing this pervasive billing issue.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  <a:latin typeface="Google Sans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tx1"/>
                </a:solidFill>
                <a:latin typeface="Google Sans"/>
              </a:rPr>
              <a:t>Persistent Payment and Outage Concerns</a:t>
            </a:r>
            <a:endParaRPr lang="en-US" dirty="0">
              <a:solidFill>
                <a:schemeClr val="tx1"/>
              </a:solidFill>
              <a:latin typeface="Google Sans"/>
            </a:endParaRPr>
          </a:p>
          <a:p>
            <a:pPr algn="just"/>
            <a:r>
              <a:rPr lang="en-US" sz="2100" dirty="0">
                <a:solidFill>
                  <a:schemeClr val="tx1"/>
                </a:solidFill>
                <a:latin typeface="Google Sans"/>
              </a:rPr>
              <a:t>🌐 Consistent Trend: While not at billing levels, Payment and Service Outage calls remain high.</a:t>
            </a:r>
          </a:p>
          <a:p>
            <a:pPr algn="just"/>
            <a:r>
              <a:rPr lang="en-US" sz="2100" dirty="0">
                <a:solidFill>
                  <a:schemeClr val="tx1"/>
                </a:solidFill>
                <a:latin typeface="Google Sans"/>
              </a:rPr>
              <a:t>🌟 Key Areas for Improvement: Identify financial clarity and service reliability as priority enhancement zones.</a:t>
            </a:r>
          </a:p>
          <a:p>
            <a:pPr algn="just"/>
            <a:r>
              <a:rPr lang="en-US" sz="2100" dirty="0">
                <a:solidFill>
                  <a:schemeClr val="tx1"/>
                </a:solidFill>
                <a:latin typeface="Google Sans"/>
              </a:rPr>
              <a:t>💡 Strategic Focus: Emphasize the need to address these concerns alongside billing for a comprehensive service uplift.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  <a:latin typeface="Google Sans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tx1"/>
                </a:solidFill>
                <a:latin typeface="Google Sans"/>
              </a:rPr>
              <a:t>City-Specific Nuances Exploration</a:t>
            </a:r>
            <a:endParaRPr lang="en-US" dirty="0">
              <a:solidFill>
                <a:schemeClr val="tx1"/>
              </a:solidFill>
              <a:latin typeface="Google Sans"/>
            </a:endParaRPr>
          </a:p>
          <a:p>
            <a:pPr algn="just"/>
            <a:r>
              <a:rPr lang="en-US" sz="2100" dirty="0">
                <a:solidFill>
                  <a:schemeClr val="tx1"/>
                </a:solidFill>
                <a:latin typeface="Google Sans"/>
              </a:rPr>
              <a:t>🗺️ Tailored Insights: Explore potential city-specific trends beyond billing dominance.</a:t>
            </a:r>
          </a:p>
          <a:p>
            <a:pPr algn="just"/>
            <a:r>
              <a:rPr lang="en-US" sz="2100" dirty="0">
                <a:solidFill>
                  <a:schemeClr val="tx1"/>
                </a:solidFill>
                <a:latin typeface="Google Sans"/>
              </a:rPr>
              <a:t>🕵️ Unique Concerns: Uncover nuances that may exist in each location, paving the way for targeted solutions.</a:t>
            </a:r>
          </a:p>
          <a:p>
            <a:pPr algn="just"/>
            <a:r>
              <a:rPr lang="en-US" sz="2100" dirty="0">
                <a:solidFill>
                  <a:schemeClr val="tx1"/>
                </a:solidFill>
                <a:latin typeface="Google Sans"/>
              </a:rPr>
              <a:t>💪 Strategic Approach: Drill down to reveal city-specific challenges and insights.</a:t>
            </a:r>
            <a:endParaRPr lang="en-US" sz="2100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A5C01B2-A6DE-8E2B-0DCB-60EA5BA9BF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571580"/>
              </p:ext>
            </p:extLst>
          </p:nvPr>
        </p:nvGraphicFramePr>
        <p:xfrm>
          <a:off x="6522721" y="1290954"/>
          <a:ext cx="5527674" cy="5405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Isosceles Triangle 3">
            <a:hlinkClick r:id="rId4" action="ppaction://hlinksldjump"/>
            <a:extLst>
              <a:ext uri="{FF2B5EF4-FFF2-40B4-BE49-F238E27FC236}">
                <a16:creationId xmlns:a16="http://schemas.microsoft.com/office/drawing/2014/main" id="{20F124AD-2CA5-2747-777E-6DB7CBB32A41}"/>
              </a:ext>
            </a:extLst>
          </p:cNvPr>
          <p:cNvSpPr/>
          <p:nvPr/>
        </p:nvSpPr>
        <p:spPr>
          <a:xfrm rot="5400000">
            <a:off x="11709401" y="6375402"/>
            <a:ext cx="507997" cy="45720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44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63CB8-C29D-5383-97E9-5CC41772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61188"/>
            <a:ext cx="8738755" cy="42327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dirty="0">
                <a:solidFill>
                  <a:schemeClr val="accent3">
                    <a:lumMod val="50000"/>
                  </a:schemeClr>
                </a:solidFill>
                <a:highlight>
                  <a:srgbClr val="FF0000"/>
                </a:highlight>
              </a:rPr>
              <a:t>Trends and Patterns </a:t>
            </a:r>
            <a:r>
              <a:rPr lang="en-US" sz="3100" dirty="0">
                <a:solidFill>
                  <a:schemeClr val="accent3">
                    <a:lumMod val="50000"/>
                  </a:schemeClr>
                </a:solidFill>
                <a:highlight>
                  <a:srgbClr val="00FFFF"/>
                </a:highlight>
              </a:rPr>
              <a:t>Identification</a:t>
            </a:r>
            <a:br>
              <a:rPr lang="en-US" sz="3600" dirty="0"/>
            </a:br>
            <a:br>
              <a:rPr lang="en-US" sz="3600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ABF9B5-56B1-45C1-72F9-E745BD123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129131"/>
            <a:ext cx="5303520" cy="556768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Google Sans"/>
              </a:rPr>
              <a:t>Consistent High Billing Complaints Throughout the Month</a:t>
            </a:r>
            <a:endParaRPr lang="en-US" sz="1750" dirty="0">
              <a:solidFill>
                <a:schemeClr val="tx1"/>
              </a:solidFill>
              <a:latin typeface="Google Sans"/>
            </a:endParaRPr>
          </a:p>
          <a:p>
            <a:r>
              <a:rPr lang="en-US" sz="1250" dirty="0">
                <a:solidFill>
                  <a:schemeClr val="tx1"/>
                </a:solidFill>
                <a:latin typeface="Google Sans"/>
              </a:rPr>
              <a:t>📅 Persistent Challenge: Billing complaints consistently surpass 800 per day on 9th, 14th, 16th, 21st, and 30th Oct.</a:t>
            </a:r>
          </a:p>
          <a:p>
            <a:r>
              <a:rPr lang="en-US" sz="1250" dirty="0">
                <a:solidFill>
                  <a:schemeClr val="tx1"/>
                </a:solidFill>
                <a:latin typeface="Google Sans"/>
              </a:rPr>
              <a:t>📈 Quantified Issue: Exceeding 800 daily highlights a persistent problem.</a:t>
            </a:r>
          </a:p>
          <a:p>
            <a:r>
              <a:rPr lang="en-US" sz="1250" dirty="0">
                <a:solidFill>
                  <a:schemeClr val="tx1"/>
                </a:solidFill>
                <a:latin typeface="Google Sans"/>
              </a:rPr>
              <a:t>🚀 Deeper Analysis Needed: Illuminate the need for deeper analysis and robust solutions to address this ongoing billing challenge.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Google Sans"/>
              </a:rPr>
              <a:t>Stable Range of Payment and Service Outage Complaints</a:t>
            </a:r>
            <a:endParaRPr lang="en-US" sz="1750" dirty="0">
              <a:solidFill>
                <a:schemeClr val="tx1"/>
              </a:solidFill>
              <a:latin typeface="Google Sans"/>
            </a:endParaRPr>
          </a:p>
          <a:p>
            <a:r>
              <a:rPr lang="en-US" sz="1250" dirty="0">
                <a:solidFill>
                  <a:schemeClr val="tx1"/>
                </a:solidFill>
                <a:latin typeface="Google Sans"/>
              </a:rPr>
              <a:t>📉 Relative Stability: Payment and Service Outage complaints remain within the range of 100 to 200.</a:t>
            </a:r>
          </a:p>
          <a:p>
            <a:r>
              <a:rPr lang="en-US" sz="1250" dirty="0">
                <a:solidFill>
                  <a:schemeClr val="tx1"/>
                </a:solidFill>
                <a:latin typeface="Google Sans"/>
              </a:rPr>
              <a:t>🌟 Consistent Attention: While lower than billing, these levels consistently warrant attention and process optimization.</a:t>
            </a:r>
          </a:p>
          <a:p>
            <a:r>
              <a:rPr lang="en-US" sz="1250" dirty="0">
                <a:solidFill>
                  <a:schemeClr val="tx1"/>
                </a:solidFill>
                <a:latin typeface="Google Sans"/>
              </a:rPr>
              <a:t>💡 Optimization Opportunity: Highlight the potential for fine-tuning processes to enhance customer experience in payment and service-related interactions.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Google Sans"/>
              </a:rPr>
              <a:t>Analyzing Billing Complaints for Patterns</a:t>
            </a:r>
            <a:endParaRPr lang="en-US" sz="1750" dirty="0">
              <a:solidFill>
                <a:schemeClr val="tx1"/>
              </a:solidFill>
              <a:latin typeface="Google Sans"/>
            </a:endParaRPr>
          </a:p>
          <a:p>
            <a:r>
              <a:rPr lang="en-US" sz="1250" dirty="0">
                <a:solidFill>
                  <a:schemeClr val="tx1"/>
                </a:solidFill>
                <a:latin typeface="Google Sans"/>
              </a:rPr>
              <a:t>🔄 Pattern Identification: Explore if billing complaints follow specific daily, weekly, or monthly patterns.</a:t>
            </a:r>
          </a:p>
          <a:p>
            <a:r>
              <a:rPr lang="en-US" sz="1250" dirty="0">
                <a:solidFill>
                  <a:schemeClr val="tx1"/>
                </a:solidFill>
                <a:latin typeface="Google Sans"/>
              </a:rPr>
              <a:t>📊 Strategic Insights: Identifying spikes or trends can guide resource allocation and proactive resolution.</a:t>
            </a:r>
          </a:p>
          <a:p>
            <a:r>
              <a:rPr lang="en-US" sz="1250" dirty="0">
                <a:solidFill>
                  <a:schemeClr val="tx1"/>
                </a:solidFill>
                <a:latin typeface="Google Sans"/>
              </a:rPr>
              <a:t>💪 Resource Optimization: Use pattern analysis to predict future trends and optimize resources for improved efficiency.</a:t>
            </a:r>
            <a:endParaRPr lang="en-US" sz="1250" dirty="0">
              <a:solidFill>
                <a:schemeClr val="tx1"/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1B12963-E2DE-40DC-9C5F-32707722EA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0511926"/>
              </p:ext>
            </p:extLst>
          </p:nvPr>
        </p:nvGraphicFramePr>
        <p:xfrm>
          <a:off x="5557520" y="1151471"/>
          <a:ext cx="6555923" cy="5406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Isosceles Triangle 3">
            <a:hlinkClick r:id="rId4" action="ppaction://hlinksldjump"/>
            <a:extLst>
              <a:ext uri="{FF2B5EF4-FFF2-40B4-BE49-F238E27FC236}">
                <a16:creationId xmlns:a16="http://schemas.microsoft.com/office/drawing/2014/main" id="{87AE2CE4-DFB7-E10F-215A-94EFC6CB219F}"/>
              </a:ext>
            </a:extLst>
          </p:cNvPr>
          <p:cNvSpPr/>
          <p:nvPr/>
        </p:nvSpPr>
        <p:spPr>
          <a:xfrm rot="5400000">
            <a:off x="11637962" y="6303649"/>
            <a:ext cx="600075" cy="508628"/>
          </a:xfrm>
          <a:prstGeom prst="triangl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268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1374882-E4DE-F8A6-034B-450928379F3A}"/>
              </a:ext>
            </a:extLst>
          </p:cNvPr>
          <p:cNvGrpSpPr/>
          <p:nvPr/>
        </p:nvGrpSpPr>
        <p:grpSpPr>
          <a:xfrm>
            <a:off x="109728" y="603504"/>
            <a:ext cx="12082272" cy="6254496"/>
            <a:chOff x="0" y="0"/>
            <a:chExt cx="13179807" cy="9563486"/>
          </a:xfrm>
        </p:grpSpPr>
        <p:graphicFrame>
          <p:nvGraphicFramePr>
            <p:cNvPr id="21" name="Chart 20">
              <a:extLst>
                <a:ext uri="{FF2B5EF4-FFF2-40B4-BE49-F238E27FC236}">
                  <a16:creationId xmlns:a16="http://schemas.microsoft.com/office/drawing/2014/main" id="{71B12963-E2DE-40DC-9C5F-32707722EAD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62069467"/>
                </p:ext>
              </p:extLst>
            </p:nvPr>
          </p:nvGraphicFramePr>
          <p:xfrm>
            <a:off x="6769" y="2495"/>
            <a:ext cx="8487458" cy="25713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A29BE47-4840-6CD5-F7E1-AA32EAB7925C}"/>
                </a:ext>
              </a:extLst>
            </p:cNvPr>
            <p:cNvGrpSpPr/>
            <p:nvPr/>
          </p:nvGrpSpPr>
          <p:grpSpPr>
            <a:xfrm>
              <a:off x="0" y="2607351"/>
              <a:ext cx="13170186" cy="3127684"/>
              <a:chOff x="0" y="2607351"/>
              <a:chExt cx="13118345" cy="3127684"/>
            </a:xfr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20000">
                  <a:schemeClr val="accent1">
                    <a:lumMod val="45000"/>
                    <a:lumOff val="55000"/>
                  </a:schemeClr>
                </a:gs>
                <a:gs pos="39000">
                  <a:schemeClr val="accent1">
                    <a:lumMod val="45000"/>
                    <a:lumOff val="55000"/>
                  </a:schemeClr>
                </a:gs>
                <a:gs pos="37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00F3D08-45D1-D64C-1B15-8D0B6A5BF0D6}"/>
                  </a:ext>
                </a:extLst>
              </p:cNvPr>
              <p:cNvGrpSpPr/>
              <p:nvPr/>
            </p:nvGrpSpPr>
            <p:grpSpPr>
              <a:xfrm>
                <a:off x="0" y="2613344"/>
                <a:ext cx="8460661" cy="3121691"/>
                <a:chOff x="0" y="2613344"/>
                <a:chExt cx="8551012" cy="2651321"/>
              </a:xfrm>
              <a:grpFill/>
            </p:grpSpPr>
            <p:graphicFrame>
              <p:nvGraphicFramePr>
                <p:cNvPr id="29" name="Chart 28">
                  <a:extLst>
                    <a:ext uri="{FF2B5EF4-FFF2-40B4-BE49-F238E27FC236}">
                      <a16:creationId xmlns:a16="http://schemas.microsoft.com/office/drawing/2014/main" id="{35837BBF-B995-4E44-BD26-83EF9BEE5BED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0" y="2619694"/>
                <a:ext cx="3941939" cy="2644971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graphicFrame>
              <p:nvGraphicFramePr>
                <p:cNvPr id="30" name="Chart 29">
                  <a:extLst>
                    <a:ext uri="{FF2B5EF4-FFF2-40B4-BE49-F238E27FC236}">
                      <a16:creationId xmlns:a16="http://schemas.microsoft.com/office/drawing/2014/main" id="{8214E561-437D-44A4-B754-C7F93092218E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79760528"/>
                    </p:ext>
                  </p:extLst>
                </p:nvPr>
              </p:nvGraphicFramePr>
              <p:xfrm>
                <a:off x="3992739" y="2613344"/>
                <a:ext cx="4558273" cy="264340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p:grpSp>
          <p:graphicFrame>
            <p:nvGraphicFramePr>
              <p:cNvPr id="28" name="Chart 27">
                <a:extLst>
                  <a:ext uri="{FF2B5EF4-FFF2-40B4-BE49-F238E27FC236}">
                    <a16:creationId xmlns:a16="http://schemas.microsoft.com/office/drawing/2014/main" id="{5295ABD6-114C-49E5-A296-71790110FFE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0192840"/>
                  </p:ext>
                </p:extLst>
              </p:nvPr>
            </p:nvGraphicFramePr>
            <p:xfrm>
              <a:off x="8494888" y="2607351"/>
              <a:ext cx="4623457" cy="31088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</p:grpSp>
        <p:graphicFrame>
          <p:nvGraphicFramePr>
            <p:cNvPr id="23" name="Chart 22">
              <a:extLst>
                <a:ext uri="{FF2B5EF4-FFF2-40B4-BE49-F238E27FC236}">
                  <a16:creationId xmlns:a16="http://schemas.microsoft.com/office/drawing/2014/main" id="{4E110491-41D6-4399-8E54-26BCEB2CA77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54028944"/>
                </p:ext>
              </p:extLst>
            </p:nvPr>
          </p:nvGraphicFramePr>
          <p:xfrm>
            <a:off x="32071" y="5781578"/>
            <a:ext cx="3898722" cy="37819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219D7081-379E-402B-8C15-E41C581CCDB4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551585" y="5753486"/>
            <a:ext cx="4628222" cy="381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25" name="Chart 24">
              <a:extLst>
                <a:ext uri="{FF2B5EF4-FFF2-40B4-BE49-F238E27FC236}">
                  <a16:creationId xmlns:a16="http://schemas.microsoft.com/office/drawing/2014/main" id="{5D946E38-C8DB-452D-B369-F01515BCDBE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522721" y="0"/>
            <a:ext cx="4657085" cy="25784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mc:AlternateContent xmlns:mc="http://schemas.openxmlformats.org/markup-compatibility/2006" xmlns:cx4="http://schemas.microsoft.com/office/drawing/2016/5/10/chartex">
          <mc:Choice Requires="cx4">
            <p:graphicFrame>
              <p:nvGraphicFramePr>
                <p:cNvPr id="26" name="Chart 25">
                  <a:extLst>
                    <a:ext uri="{FF2B5EF4-FFF2-40B4-BE49-F238E27FC236}">
                      <a16:creationId xmlns:a16="http://schemas.microsoft.com/office/drawing/2014/main" id="{72E1D21C-254F-47EF-86F8-CE25CF12C061}"/>
                    </a:ext>
                  </a:extLst>
                </p:cNvPr>
                <p:cNvGraphicFramePr/>
                <p:nvPr/>
              </p:nvGraphicFramePr>
              <p:xfrm>
                <a:off x="3971470" y="5763106"/>
                <a:ext cx="4532008" cy="380037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9"/>
                </a:graphicData>
              </a:graphic>
            </p:graphicFrame>
          </mc:Choice>
          <mc:Fallback xmlns="">
            <p:pic>
              <p:nvPicPr>
                <p:cNvPr id="26" name="Chart 25">
                  <a:extLst>
                    <a:ext uri="{FF2B5EF4-FFF2-40B4-BE49-F238E27FC236}">
                      <a16:creationId xmlns:a16="http://schemas.microsoft.com/office/drawing/2014/main" id="{72E1D21C-254F-47EF-86F8-CE25CF12C0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50478" y="4372561"/>
                  <a:ext cx="4154610" cy="248543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D661C7BE-7909-67CF-1B10-2E5D50B28EC8}"/>
              </a:ext>
            </a:extLst>
          </p:cNvPr>
          <p:cNvSpPr txBox="1">
            <a:spLocks/>
          </p:cNvSpPr>
          <p:nvPr/>
        </p:nvSpPr>
        <p:spPr>
          <a:xfrm>
            <a:off x="1640156" y="130472"/>
            <a:ext cx="8911687" cy="442316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1200" dirty="0">
                <a:solidFill>
                  <a:schemeClr val="accent3">
                    <a:lumMod val="50000"/>
                  </a:schemeClr>
                </a:solidFill>
                <a:highlight>
                  <a:srgbClr val="FF0000"/>
                </a:highlight>
              </a:rPr>
              <a:t>Call Center </a:t>
            </a:r>
            <a:r>
              <a:rPr lang="en-US" sz="11200" dirty="0">
                <a:solidFill>
                  <a:schemeClr val="accent3">
                    <a:lumMod val="50000"/>
                  </a:schemeClr>
                </a:solidFill>
                <a:highlight>
                  <a:srgbClr val="00FFFF"/>
                </a:highlight>
              </a:rPr>
              <a:t>Dashboard</a:t>
            </a:r>
            <a:br>
              <a:rPr lang="en-US" sz="1000" dirty="0"/>
            </a:br>
            <a:br>
              <a:rPr lang="en-US" sz="1000" dirty="0"/>
            </a:b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93665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27BA-24BB-2177-92D6-86306227E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502" y="176151"/>
            <a:ext cx="6907012" cy="343907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highlight>
                  <a:srgbClr val="FF0000"/>
                </a:highlight>
              </a:rPr>
              <a:t>Empowering Nile for </a:t>
            </a:r>
            <a:r>
              <a:rPr lang="en-US" sz="2800" dirty="0">
                <a:solidFill>
                  <a:srgbClr val="002060"/>
                </a:solidFill>
                <a:highlight>
                  <a:srgbClr val="00FFFF"/>
                </a:highlight>
              </a:rPr>
              <a:t>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3022F-5751-6903-F824-CFF9ECC90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946778"/>
            <a:ext cx="11511280" cy="5484502"/>
          </a:xfrm>
        </p:spPr>
        <p:txBody>
          <a:bodyPr>
            <a:normAutofit/>
          </a:bodyPr>
          <a:lstStyle/>
          <a:p>
            <a:endParaRPr lang="en-US" sz="2600" b="1" dirty="0"/>
          </a:p>
          <a:p>
            <a:pPr marL="0" indent="0">
              <a:buNone/>
            </a:pPr>
            <a:r>
              <a:rPr lang="en-US" sz="2600" b="1" dirty="0">
                <a:highlight>
                  <a:srgbClr val="00FF00"/>
                </a:highlight>
              </a:rPr>
              <a:t>Summary of Key Insights:</a:t>
            </a:r>
          </a:p>
          <a:p>
            <a:pPr marL="0" indent="0">
              <a:buNone/>
            </a:pPr>
            <a:endParaRPr lang="en-US" dirty="0">
              <a:highlight>
                <a:srgbClr val="00FF00"/>
              </a:highlight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Billing Dominates Complaints: Billing issues plague all top cities, demanding immediate focus on improving clarity, transparency, and processes.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Payment and Outage Concerns: While lower than billing, Payment and Service Outage complaints persist, requiring attention to financial accessibility and service reliability.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City-Specific Nuances: Explore potential unique concerns within each city to tailor solutions and maximize impact specially for Top 10 cities viz California, Texas, Florida, etc.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Consistent Billing Volume: Address the persistently high level of billing complaints through process optimization and targeted interventions.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Time-Based Patterns: Identify potential daily, weekly, or monthly patterns in billing complaints to predict future trends and optimize resource allocation.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6D1B4-0C8F-AEBB-23F2-BE4FEF1DB0BC}"/>
              </a:ext>
            </a:extLst>
          </p:cNvPr>
          <p:cNvSpPr txBox="1"/>
          <p:nvPr/>
        </p:nvSpPr>
        <p:spPr>
          <a:xfrm>
            <a:off x="10810240" y="6396335"/>
            <a:ext cx="118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lgerian" panose="04020705040A02060702" pitchFamily="82" charset="0"/>
              </a:rPr>
              <a:t>Cont.</a:t>
            </a:r>
          </a:p>
        </p:txBody>
      </p:sp>
    </p:spTree>
    <p:extLst>
      <p:ext uri="{BB962C8B-B14F-4D97-AF65-F5344CB8AC3E}">
        <p14:creationId xmlns:p14="http://schemas.microsoft.com/office/powerpoint/2010/main" val="2942065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6636</TotalTime>
  <Words>1161</Words>
  <Application>Microsoft Office PowerPoint</Application>
  <PresentationFormat>Widescreen</PresentationFormat>
  <Paragraphs>152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Algerian</vt:lpstr>
      <vt:lpstr>Arial</vt:lpstr>
      <vt:lpstr>Century Gothic</vt:lpstr>
      <vt:lpstr>Google Sans</vt:lpstr>
      <vt:lpstr>Tw Cen MT</vt:lpstr>
      <vt:lpstr>Wingdings</vt:lpstr>
      <vt:lpstr>Wingdings 3</vt:lpstr>
      <vt:lpstr>Wisp</vt:lpstr>
      <vt:lpstr>Customer Service Analytics for Nile</vt:lpstr>
      <vt:lpstr>Title: "Key Objectives"</vt:lpstr>
      <vt:lpstr>Customer Sentiment Analysis  </vt:lpstr>
      <vt:lpstr>Root Cause Analysis  </vt:lpstr>
      <vt:lpstr>Service Response Time Analysis  </vt:lpstr>
      <vt:lpstr>Customer Segmentation  </vt:lpstr>
      <vt:lpstr>Trends and Patterns Identification  </vt:lpstr>
      <vt:lpstr>PowerPoint Presentation</vt:lpstr>
      <vt:lpstr>Empowering Nile for Success</vt:lpstr>
      <vt:lpstr>Empowering Nile for Success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Service Analytics for Nile</dc:title>
  <dc:creator>BIGWIG DIGITALS</dc:creator>
  <cp:lastModifiedBy>BIGWIG DIGITALS</cp:lastModifiedBy>
  <cp:revision>15</cp:revision>
  <dcterms:created xsi:type="dcterms:W3CDTF">2023-12-15T03:34:43Z</dcterms:created>
  <dcterms:modified xsi:type="dcterms:W3CDTF">2024-01-29T04:00:54Z</dcterms:modified>
</cp:coreProperties>
</file>